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40" r:id="rId2"/>
    <p:sldId id="407" r:id="rId3"/>
    <p:sldId id="450" r:id="rId4"/>
    <p:sldId id="448" r:id="rId5"/>
    <p:sldId id="451" r:id="rId6"/>
    <p:sldId id="452" r:id="rId7"/>
    <p:sldId id="455" r:id="rId8"/>
    <p:sldId id="456" r:id="rId9"/>
    <p:sldId id="462" r:id="rId10"/>
    <p:sldId id="457" r:id="rId11"/>
    <p:sldId id="458" r:id="rId12"/>
    <p:sldId id="459" r:id="rId13"/>
    <p:sldId id="460" r:id="rId14"/>
    <p:sldId id="461" r:id="rId15"/>
    <p:sldId id="463" r:id="rId16"/>
    <p:sldId id="464" r:id="rId17"/>
    <p:sldId id="465" r:id="rId18"/>
    <p:sldId id="466" r:id="rId19"/>
    <p:sldId id="487" r:id="rId20"/>
    <p:sldId id="467" r:id="rId21"/>
    <p:sldId id="469" r:id="rId22"/>
    <p:sldId id="470" r:id="rId23"/>
    <p:sldId id="471" r:id="rId24"/>
    <p:sldId id="472" r:id="rId25"/>
    <p:sldId id="473" r:id="rId26"/>
    <p:sldId id="474" r:id="rId27"/>
    <p:sldId id="475" r:id="rId28"/>
    <p:sldId id="476" r:id="rId29"/>
    <p:sldId id="477" r:id="rId30"/>
    <p:sldId id="478" r:id="rId31"/>
    <p:sldId id="479" r:id="rId32"/>
    <p:sldId id="480" r:id="rId33"/>
    <p:sldId id="483" r:id="rId34"/>
    <p:sldId id="481" r:id="rId35"/>
    <p:sldId id="482" r:id="rId36"/>
    <p:sldId id="484" r:id="rId37"/>
    <p:sldId id="485" r:id="rId38"/>
    <p:sldId id="486" r:id="rId39"/>
  </p:sldIdLst>
  <p:sldSz cx="9144000" cy="6858000" type="screen4x3"/>
  <p:notesSz cx="7102475" cy="10234613"/>
  <p:defaultTextStyle>
    <a:defPPr>
      <a:defRPr lang="fr-FR"/>
    </a:defPPr>
    <a:lvl1pPr algn="l" rtl="0" fontAlgn="base">
      <a:spcBef>
        <a:spcPct val="0"/>
      </a:spcBef>
      <a:spcAft>
        <a:spcPct val="0"/>
      </a:spcAft>
      <a:defRPr sz="3600"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sz="3600"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sz="3600"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sz="3600"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sz="3600" kern="1200">
        <a:solidFill>
          <a:schemeClr val="tx1"/>
        </a:solidFill>
        <a:latin typeface="Calibri" pitchFamily="34" charset="0"/>
        <a:ea typeface="+mn-ea"/>
        <a:cs typeface="Arial" pitchFamily="34" charset="0"/>
      </a:defRPr>
    </a:lvl5pPr>
    <a:lvl6pPr marL="2286000" algn="l" defTabSz="914400" rtl="0" eaLnBrk="1" latinLnBrk="0" hangingPunct="1">
      <a:defRPr sz="3600" kern="1200">
        <a:solidFill>
          <a:schemeClr val="tx1"/>
        </a:solidFill>
        <a:latin typeface="Calibri" pitchFamily="34" charset="0"/>
        <a:ea typeface="+mn-ea"/>
        <a:cs typeface="Arial" pitchFamily="34" charset="0"/>
      </a:defRPr>
    </a:lvl6pPr>
    <a:lvl7pPr marL="2743200" algn="l" defTabSz="914400" rtl="0" eaLnBrk="1" latinLnBrk="0" hangingPunct="1">
      <a:defRPr sz="3600" kern="1200">
        <a:solidFill>
          <a:schemeClr val="tx1"/>
        </a:solidFill>
        <a:latin typeface="Calibri" pitchFamily="34" charset="0"/>
        <a:ea typeface="+mn-ea"/>
        <a:cs typeface="Arial" pitchFamily="34" charset="0"/>
      </a:defRPr>
    </a:lvl7pPr>
    <a:lvl8pPr marL="3200400" algn="l" defTabSz="914400" rtl="0" eaLnBrk="1" latinLnBrk="0" hangingPunct="1">
      <a:defRPr sz="3600" kern="1200">
        <a:solidFill>
          <a:schemeClr val="tx1"/>
        </a:solidFill>
        <a:latin typeface="Calibri" pitchFamily="34" charset="0"/>
        <a:ea typeface="+mn-ea"/>
        <a:cs typeface="Arial" pitchFamily="34" charset="0"/>
      </a:defRPr>
    </a:lvl8pPr>
    <a:lvl9pPr marL="3657600" algn="l" defTabSz="914400" rtl="0" eaLnBrk="1" latinLnBrk="0" hangingPunct="1">
      <a:defRPr sz="3600"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595" autoAdjust="0"/>
  </p:normalViewPr>
  <p:slideViewPr>
    <p:cSldViewPr>
      <p:cViewPr>
        <p:scale>
          <a:sx n="74" d="100"/>
          <a:sy n="74" d="100"/>
        </p:scale>
        <p:origin x="-1290"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45"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4704" tIns="47352" rIns="94704" bIns="47352" rtlCol="0"/>
          <a:lstStyle>
            <a:lvl1pPr algn="l">
              <a:defRPr sz="1200">
                <a:cs typeface="+mn-cs"/>
              </a:defRPr>
            </a:lvl1pPr>
          </a:lstStyle>
          <a:p>
            <a:pPr>
              <a:defRPr/>
            </a:pPr>
            <a:endParaRPr lang="fr-FR"/>
          </a:p>
        </p:txBody>
      </p:sp>
      <p:sp>
        <p:nvSpPr>
          <p:cNvPr id="3" name="Espace réservé de la date 2"/>
          <p:cNvSpPr>
            <a:spLocks noGrp="1"/>
          </p:cNvSpPr>
          <p:nvPr>
            <p:ph type="dt" sz="quarter" idx="1"/>
          </p:nvPr>
        </p:nvSpPr>
        <p:spPr>
          <a:xfrm>
            <a:off x="4023093" y="0"/>
            <a:ext cx="3077739" cy="511731"/>
          </a:xfrm>
          <a:prstGeom prst="rect">
            <a:avLst/>
          </a:prstGeom>
        </p:spPr>
        <p:txBody>
          <a:bodyPr vert="horz" lIns="94704" tIns="47352" rIns="94704" bIns="47352" rtlCol="0"/>
          <a:lstStyle>
            <a:lvl1pPr algn="r">
              <a:defRPr sz="1200">
                <a:cs typeface="+mn-cs"/>
              </a:defRPr>
            </a:lvl1pPr>
          </a:lstStyle>
          <a:p>
            <a:pPr>
              <a:defRPr/>
            </a:pPr>
            <a:fld id="{86524051-C1F5-4E08-B7A4-83150F95C873}" type="datetimeFigureOut">
              <a:rPr lang="fr-FR"/>
              <a:pPr>
                <a:defRPr/>
              </a:pPr>
              <a:t>03/04/2017</a:t>
            </a:fld>
            <a:endParaRPr lang="fr-FR"/>
          </a:p>
        </p:txBody>
      </p:sp>
      <p:sp>
        <p:nvSpPr>
          <p:cNvPr id="4" name="Espace réservé du pied de page 3"/>
          <p:cNvSpPr>
            <a:spLocks noGrp="1"/>
          </p:cNvSpPr>
          <p:nvPr>
            <p:ph type="ftr" sz="quarter" idx="2"/>
          </p:nvPr>
        </p:nvSpPr>
        <p:spPr>
          <a:xfrm>
            <a:off x="0" y="9721108"/>
            <a:ext cx="3077739" cy="511731"/>
          </a:xfrm>
          <a:prstGeom prst="rect">
            <a:avLst/>
          </a:prstGeom>
        </p:spPr>
        <p:txBody>
          <a:bodyPr vert="horz" lIns="94704" tIns="47352" rIns="94704" bIns="47352" rtlCol="0" anchor="b"/>
          <a:lstStyle>
            <a:lvl1pPr algn="l">
              <a:defRPr sz="1200">
                <a:cs typeface="+mn-cs"/>
              </a:defRPr>
            </a:lvl1pPr>
          </a:lstStyle>
          <a:p>
            <a:pPr>
              <a:defRPr/>
            </a:pPr>
            <a:endParaRPr lang="fr-FR"/>
          </a:p>
        </p:txBody>
      </p:sp>
      <p:sp>
        <p:nvSpPr>
          <p:cNvPr id="5" name="Espace réservé du numéro de diapositive 4"/>
          <p:cNvSpPr>
            <a:spLocks noGrp="1"/>
          </p:cNvSpPr>
          <p:nvPr>
            <p:ph type="sldNum" sz="quarter" idx="3"/>
          </p:nvPr>
        </p:nvSpPr>
        <p:spPr>
          <a:xfrm>
            <a:off x="4023093" y="9721108"/>
            <a:ext cx="3077739" cy="511731"/>
          </a:xfrm>
          <a:prstGeom prst="rect">
            <a:avLst/>
          </a:prstGeom>
        </p:spPr>
        <p:txBody>
          <a:bodyPr vert="horz" lIns="94704" tIns="47352" rIns="94704" bIns="47352" rtlCol="0" anchor="b"/>
          <a:lstStyle>
            <a:lvl1pPr algn="r">
              <a:defRPr sz="1200">
                <a:cs typeface="+mn-cs"/>
              </a:defRPr>
            </a:lvl1pPr>
          </a:lstStyle>
          <a:p>
            <a:pPr>
              <a:defRPr/>
            </a:pPr>
            <a:fld id="{D6730B65-F81F-413C-8E25-D214FB2BE3A2}" type="slidenum">
              <a:rPr lang="fr-FR"/>
              <a:pPr>
                <a:defRPr/>
              </a:pPr>
              <a:t>‹N°›</a:t>
            </a:fld>
            <a:endParaRPr lang="fr-FR"/>
          </a:p>
        </p:txBody>
      </p:sp>
    </p:spTree>
    <p:extLst>
      <p:ext uri="{BB962C8B-B14F-4D97-AF65-F5344CB8AC3E}">
        <p14:creationId xmlns:p14="http://schemas.microsoft.com/office/powerpoint/2010/main" val="192331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4704" tIns="47352" rIns="94704" bIns="47352" rtlCol="0"/>
          <a:lstStyle>
            <a:lvl1pPr algn="l">
              <a:defRPr sz="1200">
                <a:cs typeface="+mn-cs"/>
              </a:defRPr>
            </a:lvl1pPr>
          </a:lstStyle>
          <a:p>
            <a:pPr>
              <a:defRPr/>
            </a:pPr>
            <a:endParaRPr lang="fr-FR"/>
          </a:p>
        </p:txBody>
      </p:sp>
      <p:sp>
        <p:nvSpPr>
          <p:cNvPr id="3" name="Espace réservé de la date 2"/>
          <p:cNvSpPr>
            <a:spLocks noGrp="1"/>
          </p:cNvSpPr>
          <p:nvPr>
            <p:ph type="dt" idx="1"/>
          </p:nvPr>
        </p:nvSpPr>
        <p:spPr>
          <a:xfrm>
            <a:off x="4023093" y="0"/>
            <a:ext cx="3077739" cy="511731"/>
          </a:xfrm>
          <a:prstGeom prst="rect">
            <a:avLst/>
          </a:prstGeom>
        </p:spPr>
        <p:txBody>
          <a:bodyPr vert="horz" lIns="94704" tIns="47352" rIns="94704" bIns="47352" rtlCol="0"/>
          <a:lstStyle>
            <a:lvl1pPr algn="r">
              <a:defRPr sz="1200">
                <a:cs typeface="+mn-cs"/>
              </a:defRPr>
            </a:lvl1pPr>
          </a:lstStyle>
          <a:p>
            <a:pPr>
              <a:defRPr/>
            </a:pPr>
            <a:fld id="{A0435BA5-9454-47C6-9A7D-0B4B83DA83E2}" type="datetimeFigureOut">
              <a:rPr lang="fr-FR"/>
              <a:pPr>
                <a:defRPr/>
              </a:pPr>
              <a:t>03/04/2017</a:t>
            </a:fld>
            <a:endParaRPr lang="fr-FR"/>
          </a:p>
        </p:txBody>
      </p:sp>
      <p:sp>
        <p:nvSpPr>
          <p:cNvPr id="4" name="Espace réservé de l'image des diapositives 3"/>
          <p:cNvSpPr>
            <a:spLocks noGrp="1" noRot="1" noChangeAspect="1"/>
          </p:cNvSpPr>
          <p:nvPr>
            <p:ph type="sldImg" idx="2"/>
          </p:nvPr>
        </p:nvSpPr>
        <p:spPr>
          <a:xfrm>
            <a:off x="990600" y="766763"/>
            <a:ext cx="5121275" cy="3840162"/>
          </a:xfrm>
          <a:prstGeom prst="rect">
            <a:avLst/>
          </a:prstGeom>
          <a:noFill/>
          <a:ln w="12700">
            <a:solidFill>
              <a:prstClr val="black"/>
            </a:solidFill>
          </a:ln>
        </p:spPr>
        <p:txBody>
          <a:bodyPr vert="horz" lIns="94704" tIns="47352" rIns="94704" bIns="47352" rtlCol="0" anchor="ctr"/>
          <a:lstStyle/>
          <a:p>
            <a:pPr lvl="0"/>
            <a:endParaRPr lang="fr-FR" noProof="0"/>
          </a:p>
        </p:txBody>
      </p:sp>
      <p:sp>
        <p:nvSpPr>
          <p:cNvPr id="5" name="Espace réservé des commentaires 4"/>
          <p:cNvSpPr>
            <a:spLocks noGrp="1"/>
          </p:cNvSpPr>
          <p:nvPr>
            <p:ph type="body" sz="quarter" idx="3"/>
          </p:nvPr>
        </p:nvSpPr>
        <p:spPr>
          <a:xfrm>
            <a:off x="710248" y="4861442"/>
            <a:ext cx="5681980" cy="4605576"/>
          </a:xfrm>
          <a:prstGeom prst="rect">
            <a:avLst/>
          </a:prstGeom>
        </p:spPr>
        <p:txBody>
          <a:bodyPr vert="horz" lIns="94704" tIns="47352" rIns="94704" bIns="47352"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108"/>
            <a:ext cx="3077739" cy="511731"/>
          </a:xfrm>
          <a:prstGeom prst="rect">
            <a:avLst/>
          </a:prstGeom>
        </p:spPr>
        <p:txBody>
          <a:bodyPr vert="horz" lIns="94704" tIns="47352" rIns="94704" bIns="47352" rtlCol="0" anchor="b"/>
          <a:lstStyle>
            <a:lvl1pPr algn="l">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4023093" y="9721108"/>
            <a:ext cx="3077739" cy="511731"/>
          </a:xfrm>
          <a:prstGeom prst="rect">
            <a:avLst/>
          </a:prstGeom>
        </p:spPr>
        <p:txBody>
          <a:bodyPr vert="horz" lIns="94704" tIns="47352" rIns="94704" bIns="47352" rtlCol="0" anchor="b"/>
          <a:lstStyle>
            <a:lvl1pPr algn="r">
              <a:defRPr sz="1200">
                <a:cs typeface="+mn-cs"/>
              </a:defRPr>
            </a:lvl1pPr>
          </a:lstStyle>
          <a:p>
            <a:pPr>
              <a:defRPr/>
            </a:pPr>
            <a:fld id="{8CC5AE8D-A37F-4A74-9976-F62DC5E6C669}" type="slidenum">
              <a:rPr lang="fr-FR"/>
              <a:pPr>
                <a:defRPr/>
              </a:pPr>
              <a:t>‹N°›</a:t>
            </a:fld>
            <a:endParaRPr lang="fr-FR"/>
          </a:p>
        </p:txBody>
      </p:sp>
    </p:spTree>
    <p:extLst>
      <p:ext uri="{BB962C8B-B14F-4D97-AF65-F5344CB8AC3E}">
        <p14:creationId xmlns:p14="http://schemas.microsoft.com/office/powerpoint/2010/main" val="314163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2075E50-3187-4351-B18C-F7882F92DDDE}" type="datetime1">
              <a:rPr lang="fr-FR" smtClean="0"/>
              <a:pPr>
                <a:defRPr/>
              </a:pPr>
              <a:t>03/04/2017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F6F381-0F8D-4AD9-A59E-AD84DB7CEE1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E79B730-A8CA-4C9F-B7D9-BADABFFE400B}" type="datetime1">
              <a:rPr lang="fr-FR" smtClean="0"/>
              <a:pPr>
                <a:defRPr/>
              </a:pPr>
              <a:t>03/04/2017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E5AE1B-2331-445D-851C-4EC1F3A3553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0D6B946-5A30-4CE7-A9A9-62FD2E65DAE3}" type="datetime1">
              <a:rPr lang="fr-FR" smtClean="0"/>
              <a:pPr>
                <a:defRPr/>
              </a:pPr>
              <a:t>03/04/2017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EFE6BDB-0763-41A8-B2FC-0964D3547CAE}"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p:cNvSpPr>
            <a:spLocks noGrp="1"/>
          </p:cNvSpPr>
          <p:nvPr>
            <p:ph type="dt" sz="half" idx="10"/>
          </p:nvPr>
        </p:nvSpPr>
        <p:spPr/>
        <p:txBody>
          <a:bodyPr/>
          <a:lstStyle>
            <a:lvl1pPr>
              <a:defRPr/>
            </a:lvl1pPr>
          </a:lstStyle>
          <a:p>
            <a:pPr>
              <a:defRPr/>
            </a:pPr>
            <a:fld id="{9A9FDE1C-14DD-4967-AD12-A0B939E8D65A}" type="datetime1">
              <a:rPr lang="fr-FR" smtClean="0"/>
              <a:pPr>
                <a:defRPr/>
              </a:pPr>
              <a:t>03/04/2017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FDE5E54-DCAF-4996-BABD-E919351A50F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AA49753-7329-441D-AB9B-EAC58751EE62}" type="datetime1">
              <a:rPr lang="fr-FR" smtClean="0"/>
              <a:pPr>
                <a:defRPr/>
              </a:pPr>
              <a:t>03/04/2017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21971B6-F164-4DCD-9D78-D96857A1AA1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DC37D04-7515-497E-8F2C-542CADFB3DA5}" type="datetime1">
              <a:rPr lang="fr-FR" smtClean="0"/>
              <a:pPr>
                <a:defRPr/>
              </a:pPr>
              <a:t>03/04/2017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C71A9E0-CB5C-4C32-8D97-DF7A6CF2292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09A27FDD-18F9-4E89-BDA4-8386AC4CC5BA}" type="datetime1">
              <a:rPr lang="fr-FR" smtClean="0"/>
              <a:pPr>
                <a:defRPr/>
              </a:pPr>
              <a:t>03/04/2017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C226CE0-E40B-467C-B6A6-F5716A3B679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C02E107-E660-432F-AFA5-DF3B3F84D866}" type="datetime1">
              <a:rPr lang="fr-FR" smtClean="0"/>
              <a:pPr>
                <a:defRPr/>
              </a:pPr>
              <a:t>03/04/2017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BBCE482-243C-4228-831D-F6EA83E79F7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4E8694C3-712E-4E26-BF1A-3BD091F56D4B}" type="datetime1">
              <a:rPr lang="fr-FR" smtClean="0"/>
              <a:pPr>
                <a:defRPr/>
              </a:pPr>
              <a:t>03/04/2017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B755BAE-20E8-49DD-99C3-24CAC3CC3CF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718CDDA-8B2A-49BF-849A-4A585557C3E5}" type="datetime1">
              <a:rPr lang="fr-FR" smtClean="0"/>
              <a:pPr>
                <a:defRPr/>
              </a:pPr>
              <a:t>03/04/2017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0D97167-6D20-48DA-88BE-0AEAF791938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8E77795-6311-40C1-86D7-5D48AD19B86D}" type="datetime1">
              <a:rPr lang="fr-FR" smtClean="0"/>
              <a:pPr>
                <a:defRPr/>
              </a:pPr>
              <a:t>03/04/2017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B38F9B8-9A85-4F76-A463-347CCDABF1D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CA6718B-8B97-45FB-8790-04DADB9B4EE8}" type="datetime1">
              <a:rPr lang="fr-FR" smtClean="0"/>
              <a:pPr>
                <a:defRPr/>
              </a:pPr>
              <a:t>03/04/2017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1288750-BD6E-4282-91F2-B6C34CDFD56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BA7CEB-88D3-4866-AE87-13D50D9404FB}" type="datetime1">
              <a:rPr lang="fr-FR" smtClean="0"/>
              <a:pPr>
                <a:defRPr/>
              </a:pPr>
              <a:t>03/04/2017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018AC5-C641-47E6-9C73-23326CF3106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slide" Target="slide2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slide" Target="slide2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slide" Target="slide3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slide" Target="slide3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slide" Target="slide32.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slide" Target="slide33.xml" /><Relationship Id="rId2" Type="http://schemas.openxmlformats.org/officeDocument/2006/relationships/slide" Target="slide34.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slide" Target="slide35.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slide" Target="slide36.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slide" Target="slide38.xml" /><Relationship Id="rId2" Type="http://schemas.openxmlformats.org/officeDocument/2006/relationships/slide" Target="slide37.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slide" Target="slide21.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slide" Target="slide2.xml" /><Relationship Id="rId2" Type="http://schemas.openxmlformats.org/officeDocument/2006/relationships/image" Target="../media/image5.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 Id="rId4" Type="http://schemas.openxmlformats.org/officeDocument/2006/relationships/slide" Target="slide5.xml" /></Relationships>
</file>

<file path=ppt/slides/_rels/slide2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7.xml" /><Relationship Id="rId4" Type="http://schemas.openxmlformats.org/officeDocument/2006/relationships/slide" Target="slide6.xml" /></Relationships>
</file>

<file path=ppt/slides/_rels/slide2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slide" Target="slide7.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 Id="rId4" Type="http://schemas.openxmlformats.org/officeDocument/2006/relationships/slide" Target="slide8.xml" /></Relationships>
</file>

<file path=ppt/slides/_rels/slide27.xml.rels><?xml version="1.0" encoding="UTF-8" standalone="yes"?>
<Relationships xmlns="http://schemas.openxmlformats.org/package/2006/relationships"><Relationship Id="rId3" Type="http://schemas.openxmlformats.org/officeDocument/2006/relationships/slide" Target="slide9.xml" /><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slide" Target="slide10.xml" /><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slide" Target="slide2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slide" Target="slide12.xml"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 Id="rId4" Type="http://schemas.openxmlformats.org/officeDocument/2006/relationships/slide" Target="slide14.xml" /></Relationships>
</file>

<file path=ppt/slides/_rels/slide33.xml.rels><?xml version="1.0" encoding="UTF-8" standalone="yes"?>
<Relationships xmlns="http://schemas.openxmlformats.org/package/2006/relationships"><Relationship Id="rId3" Type="http://schemas.openxmlformats.org/officeDocument/2006/relationships/slide" Target="slide15.xml" /><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slide" Target="slide15.xml" /><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slide" Target="slide16.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7.xml" /><Relationship Id="rId4" Type="http://schemas.openxmlformats.org/officeDocument/2006/relationships/slide" Target="slide17.xml" /></Relationships>
</file>

<file path=ppt/slides/_rels/slide37.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7.xml" /><Relationship Id="rId4" Type="http://schemas.openxmlformats.org/officeDocument/2006/relationships/slide" Target="slide18.xml" /></Relationships>
</file>

<file path=ppt/slides/_rels/slide38.xml.rels><?xml version="1.0" encoding="UTF-8" standalone="yes"?>
<Relationships xmlns="http://schemas.openxmlformats.org/package/2006/relationships"><Relationship Id="rId3" Type="http://schemas.openxmlformats.org/officeDocument/2006/relationships/slide" Target="slide18.xml"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slide" Target="slide23.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slide" Target="slide2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slide" Target="slide2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slide" Target="slide2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slide" Target="slide27.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3314700"/>
          <a:ext cx="6096000" cy="228600"/>
        </p:xfrm>
        <a:graphic>
          <a:graphicData uri="http://schemas.openxmlformats.org/drawingml/2006/table">
            <a:tbl>
              <a:tblPr/>
              <a:tblGrid>
                <a:gridCol w="1941513">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71562">
                  <a:extLst>
                    <a:ext uri="{9D8B030D-6E8A-4147-A177-3AD203B41FA5}">
                      <a16:colId xmlns:a16="http://schemas.microsoft.com/office/drawing/2014/main" val="20003"/>
                    </a:ext>
                  </a:extLst>
                </a:gridCol>
              </a:tblGrid>
              <a:tr h="225425">
                <a:tc>
                  <a:txBody>
                    <a:bodyPr/>
                    <a:lstStyle/>
                    <a:p>
                      <a:pPr marL="0" marR="0" lvl="0" indent="0" algn="ctr" defTabSz="914400" rtl="0" eaLnBrk="0" fontAlgn="base" latinLnBrk="0" hangingPunct="0">
                        <a:lnSpc>
                          <a:spcPct val="150000"/>
                        </a:lnSpc>
                        <a:spcBef>
                          <a:spcPct val="0"/>
                        </a:spcBef>
                        <a:spcAft>
                          <a:spcPts val="1000"/>
                        </a:spcAft>
                        <a:buClrTx/>
                        <a:buSzTx/>
                        <a:buFontTx/>
                        <a:buNone/>
                        <a:tabLst/>
                      </a:pPr>
                      <a:endParaRPr kumimoji="0" lang="fr-FR" sz="1000" b="0" i="0" u="none" strike="noStrike" cap="none" normalizeH="0" baseline="0">
                        <a:ln>
                          <a:noFill/>
                        </a:ln>
                        <a:solidFill>
                          <a:schemeClr val="tx1"/>
                        </a:solidFill>
                        <a:effectLst/>
                        <a:latin typeface="Calibri" pitchFamily="34" charset="0"/>
                        <a:cs typeface="Times New Roman" pitchFamily="18" charset="0"/>
                      </a:endParaRPr>
                    </a:p>
                  </a:txBody>
                  <a:tcPr marL="61301" marR="6130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ts val="1000"/>
                        </a:spcAft>
                        <a:buClrTx/>
                        <a:buSzTx/>
                        <a:buFontTx/>
                        <a:buNone/>
                        <a:tabLst/>
                      </a:pPr>
                      <a:endParaRPr kumimoji="0" lang="fr-FR" sz="1000" b="0" i="0" u="none" strike="noStrike" cap="none" normalizeH="0" baseline="0">
                        <a:ln>
                          <a:noFill/>
                        </a:ln>
                        <a:solidFill>
                          <a:schemeClr val="tx1"/>
                        </a:solidFill>
                        <a:effectLst/>
                        <a:latin typeface="Calibri" pitchFamily="34" charset="0"/>
                        <a:cs typeface="Times New Roman" pitchFamily="18" charset="0"/>
                      </a:endParaRPr>
                    </a:p>
                  </a:txBody>
                  <a:tcPr marL="61301" marR="6130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ts val="1000"/>
                        </a:spcAft>
                        <a:buClrTx/>
                        <a:buSzTx/>
                        <a:buFontTx/>
                        <a:buNone/>
                        <a:tabLst/>
                      </a:pPr>
                      <a:endParaRPr kumimoji="0" lang="fr-FR" sz="1000" b="0" i="0" u="none" strike="noStrike" cap="none" normalizeH="0" baseline="0">
                        <a:ln>
                          <a:noFill/>
                        </a:ln>
                        <a:solidFill>
                          <a:schemeClr val="tx1"/>
                        </a:solidFill>
                        <a:effectLst/>
                        <a:latin typeface="Calibri" pitchFamily="34" charset="0"/>
                        <a:cs typeface="Times New Roman" pitchFamily="18" charset="0"/>
                      </a:endParaRPr>
                    </a:p>
                  </a:txBody>
                  <a:tcPr marL="61301" marR="6130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ts val="1000"/>
                        </a:spcAft>
                        <a:buClrTx/>
                        <a:buSzTx/>
                        <a:buFontTx/>
                        <a:buNone/>
                        <a:tabLst/>
                      </a:pPr>
                      <a:endParaRPr kumimoji="0" lang="fr-FR" sz="1000" b="0" i="0" u="none" strike="noStrike" cap="none" normalizeH="0" baseline="0">
                        <a:ln>
                          <a:noFill/>
                        </a:ln>
                        <a:solidFill>
                          <a:schemeClr val="tx1"/>
                        </a:solidFill>
                        <a:effectLst/>
                        <a:latin typeface="Calibri" pitchFamily="34" charset="0"/>
                        <a:cs typeface="Times New Roman" pitchFamily="18" charset="0"/>
                      </a:endParaRPr>
                    </a:p>
                  </a:txBody>
                  <a:tcPr marL="61301" marR="6130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60" name="Rectangle 9"/>
          <p:cNvSpPr>
            <a:spLocks noChangeArrowheads="1"/>
          </p:cNvSpPr>
          <p:nvPr/>
        </p:nvSpPr>
        <p:spPr bwMode="auto">
          <a:xfrm>
            <a:off x="1643063" y="3000375"/>
            <a:ext cx="9144000" cy="457200"/>
          </a:xfrm>
          <a:prstGeom prst="rect">
            <a:avLst/>
          </a:prstGeom>
          <a:noFill/>
          <a:ln w="9525">
            <a:noFill/>
            <a:miter lim="800000"/>
            <a:headEnd/>
            <a:tailEnd/>
          </a:ln>
        </p:spPr>
        <p:txBody>
          <a:bodyPr wrap="none" anchor="ctr">
            <a:spAutoFit/>
          </a:bodyPr>
          <a:lstStyle/>
          <a:p>
            <a:br>
              <a:rPr lang="fr-FR" sz="1800">
                <a:latin typeface="Arial" pitchFamily="34" charset="0"/>
              </a:rPr>
            </a:br>
            <a:endParaRPr lang="fr-FR" sz="1800">
              <a:latin typeface="Arial" pitchFamily="34" charset="0"/>
            </a:endParaRPr>
          </a:p>
          <a:p>
            <a:pPr eaLnBrk="0" hangingPunct="0"/>
            <a:endParaRPr lang="fr-FR" sz="1800">
              <a:latin typeface="Arial" pitchFamily="34" charset="0"/>
            </a:endParaRPr>
          </a:p>
        </p:txBody>
      </p:sp>
      <p:pic>
        <p:nvPicPr>
          <p:cNvPr id="10" name="Image 9"/>
          <p:cNvPicPr/>
          <p:nvPr/>
        </p:nvPicPr>
        <p:blipFill>
          <a:blip r:embed="rId2" cstate="print"/>
          <a:srcRect l="1260" r="69748" b="41558"/>
          <a:stretch>
            <a:fillRect/>
          </a:stretch>
        </p:blipFill>
        <p:spPr bwMode="auto">
          <a:xfrm>
            <a:off x="-32" y="0"/>
            <a:ext cx="2071702" cy="928670"/>
          </a:xfrm>
          <a:prstGeom prst="rect">
            <a:avLst/>
          </a:prstGeom>
          <a:noFill/>
          <a:ln w="9525">
            <a:noFill/>
            <a:miter lim="800000"/>
            <a:headEnd/>
            <a:tailEnd/>
          </a:ln>
        </p:spPr>
      </p:pic>
      <p:graphicFrame>
        <p:nvGraphicFramePr>
          <p:cNvPr id="11" name="Tableau 10"/>
          <p:cNvGraphicFramePr>
            <a:graphicFrameLocks noGrp="1"/>
          </p:cNvGraphicFramePr>
          <p:nvPr/>
        </p:nvGraphicFramePr>
        <p:xfrm>
          <a:off x="-32" y="928670"/>
          <a:ext cx="2071702" cy="157734"/>
        </p:xfrm>
        <a:graphic>
          <a:graphicData uri="http://schemas.openxmlformats.org/drawingml/2006/table">
            <a:tbl>
              <a:tblPr/>
              <a:tblGrid>
                <a:gridCol w="2071702">
                  <a:extLst>
                    <a:ext uri="{9D8B030D-6E8A-4147-A177-3AD203B41FA5}">
                      <a16:colId xmlns:a16="http://schemas.microsoft.com/office/drawing/2014/main" val="20000"/>
                    </a:ext>
                  </a:extLst>
                </a:gridCol>
              </a:tblGrid>
              <a:tr h="0">
                <a:tc>
                  <a:txBody>
                    <a:bodyPr/>
                    <a:lstStyle/>
                    <a:p>
                      <a:pPr algn="ctr">
                        <a:lnSpc>
                          <a:spcPct val="115000"/>
                        </a:lnSpc>
                        <a:spcAft>
                          <a:spcPts val="0"/>
                        </a:spcAft>
                      </a:pPr>
                      <a:r>
                        <a:rPr lang="fr-FR" sz="900" b="1" dirty="0">
                          <a:solidFill>
                            <a:schemeClr val="bg1"/>
                          </a:solidFill>
                          <a:latin typeface="Calibri"/>
                          <a:ea typeface="Calibri"/>
                          <a:cs typeface="Arial"/>
                        </a:rPr>
                        <a:t> TRESORERIE GENERALE DU ROYAUME</a:t>
                      </a:r>
                      <a:endParaRPr lang="fr-FR" sz="900" dirty="0">
                        <a:solidFill>
                          <a:schemeClr val="bg1"/>
                        </a:solidFill>
                        <a:latin typeface="Calibri"/>
                        <a:ea typeface="Calibri"/>
                        <a:cs typeface="Arial"/>
                      </a:endParaRPr>
                    </a:p>
                  </a:txBody>
                  <a:tcPr marL="89535" marR="89535"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2" name="Image 11"/>
          <p:cNvPicPr/>
          <p:nvPr/>
        </p:nvPicPr>
        <p:blipFill>
          <a:blip r:embed="rId2" cstate="print"/>
          <a:srcRect l="68207" r="6863" b="37662"/>
          <a:stretch>
            <a:fillRect/>
          </a:stretch>
        </p:blipFill>
        <p:spPr bwMode="auto">
          <a:xfrm>
            <a:off x="7215206" y="0"/>
            <a:ext cx="1928794" cy="785794"/>
          </a:xfrm>
          <a:prstGeom prst="rect">
            <a:avLst/>
          </a:prstGeom>
          <a:noFill/>
          <a:ln w="9525">
            <a:noFill/>
            <a:miter lim="800000"/>
            <a:headEnd/>
            <a:tailEnd/>
          </a:ln>
        </p:spPr>
      </p:pic>
      <p:pic>
        <p:nvPicPr>
          <p:cNvPr id="13" name="Image 12"/>
          <p:cNvPicPr/>
          <p:nvPr/>
        </p:nvPicPr>
        <p:blipFill>
          <a:blip r:embed="rId3" cstate="print"/>
          <a:srcRect l="61203" t="62500" b="16667"/>
          <a:stretch>
            <a:fillRect/>
          </a:stretch>
        </p:blipFill>
        <p:spPr bwMode="auto">
          <a:xfrm>
            <a:off x="7215206" y="785794"/>
            <a:ext cx="1928794" cy="381000"/>
          </a:xfrm>
          <a:prstGeom prst="rect">
            <a:avLst/>
          </a:prstGeom>
          <a:noFill/>
          <a:ln w="9525">
            <a:noFill/>
            <a:miter lim="800000"/>
            <a:headEnd/>
            <a:tailEnd/>
          </a:ln>
        </p:spPr>
      </p:pic>
      <p:pic>
        <p:nvPicPr>
          <p:cNvPr id="14" name="Image 13" descr="armoiries"/>
          <p:cNvPicPr/>
          <p:nvPr/>
        </p:nvPicPr>
        <p:blipFill>
          <a:blip r:embed="rId4" cstate="print"/>
          <a:srcRect/>
          <a:stretch>
            <a:fillRect/>
          </a:stretch>
        </p:blipFill>
        <p:spPr bwMode="auto">
          <a:xfrm>
            <a:off x="3929058" y="85708"/>
            <a:ext cx="895350" cy="914400"/>
          </a:xfrm>
          <a:prstGeom prst="rect">
            <a:avLst/>
          </a:prstGeom>
          <a:noFill/>
          <a:ln w="9525">
            <a:noFill/>
            <a:miter lim="800000"/>
            <a:headEnd/>
            <a:tailEnd/>
          </a:ln>
        </p:spPr>
      </p:pic>
      <p:pic>
        <p:nvPicPr>
          <p:cNvPr id="15" name="Image 14"/>
          <p:cNvPicPr/>
          <p:nvPr/>
        </p:nvPicPr>
        <p:blipFill>
          <a:blip r:embed="rId2" cstate="print"/>
          <a:srcRect l="1260" r="69748" b="41558"/>
          <a:stretch>
            <a:fillRect/>
          </a:stretch>
        </p:blipFill>
        <p:spPr bwMode="auto">
          <a:xfrm>
            <a:off x="-32" y="0"/>
            <a:ext cx="2071702" cy="928670"/>
          </a:xfrm>
          <a:prstGeom prst="rect">
            <a:avLst/>
          </a:prstGeom>
          <a:noFill/>
          <a:ln w="9525">
            <a:noFill/>
            <a:miter lim="800000"/>
            <a:headEnd/>
            <a:tailEnd/>
          </a:ln>
        </p:spPr>
      </p:pic>
      <p:graphicFrame>
        <p:nvGraphicFramePr>
          <p:cNvPr id="16" name="Tableau 15"/>
          <p:cNvGraphicFramePr>
            <a:graphicFrameLocks noGrp="1"/>
          </p:cNvGraphicFramePr>
          <p:nvPr/>
        </p:nvGraphicFramePr>
        <p:xfrm>
          <a:off x="-32" y="928670"/>
          <a:ext cx="2071702" cy="140208"/>
        </p:xfrm>
        <a:graphic>
          <a:graphicData uri="http://schemas.openxmlformats.org/drawingml/2006/table">
            <a:tbl>
              <a:tblPr/>
              <a:tblGrid>
                <a:gridCol w="2071702">
                  <a:extLst>
                    <a:ext uri="{9D8B030D-6E8A-4147-A177-3AD203B41FA5}">
                      <a16:colId xmlns:a16="http://schemas.microsoft.com/office/drawing/2014/main" val="20000"/>
                    </a:ext>
                  </a:extLst>
                </a:gridCol>
              </a:tblGrid>
              <a:tr h="0">
                <a:tc>
                  <a:txBody>
                    <a:bodyPr/>
                    <a:lstStyle/>
                    <a:p>
                      <a:pPr algn="ctr">
                        <a:lnSpc>
                          <a:spcPct val="115000"/>
                        </a:lnSpc>
                        <a:spcAft>
                          <a:spcPts val="0"/>
                        </a:spcAft>
                      </a:pPr>
                      <a:r>
                        <a:rPr lang="fr-FR" sz="800" b="1" dirty="0">
                          <a:solidFill>
                            <a:schemeClr val="tx1"/>
                          </a:solidFill>
                          <a:latin typeface="Calibri"/>
                          <a:ea typeface="Calibri"/>
                          <a:cs typeface="Arial"/>
                        </a:rPr>
                        <a:t> TRESORERIE GENERLE DU ROYAUME</a:t>
                      </a:r>
                      <a:endParaRPr lang="fr-FR" sz="800" dirty="0">
                        <a:solidFill>
                          <a:schemeClr val="tx1"/>
                        </a:solidFill>
                        <a:latin typeface="Calibri"/>
                        <a:ea typeface="Calibri"/>
                        <a:cs typeface="Arial"/>
                      </a:endParaRPr>
                    </a:p>
                  </a:txBody>
                  <a:tcPr marL="89535" marR="89535"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7" name="Image 16"/>
          <p:cNvPicPr/>
          <p:nvPr/>
        </p:nvPicPr>
        <p:blipFill>
          <a:blip r:embed="rId2" cstate="print"/>
          <a:srcRect l="68207" r="6863" b="37662"/>
          <a:stretch>
            <a:fillRect/>
          </a:stretch>
        </p:blipFill>
        <p:spPr bwMode="auto">
          <a:xfrm>
            <a:off x="7215206" y="0"/>
            <a:ext cx="1928794" cy="785794"/>
          </a:xfrm>
          <a:prstGeom prst="rect">
            <a:avLst/>
          </a:prstGeom>
          <a:noFill/>
          <a:ln w="9525">
            <a:noFill/>
            <a:miter lim="800000"/>
            <a:headEnd/>
            <a:tailEnd/>
          </a:ln>
        </p:spPr>
      </p:pic>
      <p:pic>
        <p:nvPicPr>
          <p:cNvPr id="18" name="Image 17"/>
          <p:cNvPicPr/>
          <p:nvPr/>
        </p:nvPicPr>
        <p:blipFill>
          <a:blip r:embed="rId3" cstate="print"/>
          <a:srcRect l="61203" t="62500" b="16667"/>
          <a:stretch>
            <a:fillRect/>
          </a:stretch>
        </p:blipFill>
        <p:spPr bwMode="auto">
          <a:xfrm>
            <a:off x="7215206" y="785794"/>
            <a:ext cx="1928794" cy="381000"/>
          </a:xfrm>
          <a:prstGeom prst="rect">
            <a:avLst/>
          </a:prstGeom>
          <a:noFill/>
          <a:ln w="9525">
            <a:noFill/>
            <a:miter lim="800000"/>
            <a:headEnd/>
            <a:tailEnd/>
          </a:ln>
        </p:spPr>
      </p:pic>
      <p:pic>
        <p:nvPicPr>
          <p:cNvPr id="19" name="Image 18" descr="armoiries"/>
          <p:cNvPicPr/>
          <p:nvPr/>
        </p:nvPicPr>
        <p:blipFill>
          <a:blip r:embed="rId4" cstate="print"/>
          <a:srcRect/>
          <a:stretch>
            <a:fillRect/>
          </a:stretch>
        </p:blipFill>
        <p:spPr bwMode="auto">
          <a:xfrm>
            <a:off x="3929058" y="85708"/>
            <a:ext cx="895350" cy="914400"/>
          </a:xfrm>
          <a:prstGeom prst="rect">
            <a:avLst/>
          </a:prstGeom>
          <a:noFill/>
          <a:ln w="9525">
            <a:noFill/>
            <a:miter lim="800000"/>
            <a:headEnd/>
            <a:tailEnd/>
          </a:ln>
        </p:spPr>
      </p:pic>
      <p:sp>
        <p:nvSpPr>
          <p:cNvPr id="20" name="Rectangle 10"/>
          <p:cNvSpPr>
            <a:spLocks noChangeArrowheads="1"/>
          </p:cNvSpPr>
          <p:nvPr/>
        </p:nvSpPr>
        <p:spPr bwMode="auto">
          <a:xfrm>
            <a:off x="0" y="2129986"/>
            <a:ext cx="9144000" cy="4278094"/>
          </a:xfrm>
          <a:prstGeom prst="rect">
            <a:avLst/>
          </a:prstGeom>
          <a:noFill/>
          <a:ln w="9525">
            <a:noFill/>
            <a:miter lim="800000"/>
            <a:headEnd/>
            <a:tailEnd/>
          </a:ln>
        </p:spPr>
        <p:txBody>
          <a:bodyPr wrap="square" anchor="ctr">
            <a:spAutoFit/>
          </a:bodyPr>
          <a:lstStyle/>
          <a:p>
            <a:pPr algn="ctr">
              <a:lnSpc>
                <a:spcPct val="150000"/>
              </a:lnSpc>
            </a:pPr>
            <a:r>
              <a:rPr lang="fr-FR" sz="4400" b="1" dirty="0">
                <a:solidFill>
                  <a:srgbClr val="0033CC"/>
                </a:solidFill>
              </a:rPr>
              <a:t>Réforme des délais de paiement et des intérêts moratoires</a:t>
            </a:r>
            <a:endParaRPr lang="fr-FR" sz="4400" dirty="0">
              <a:solidFill>
                <a:srgbClr val="0033CC"/>
              </a:solidFill>
            </a:endParaRPr>
          </a:p>
          <a:p>
            <a:pPr algn="r" eaLnBrk="0" hangingPunct="0"/>
            <a:endParaRPr lang="fr-FR" sz="1800" b="1" dirty="0">
              <a:solidFill>
                <a:srgbClr val="000080"/>
              </a:solidFill>
              <a:cs typeface="Times New Roman" pitchFamily="18" charset="0"/>
            </a:endParaRPr>
          </a:p>
          <a:p>
            <a:pPr algn="r" eaLnBrk="0" hangingPunct="0"/>
            <a:endParaRPr lang="fr-FR" sz="1800" b="1" dirty="0">
              <a:solidFill>
                <a:srgbClr val="000080"/>
              </a:solidFill>
              <a:cs typeface="Times New Roman" pitchFamily="18" charset="0"/>
            </a:endParaRPr>
          </a:p>
          <a:p>
            <a:pPr algn="r" eaLnBrk="0" hangingPunct="0"/>
            <a:endParaRPr lang="fr-FR" sz="1800" b="1" dirty="0">
              <a:solidFill>
                <a:srgbClr val="000080"/>
              </a:solidFill>
              <a:cs typeface="Times New Roman" pitchFamily="18" charset="0"/>
            </a:endParaRPr>
          </a:p>
          <a:p>
            <a:pPr algn="r" eaLnBrk="0" hangingPunct="0"/>
            <a:endParaRPr lang="fr-FR" sz="1800" b="1" dirty="0">
              <a:solidFill>
                <a:srgbClr val="000080"/>
              </a:solidFill>
              <a:cs typeface="Times New Roman" pitchFamily="18" charset="0"/>
            </a:endParaRPr>
          </a:p>
          <a:p>
            <a:pPr algn="r" eaLnBrk="0" hangingPunct="0"/>
            <a:endParaRPr lang="fr-FR" sz="1800" b="1" dirty="0">
              <a:solidFill>
                <a:srgbClr val="000080"/>
              </a:solidFill>
              <a:cs typeface="Times New Roman" pitchFamily="18" charset="0"/>
            </a:endParaRPr>
          </a:p>
          <a:p>
            <a:pPr algn="r" eaLnBrk="0" hangingPunct="0"/>
            <a:endParaRPr lang="fr-FR" sz="1800" b="1" dirty="0">
              <a:solidFill>
                <a:srgbClr val="000080"/>
              </a:solidFill>
              <a:cs typeface="Times New Roman" pitchFamily="18" charset="0"/>
            </a:endParaRPr>
          </a:p>
          <a:p>
            <a:pPr eaLnBrk="0" hangingPunct="0"/>
            <a:r>
              <a:rPr lang="fr-FR" sz="1400" b="1" dirty="0">
                <a:solidFill>
                  <a:srgbClr val="000080"/>
                </a:solidFill>
                <a:cs typeface="Times New Roman" pitchFamily="18" charset="0"/>
              </a:rPr>
              <a:t>                                                                                                                 </a:t>
            </a:r>
          </a:p>
          <a:p>
            <a:pPr algn="ctr" eaLnBrk="0" hangingPunct="0"/>
            <a:r>
              <a:rPr lang="fr-FR" sz="1800" b="1" dirty="0">
                <a:cs typeface="Times New Roman" pitchFamily="18" charset="0"/>
              </a:rPr>
              <a:t>                                                                                                  </a:t>
            </a:r>
            <a:endParaRPr lang="fr-FR" sz="1800" dirty="0"/>
          </a:p>
        </p:txBody>
      </p:sp>
      <p:pic>
        <p:nvPicPr>
          <p:cNvPr id="21" name="Picture 3"/>
          <p:cNvPicPr>
            <a:picLocks noChangeAspect="1" noChangeArrowheads="1"/>
          </p:cNvPicPr>
          <p:nvPr/>
        </p:nvPicPr>
        <p:blipFill>
          <a:blip r:embed="rId5" cstate="print"/>
          <a:srcRect/>
          <a:stretch>
            <a:fillRect/>
          </a:stretch>
        </p:blipFill>
        <p:spPr bwMode="auto">
          <a:xfrm>
            <a:off x="142844" y="4572008"/>
            <a:ext cx="1785949" cy="1857373"/>
          </a:xfrm>
          <a:prstGeom prst="rect">
            <a:avLst/>
          </a:prstGeom>
          <a:noFill/>
          <a:ln w="9525">
            <a:noFill/>
            <a:miter lim="800000"/>
            <a:headEnd/>
            <a:tailEnd/>
          </a:ln>
          <a:effectLst>
            <a:outerShdw dist="50800" dir="5400000" algn="ctr" rotWithShape="0">
              <a:schemeClr val="bg1"/>
            </a:outerShdw>
          </a:effectLst>
        </p:spPr>
      </p:pic>
      <p:sp>
        <p:nvSpPr>
          <p:cNvPr id="24" name="Espace réservé du numéro de diapositive 23"/>
          <p:cNvSpPr>
            <a:spLocks noGrp="1"/>
          </p:cNvSpPr>
          <p:nvPr>
            <p:ph type="sldNum" sz="quarter" idx="12"/>
          </p:nvPr>
        </p:nvSpPr>
        <p:spPr/>
        <p:txBody>
          <a:bodyPr/>
          <a:lstStyle/>
          <a:p>
            <a:pPr>
              <a:defRPr/>
            </a:pPr>
            <a:fld id="{90D97167-6D20-48DA-88BE-0AEAF791938F}"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23528" y="2780928"/>
            <a:ext cx="8424936" cy="2016224"/>
          </a:xfrm>
        </p:spPr>
        <p:txBody>
          <a:bodyPr/>
          <a:lstStyle/>
          <a:p>
            <a:pPr marL="514350" lvl="0" indent="-514350" algn="just">
              <a:spcBef>
                <a:spcPct val="0"/>
              </a:spcBef>
              <a:buFont typeface="+mj-lt"/>
              <a:buAutoNum type="arabicPeriod"/>
              <a:tabLst>
                <a:tab pos="6030913" algn="l"/>
              </a:tabLst>
            </a:pPr>
            <a:r>
              <a:rPr lang="fr-FR" sz="2800" b="1" dirty="0">
                <a:solidFill>
                  <a:srgbClr val="0033CC"/>
                </a:solidFill>
                <a:ea typeface="Times New Roman" pitchFamily="18" charset="0"/>
                <a:cs typeface="Tahoma" pitchFamily="34" charset="0"/>
              </a:rPr>
              <a:t>Délai d’ordonnancement : 45 jours (Art. 2).</a:t>
            </a:r>
          </a:p>
          <a:p>
            <a:pPr marL="514350" lvl="0" indent="-514350" algn="just">
              <a:spcBef>
                <a:spcPct val="0"/>
              </a:spcBef>
              <a:buFont typeface="+mj-lt"/>
              <a:buAutoNum type="arabicPeriod"/>
              <a:tabLst>
                <a:tab pos="6030913" algn="l"/>
              </a:tabLst>
            </a:pPr>
            <a:endParaRPr lang="fr-FR" sz="2800" b="1" dirty="0">
              <a:solidFill>
                <a:srgbClr val="0033CC"/>
              </a:solidFill>
              <a:ea typeface="Times New Roman" pitchFamily="18" charset="0"/>
              <a:cs typeface="Tahoma" pitchFamily="34" charset="0"/>
            </a:endParaRPr>
          </a:p>
          <a:p>
            <a:pPr marL="514350" lvl="0" indent="-514350" algn="just">
              <a:spcBef>
                <a:spcPct val="0"/>
              </a:spcBef>
              <a:buFont typeface="+mj-lt"/>
              <a:buAutoNum type="arabicPeriod"/>
              <a:tabLst>
                <a:tab pos="6030913" algn="l"/>
              </a:tabLst>
            </a:pPr>
            <a:r>
              <a:rPr lang="fr-FR" sz="2800" b="1" dirty="0">
                <a:solidFill>
                  <a:srgbClr val="0033CC"/>
                </a:solidFill>
                <a:ea typeface="Times New Roman" pitchFamily="18" charset="0"/>
                <a:cs typeface="Tahoma" pitchFamily="34" charset="0"/>
              </a:rPr>
              <a:t>Le délai d’ordonnancement commence à courir à compter de la date de constatation du service fait.</a:t>
            </a: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d’ordonnancement</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154766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757092" y="1268760"/>
            <a:ext cx="2194062" cy="923330"/>
          </a:xfrm>
          <a:prstGeom prst="rect">
            <a:avLst/>
          </a:prstGeom>
          <a:noFill/>
        </p:spPr>
        <p:txBody>
          <a:bodyPr wrap="none" rtlCol="0">
            <a:spAutoFit/>
          </a:bodyPr>
          <a:lstStyle/>
          <a:p>
            <a:pPr algn="ctr"/>
            <a:r>
              <a:rPr lang="fr-FR" sz="1800" b="1" dirty="0"/>
              <a:t>Date de dépôt </a:t>
            </a:r>
          </a:p>
          <a:p>
            <a:pPr algn="ctr"/>
            <a:r>
              <a:rPr lang="fr-FR" sz="1800" b="1" dirty="0"/>
              <a:t>du mandat et des </a:t>
            </a:r>
          </a:p>
          <a:p>
            <a:pPr algn="ctr"/>
            <a:r>
              <a:rPr lang="fr-FR" sz="1800" b="1" dirty="0"/>
              <a:t>P.J chez le comptable</a:t>
            </a:r>
          </a:p>
        </p:txBody>
      </p:sp>
      <p:sp>
        <p:nvSpPr>
          <p:cNvPr id="10" name="ZoneTexte 9"/>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45 jours</a:t>
            </a:r>
          </a:p>
        </p:txBody>
      </p:sp>
      <p:sp>
        <p:nvSpPr>
          <p:cNvPr id="12" name="ZoneTexte 11"/>
          <p:cNvSpPr txBox="1"/>
          <p:nvPr/>
        </p:nvSpPr>
        <p:spPr>
          <a:xfrm>
            <a:off x="0" y="1052736"/>
            <a:ext cx="1524712" cy="923330"/>
          </a:xfrm>
          <a:prstGeom prst="rect">
            <a:avLst/>
          </a:prstGeom>
          <a:noFill/>
        </p:spPr>
        <p:txBody>
          <a:bodyPr wrap="none" rtlCol="0">
            <a:spAutoFit/>
          </a:bodyPr>
          <a:lstStyle/>
          <a:p>
            <a:pPr algn="ctr"/>
            <a:r>
              <a:rPr lang="fr-FR" sz="1800" b="1" dirty="0"/>
              <a:t>Date de </a:t>
            </a:r>
          </a:p>
          <a:p>
            <a:pPr algn="ctr"/>
            <a:r>
              <a:rPr lang="fr-FR" sz="1800" b="1" dirty="0"/>
              <a:t>constatation</a:t>
            </a:r>
          </a:p>
          <a:p>
            <a:pPr algn="ctr"/>
            <a:r>
              <a:rPr lang="fr-FR" sz="1800" b="1" dirty="0"/>
              <a:t>du service fait</a:t>
            </a:r>
          </a:p>
        </p:txBody>
      </p:sp>
      <p:sp>
        <p:nvSpPr>
          <p:cNvPr id="11" name="Flèche droite 10">
            <a:hlinkClick r:id="rId2" action="ppaction://hlinksldjump"/>
          </p:cNvPr>
          <p:cNvSpPr/>
          <p:nvPr/>
        </p:nvSpPr>
        <p:spPr>
          <a:xfrm>
            <a:off x="7236296" y="5661248"/>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p:cNvSpPr>
            <a:spLocks noGrp="1"/>
          </p:cNvSpPr>
          <p:nvPr>
            <p:ph type="sldNum" sz="quarter" idx="12"/>
          </p:nvPr>
        </p:nvSpPr>
        <p:spPr/>
        <p:txBody>
          <a:bodyPr/>
          <a:lstStyle/>
          <a:p>
            <a:pPr>
              <a:defRPr/>
            </a:pPr>
            <a:fld id="{121971B6-F164-4DCD-9D78-D96857A1AA1F}" type="slidenum">
              <a:rPr lang="fr-FR" smtClean="0"/>
              <a:pPr>
                <a:defRPr/>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23528" y="2492896"/>
            <a:ext cx="8424936" cy="3168352"/>
          </a:xfrm>
        </p:spPr>
        <p:txBody>
          <a:bodyPr/>
          <a:lstStyle/>
          <a:p>
            <a:pPr marL="514350" lvl="0" indent="-514350" algn="just">
              <a:spcBef>
                <a:spcPct val="0"/>
              </a:spcBef>
              <a:buFont typeface="+mj-lt"/>
              <a:buAutoNum type="arabicPeriod" startAt="3"/>
              <a:tabLst>
                <a:tab pos="6030913" algn="l"/>
              </a:tabLst>
            </a:pPr>
            <a:r>
              <a:rPr lang="fr-FR" sz="2800" b="1" dirty="0">
                <a:solidFill>
                  <a:srgbClr val="0033CC"/>
                </a:solidFill>
                <a:ea typeface="Times New Roman" pitchFamily="18" charset="0"/>
                <a:cs typeface="Tahoma" pitchFamily="34" charset="0"/>
              </a:rPr>
              <a:t>Le délai d’ordonnancement peut être suspendu pour des raisons imputables au bénéficiaire de la dépense (Art. 3).</a:t>
            </a:r>
          </a:p>
          <a:p>
            <a:pPr marL="514350" lvl="0" indent="-514350" algn="just">
              <a:spcBef>
                <a:spcPct val="0"/>
              </a:spcBef>
              <a:buFont typeface="+mj-lt"/>
              <a:buAutoNum type="arabicPeriod" startAt="3"/>
              <a:tabLst>
                <a:tab pos="6030913" algn="l"/>
              </a:tabLst>
            </a:pPr>
            <a:endParaRPr lang="fr-FR" sz="2800" b="1" dirty="0">
              <a:solidFill>
                <a:srgbClr val="0033CC"/>
              </a:solidFill>
              <a:ea typeface="Times New Roman" pitchFamily="18" charset="0"/>
              <a:cs typeface="Tahoma" pitchFamily="34" charset="0"/>
            </a:endParaRPr>
          </a:p>
          <a:p>
            <a:pPr marL="514350" indent="-514350" algn="just">
              <a:spcBef>
                <a:spcPct val="0"/>
              </a:spcBef>
              <a:buFont typeface="+mj-lt"/>
              <a:buAutoNum type="arabicPeriod" startAt="3"/>
              <a:tabLst>
                <a:tab pos="6030913" algn="l"/>
              </a:tabLst>
            </a:pPr>
            <a:r>
              <a:rPr lang="fr-FR" sz="2800" b="1" dirty="0">
                <a:solidFill>
                  <a:srgbClr val="0033CC"/>
                </a:solidFill>
                <a:ea typeface="Times New Roman" pitchFamily="18" charset="0"/>
                <a:cs typeface="Tahoma" pitchFamily="34" charset="0"/>
              </a:rPr>
              <a:t>La reprise du délai d’ordonnancement est subordonnée à la production de la </a:t>
            </a:r>
            <a:r>
              <a:rPr lang="fr-FR" sz="2800" b="1" dirty="0">
                <a:solidFill>
                  <a:schemeClr val="accent2">
                    <a:lumMod val="75000"/>
                  </a:schemeClr>
                </a:solidFill>
                <a:ea typeface="Times New Roman" pitchFamily="18" charset="0"/>
                <a:cs typeface="Tahoma" pitchFamily="34" charset="0"/>
              </a:rPr>
              <a:t>totalité</a:t>
            </a:r>
            <a:r>
              <a:rPr lang="fr-FR" sz="2800" b="1" dirty="0">
                <a:solidFill>
                  <a:srgbClr val="0033CC"/>
                </a:solidFill>
                <a:ea typeface="Times New Roman" pitchFamily="18" charset="0"/>
                <a:cs typeface="Tahoma" pitchFamily="34" charset="0"/>
              </a:rPr>
              <a:t> des pièces justificatives demandées.</a:t>
            </a:r>
          </a:p>
          <a:p>
            <a:pPr marL="514350" lvl="0" indent="-514350" algn="just">
              <a:spcBef>
                <a:spcPct val="0"/>
              </a:spcBef>
              <a:buFont typeface="+mj-lt"/>
              <a:buAutoNum type="arabicPeriod" startAt="3"/>
              <a:tabLst>
                <a:tab pos="6030913" algn="l"/>
              </a:tabLst>
            </a:pPr>
            <a:endParaRPr lang="fr-FR" sz="2800" b="1" dirty="0">
              <a:solidFill>
                <a:srgbClr val="0033CC"/>
              </a:solidFill>
              <a:ea typeface="Times New Roman" pitchFamily="18" charset="0"/>
              <a:cs typeface="Tahoma" pitchFamily="34" charset="0"/>
            </a:endParaRP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d’ordonnancement</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154766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757092" y="1268760"/>
            <a:ext cx="2194062" cy="923330"/>
          </a:xfrm>
          <a:prstGeom prst="rect">
            <a:avLst/>
          </a:prstGeom>
          <a:noFill/>
        </p:spPr>
        <p:txBody>
          <a:bodyPr wrap="none" rtlCol="0">
            <a:spAutoFit/>
          </a:bodyPr>
          <a:lstStyle/>
          <a:p>
            <a:pPr algn="ctr"/>
            <a:r>
              <a:rPr lang="fr-FR" sz="1800" b="1" dirty="0"/>
              <a:t>Date de dépôt </a:t>
            </a:r>
          </a:p>
          <a:p>
            <a:pPr algn="ctr"/>
            <a:r>
              <a:rPr lang="fr-FR" sz="1800" b="1" dirty="0"/>
              <a:t>du mandat et des </a:t>
            </a:r>
          </a:p>
          <a:p>
            <a:pPr algn="ctr"/>
            <a:r>
              <a:rPr lang="fr-FR" sz="1800" b="1" dirty="0"/>
              <a:t>P.J chez le comptable</a:t>
            </a:r>
          </a:p>
        </p:txBody>
      </p:sp>
      <p:sp>
        <p:nvSpPr>
          <p:cNvPr id="9" name="ZoneTexte 8"/>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45 jours</a:t>
            </a:r>
          </a:p>
        </p:txBody>
      </p:sp>
      <p:sp>
        <p:nvSpPr>
          <p:cNvPr id="10" name="ZoneTexte 9"/>
          <p:cNvSpPr txBox="1"/>
          <p:nvPr/>
        </p:nvSpPr>
        <p:spPr>
          <a:xfrm>
            <a:off x="0" y="1052736"/>
            <a:ext cx="1524712" cy="923330"/>
          </a:xfrm>
          <a:prstGeom prst="rect">
            <a:avLst/>
          </a:prstGeom>
          <a:noFill/>
        </p:spPr>
        <p:txBody>
          <a:bodyPr wrap="none" rtlCol="0">
            <a:spAutoFit/>
          </a:bodyPr>
          <a:lstStyle/>
          <a:p>
            <a:pPr algn="ctr"/>
            <a:r>
              <a:rPr lang="fr-FR" sz="1800" b="1" dirty="0"/>
              <a:t>Date de </a:t>
            </a:r>
          </a:p>
          <a:p>
            <a:pPr algn="ctr"/>
            <a:r>
              <a:rPr lang="fr-FR" sz="1800" b="1" dirty="0"/>
              <a:t>constatation</a:t>
            </a:r>
          </a:p>
          <a:p>
            <a:pPr algn="ctr"/>
            <a:r>
              <a:rPr lang="fr-FR" sz="1800" b="1" dirty="0"/>
              <a:t>du service fait</a:t>
            </a:r>
          </a:p>
        </p:txBody>
      </p:sp>
      <p:sp>
        <p:nvSpPr>
          <p:cNvPr id="11" name="Flèche droite 10">
            <a:hlinkClick r:id="rId2" action="ppaction://hlinksldjump"/>
          </p:cNvPr>
          <p:cNvSpPr/>
          <p:nvPr/>
        </p:nvSpPr>
        <p:spPr>
          <a:xfrm>
            <a:off x="7884368" y="5877272"/>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pPr>
              <a:defRPr/>
            </a:pPr>
            <a:fld id="{121971B6-F164-4DCD-9D78-D96857A1AA1F}" type="slidenum">
              <a:rPr lang="fr-FR" smtClean="0"/>
              <a:pPr>
                <a:defRPr/>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5536" y="2786058"/>
            <a:ext cx="8424936" cy="3714776"/>
          </a:xfrm>
        </p:spPr>
        <p:txBody>
          <a:bodyPr/>
          <a:lstStyle/>
          <a:p>
            <a:pPr marL="514350" lvl="0" indent="-514350" algn="just">
              <a:spcBef>
                <a:spcPct val="0"/>
              </a:spcBef>
              <a:buNone/>
              <a:tabLst>
                <a:tab pos="6030913" algn="l"/>
              </a:tabLst>
            </a:pPr>
            <a:r>
              <a:rPr lang="fr-FR" sz="2800" b="1" dirty="0">
                <a:solidFill>
                  <a:srgbClr val="0033CC"/>
                </a:solidFill>
                <a:ea typeface="Times New Roman" pitchFamily="18" charset="0"/>
                <a:cs typeface="Tahoma" pitchFamily="34" charset="0"/>
              </a:rPr>
              <a:t>1.  Délai de visa et règlement des dépenses: 15 jours (Art. 2).</a:t>
            </a:r>
          </a:p>
          <a:p>
            <a:pPr marL="514350" lvl="0" indent="-514350" algn="just">
              <a:spcBef>
                <a:spcPct val="0"/>
              </a:spcBef>
              <a:buFont typeface="+mj-lt"/>
              <a:buAutoNum type="arabicPeriod" startAt="3"/>
              <a:tabLst>
                <a:tab pos="6030913" algn="l"/>
              </a:tabLst>
            </a:pPr>
            <a:endParaRPr lang="fr-FR" sz="2800" b="1" dirty="0">
              <a:solidFill>
                <a:srgbClr val="0033CC"/>
              </a:solidFill>
              <a:ea typeface="Times New Roman" pitchFamily="18" charset="0"/>
              <a:cs typeface="Tahoma" pitchFamily="34" charset="0"/>
            </a:endParaRPr>
          </a:p>
          <a:p>
            <a:pPr marL="514350" lvl="0" indent="-514350" algn="just">
              <a:spcBef>
                <a:spcPct val="0"/>
              </a:spcBef>
              <a:buNone/>
              <a:tabLst>
                <a:tab pos="6030913" algn="l"/>
              </a:tabLst>
            </a:pPr>
            <a:r>
              <a:rPr lang="fr-FR" sz="2800" b="1" dirty="0">
                <a:solidFill>
                  <a:srgbClr val="0033CC"/>
                </a:solidFill>
                <a:ea typeface="Times New Roman" pitchFamily="18" charset="0"/>
                <a:cs typeface="Tahoma" pitchFamily="34" charset="0"/>
              </a:rPr>
              <a:t>2. Le délai de visa règlement commence à courir à compter de la date de réception de l’O.P ou du mandat et des P.J par le comptable public ou la personne chargée du paiement. </a:t>
            </a:r>
          </a:p>
          <a:p>
            <a:pPr marL="514350" indent="-514350" algn="just">
              <a:spcBef>
                <a:spcPct val="0"/>
              </a:spcBef>
              <a:buNone/>
              <a:tabLst>
                <a:tab pos="6030913" algn="l"/>
              </a:tabLst>
            </a:pPr>
            <a:endParaRPr lang="fr-FR" sz="2800" b="1" dirty="0">
              <a:solidFill>
                <a:srgbClr val="0033CC"/>
              </a:solidFill>
              <a:ea typeface="Times New Roman" pitchFamily="18" charset="0"/>
              <a:cs typeface="Tahoma" pitchFamily="34" charset="0"/>
            </a:endParaRP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 visa règlement</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226774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596336" y="1268760"/>
            <a:ext cx="1164229" cy="646331"/>
          </a:xfrm>
          <a:prstGeom prst="rect">
            <a:avLst/>
          </a:prstGeom>
          <a:noFill/>
        </p:spPr>
        <p:txBody>
          <a:bodyPr wrap="none" rtlCol="0">
            <a:spAutoFit/>
          </a:bodyPr>
          <a:lstStyle/>
          <a:p>
            <a:pPr algn="ctr"/>
            <a:r>
              <a:rPr lang="fr-FR" sz="1800" b="1" dirty="0"/>
              <a:t>Date de </a:t>
            </a:r>
          </a:p>
          <a:p>
            <a:pPr algn="ctr"/>
            <a:r>
              <a:rPr lang="fr-FR" sz="1800" b="1" dirty="0"/>
              <a:t>règlement</a:t>
            </a:r>
          </a:p>
        </p:txBody>
      </p:sp>
      <p:sp>
        <p:nvSpPr>
          <p:cNvPr id="9" name="ZoneTexte 8"/>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15 jours</a:t>
            </a:r>
          </a:p>
        </p:txBody>
      </p:sp>
      <p:sp>
        <p:nvSpPr>
          <p:cNvPr id="12" name="ZoneTexte 11"/>
          <p:cNvSpPr txBox="1"/>
          <p:nvPr/>
        </p:nvSpPr>
        <p:spPr>
          <a:xfrm>
            <a:off x="179512" y="1124744"/>
            <a:ext cx="2686762" cy="923330"/>
          </a:xfrm>
          <a:prstGeom prst="rect">
            <a:avLst/>
          </a:prstGeom>
          <a:noFill/>
        </p:spPr>
        <p:txBody>
          <a:bodyPr wrap="none" rtlCol="0">
            <a:spAutoFit/>
          </a:bodyPr>
          <a:lstStyle/>
          <a:p>
            <a:pPr algn="ctr"/>
            <a:r>
              <a:rPr lang="fr-FR" sz="1800" b="1" dirty="0"/>
              <a:t>Date de dépôt  de l’O.P ou</a:t>
            </a:r>
          </a:p>
          <a:p>
            <a:pPr algn="ctr"/>
            <a:r>
              <a:rPr lang="fr-FR" sz="1800" b="1" dirty="0"/>
              <a:t>du mandat et des </a:t>
            </a:r>
          </a:p>
          <a:p>
            <a:pPr algn="ctr"/>
            <a:r>
              <a:rPr lang="fr-FR" sz="1800" b="1" dirty="0"/>
              <a:t>P.J chez le comptable</a:t>
            </a:r>
          </a:p>
        </p:txBody>
      </p:sp>
      <p:sp>
        <p:nvSpPr>
          <p:cNvPr id="11" name="Flèche droite 10">
            <a:hlinkClick r:id="rId2" action="ppaction://hlinksldjump"/>
          </p:cNvPr>
          <p:cNvSpPr/>
          <p:nvPr/>
        </p:nvSpPr>
        <p:spPr>
          <a:xfrm>
            <a:off x="8028384" y="573325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pPr>
              <a:defRPr/>
            </a:pPr>
            <a:fld id="{121971B6-F164-4DCD-9D78-D96857A1AA1F}" type="slidenum">
              <a:rPr lang="fr-FR" smtClean="0"/>
              <a:pPr>
                <a:defRPr/>
              </a:pPr>
              <a:t>12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23528" y="2204864"/>
            <a:ext cx="8424936" cy="4104456"/>
          </a:xfrm>
        </p:spPr>
        <p:txBody>
          <a:bodyPr/>
          <a:lstStyle/>
          <a:p>
            <a:pPr marL="514350" indent="-514350" algn="just">
              <a:spcBef>
                <a:spcPct val="0"/>
              </a:spcBef>
              <a:buNone/>
              <a:tabLst>
                <a:tab pos="6030913" algn="l"/>
              </a:tabLst>
            </a:pPr>
            <a:r>
              <a:rPr lang="fr-FR" sz="2800" b="1" dirty="0">
                <a:solidFill>
                  <a:srgbClr val="0033CC"/>
                </a:solidFill>
                <a:ea typeface="Times New Roman" pitchFamily="18" charset="0"/>
                <a:cs typeface="Tahoma" pitchFamily="34" charset="0"/>
              </a:rPr>
              <a:t>3.  En cas de rejet par le comptable, suspension du délai de visa règlement, et reprise du délai d’ordonnancement à compter de la date de renvoi par le comptable (Art. 4).</a:t>
            </a:r>
          </a:p>
          <a:p>
            <a:pPr marL="514350" indent="-514350" algn="just">
              <a:spcBef>
                <a:spcPct val="0"/>
              </a:spcBef>
              <a:buNone/>
              <a:tabLst>
                <a:tab pos="6030913" algn="l"/>
              </a:tabLst>
            </a:pPr>
            <a:endParaRPr lang="fr-FR" sz="2400" b="1" dirty="0">
              <a:solidFill>
                <a:srgbClr val="0033CC"/>
              </a:solidFill>
              <a:ea typeface="Times New Roman" pitchFamily="18" charset="0"/>
              <a:cs typeface="Tahoma" pitchFamily="34" charset="0"/>
            </a:endParaRPr>
          </a:p>
          <a:p>
            <a:pPr marL="514350" indent="-514350" algn="just">
              <a:spcBef>
                <a:spcPct val="0"/>
              </a:spcBef>
              <a:buNone/>
              <a:tabLst>
                <a:tab pos="6030913" algn="l"/>
              </a:tabLst>
            </a:pPr>
            <a:r>
              <a:rPr lang="fr-FR" sz="2400" dirty="0">
                <a:solidFill>
                  <a:schemeClr val="accent2">
                    <a:lumMod val="75000"/>
                  </a:schemeClr>
                </a:solidFill>
                <a:ea typeface="Times New Roman" pitchFamily="18" charset="0"/>
                <a:cs typeface="Tahoma" pitchFamily="34" charset="0"/>
              </a:rPr>
              <a:t>       (A cette phase, on peut le délai d’ordonnancement si les insuffisances dépendent du bénéficiaire de la dépense)</a:t>
            </a:r>
            <a:endParaRPr lang="fr-FR" sz="2000" dirty="0">
              <a:solidFill>
                <a:schemeClr val="accent2">
                  <a:lumMod val="75000"/>
                </a:schemeClr>
              </a:solidFill>
              <a:ea typeface="Times New Roman" pitchFamily="18" charset="0"/>
              <a:cs typeface="Tahoma" pitchFamily="34" charset="0"/>
            </a:endParaRPr>
          </a:p>
          <a:p>
            <a:pPr marL="514350" indent="-514350" algn="just">
              <a:spcBef>
                <a:spcPct val="0"/>
              </a:spcBef>
              <a:buNone/>
              <a:tabLst>
                <a:tab pos="6030913" algn="l"/>
              </a:tabLst>
            </a:pPr>
            <a:endParaRPr lang="fr-FR" sz="2000" b="1" dirty="0">
              <a:solidFill>
                <a:srgbClr val="0033CC"/>
              </a:solidFill>
              <a:ea typeface="Times New Roman" pitchFamily="18" charset="0"/>
              <a:cs typeface="Tahoma" pitchFamily="34" charset="0"/>
            </a:endParaRPr>
          </a:p>
          <a:p>
            <a:pPr marL="514350" indent="-514350" algn="just">
              <a:spcBef>
                <a:spcPct val="0"/>
              </a:spcBef>
              <a:buNone/>
              <a:tabLst>
                <a:tab pos="6030913" algn="l"/>
              </a:tabLst>
            </a:pPr>
            <a:r>
              <a:rPr lang="fr-FR" sz="2800" b="1" dirty="0">
                <a:solidFill>
                  <a:srgbClr val="0033CC"/>
                </a:solidFill>
                <a:ea typeface="Times New Roman" pitchFamily="18" charset="0"/>
                <a:cs typeface="Tahoma" pitchFamily="34" charset="0"/>
              </a:rPr>
              <a:t>4. Le reliquat du délai réglementaire imparti au comptable ne peut être inférieur à 5 jours.</a:t>
            </a:r>
          </a:p>
          <a:p>
            <a:pPr marL="514350" indent="-514350" algn="just">
              <a:spcBef>
                <a:spcPct val="0"/>
              </a:spcBef>
              <a:buNone/>
              <a:tabLst>
                <a:tab pos="6030913" algn="l"/>
              </a:tabLst>
            </a:pPr>
            <a:endParaRPr lang="fr-FR" sz="2800" b="1" dirty="0">
              <a:solidFill>
                <a:srgbClr val="0033CC"/>
              </a:solidFill>
              <a:ea typeface="Times New Roman" pitchFamily="18" charset="0"/>
              <a:cs typeface="Tahoma" pitchFamily="34" charset="0"/>
            </a:endParaRPr>
          </a:p>
        </p:txBody>
      </p:sp>
      <p:sp>
        <p:nvSpPr>
          <p:cNvPr id="6"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7" name="Rectangle 6"/>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 visa règlement</a:t>
            </a:r>
            <a:endParaRPr lang="fr-FR" sz="3200" dirty="0">
              <a:solidFill>
                <a:srgbClr val="0033CC"/>
              </a:solidFill>
              <a:latin typeface="Calibri" pitchFamily="34" charset="0"/>
              <a:cs typeface="Calibri" pitchFamily="34" charset="0"/>
            </a:endParaRPr>
          </a:p>
        </p:txBody>
      </p:sp>
      <p:sp>
        <p:nvSpPr>
          <p:cNvPr id="8" name="Double flèche horizontale 7"/>
          <p:cNvSpPr/>
          <p:nvPr/>
        </p:nvSpPr>
        <p:spPr>
          <a:xfrm>
            <a:off x="226774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96336" y="1268760"/>
            <a:ext cx="1164229" cy="646331"/>
          </a:xfrm>
          <a:prstGeom prst="rect">
            <a:avLst/>
          </a:prstGeom>
          <a:noFill/>
        </p:spPr>
        <p:txBody>
          <a:bodyPr wrap="none" rtlCol="0">
            <a:spAutoFit/>
          </a:bodyPr>
          <a:lstStyle/>
          <a:p>
            <a:pPr algn="ctr"/>
            <a:r>
              <a:rPr lang="fr-FR" sz="1800" b="1" dirty="0"/>
              <a:t>Date de </a:t>
            </a:r>
          </a:p>
          <a:p>
            <a:pPr algn="ctr"/>
            <a:r>
              <a:rPr lang="fr-FR" sz="1800" b="1" dirty="0"/>
              <a:t>règlement</a:t>
            </a:r>
          </a:p>
        </p:txBody>
      </p:sp>
      <p:sp>
        <p:nvSpPr>
          <p:cNvPr id="10" name="ZoneTexte 9"/>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15 jours</a:t>
            </a:r>
          </a:p>
        </p:txBody>
      </p:sp>
      <p:sp>
        <p:nvSpPr>
          <p:cNvPr id="11" name="ZoneTexte 10"/>
          <p:cNvSpPr txBox="1"/>
          <p:nvPr/>
        </p:nvSpPr>
        <p:spPr>
          <a:xfrm>
            <a:off x="179512" y="1124744"/>
            <a:ext cx="2686762" cy="923330"/>
          </a:xfrm>
          <a:prstGeom prst="rect">
            <a:avLst/>
          </a:prstGeom>
          <a:noFill/>
        </p:spPr>
        <p:txBody>
          <a:bodyPr wrap="none" rtlCol="0">
            <a:spAutoFit/>
          </a:bodyPr>
          <a:lstStyle/>
          <a:p>
            <a:pPr algn="ctr"/>
            <a:r>
              <a:rPr lang="fr-FR" sz="1800" b="1" dirty="0"/>
              <a:t>Date de dépôt de l’O.P ou </a:t>
            </a:r>
          </a:p>
          <a:p>
            <a:pPr algn="ctr"/>
            <a:r>
              <a:rPr lang="fr-FR" sz="1800" b="1" dirty="0"/>
              <a:t>du mandat et des </a:t>
            </a:r>
          </a:p>
          <a:p>
            <a:pPr algn="ctr"/>
            <a:r>
              <a:rPr lang="fr-FR" sz="1800" b="1" dirty="0"/>
              <a:t>P.J chez le comptable</a:t>
            </a:r>
          </a:p>
        </p:txBody>
      </p:sp>
      <p:sp>
        <p:nvSpPr>
          <p:cNvPr id="12" name="Flèche droite 11">
            <a:hlinkClick r:id="rId2" action="ppaction://hlinksldjump"/>
          </p:cNvPr>
          <p:cNvSpPr/>
          <p:nvPr/>
        </p:nvSpPr>
        <p:spPr>
          <a:xfrm>
            <a:off x="7956376" y="6309320"/>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p:cNvSpPr>
            <a:spLocks noGrp="1"/>
          </p:cNvSpPr>
          <p:nvPr>
            <p:ph type="sldNum" sz="quarter" idx="12"/>
          </p:nvPr>
        </p:nvSpPr>
        <p:spPr/>
        <p:txBody>
          <a:bodyPr/>
          <a:lstStyle/>
          <a:p>
            <a:pPr>
              <a:defRPr/>
            </a:pPr>
            <a:fld id="{121971B6-F164-4DCD-9D78-D96857A1AA1F}" type="slidenum">
              <a:rPr lang="fr-FR" smtClean="0"/>
              <a:pPr>
                <a:defRPr/>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Application des intérêts moratoires</a:t>
            </a:r>
            <a:endParaRPr lang="fr-FR" sz="2400" dirty="0">
              <a:solidFill>
                <a:srgbClr val="FFFF00"/>
              </a:solidFill>
              <a:cs typeface="Calibri" pitchFamily="34" charset="0"/>
            </a:endParaRPr>
          </a:p>
        </p:txBody>
      </p:sp>
      <p:sp>
        <p:nvSpPr>
          <p:cNvPr id="7" name="Rectangle 1"/>
          <p:cNvSpPr>
            <a:spLocks noChangeArrowheads="1"/>
          </p:cNvSpPr>
          <p:nvPr/>
        </p:nvSpPr>
        <p:spPr bwMode="auto">
          <a:xfrm>
            <a:off x="539552" y="2683659"/>
            <a:ext cx="81724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Font typeface="+mj-lt"/>
              <a:buAutoNum type="arabicPeriod"/>
            </a:pPr>
            <a:r>
              <a:rPr lang="fr-FR" sz="2400" b="1" dirty="0">
                <a:solidFill>
                  <a:srgbClr val="0033CC"/>
                </a:solidFill>
                <a:cs typeface="Calibri" pitchFamily="34" charset="0"/>
              </a:rPr>
              <a:t>Pour toutes les commandes publiques, le délai est de </a:t>
            </a:r>
            <a:r>
              <a:rPr lang="fr-FR" sz="2400" b="1" dirty="0">
                <a:solidFill>
                  <a:srgbClr val="0033CC"/>
                </a:solidFill>
                <a:latin typeface="Calibri" pitchFamily="34" charset="0"/>
                <a:cs typeface="Calibri" pitchFamily="34" charset="0"/>
              </a:rPr>
              <a:t>60 jours  (Art. 2):</a:t>
            </a:r>
          </a:p>
          <a:p>
            <a:pPr algn="just">
              <a:buFont typeface="Arial" pitchFamily="34" charset="0"/>
              <a:buChar char="•"/>
            </a:pPr>
            <a:endParaRPr lang="fr-FR" sz="1600" dirty="0">
              <a:latin typeface="Calibri" pitchFamily="34" charset="0"/>
              <a:cs typeface="Calibri" pitchFamily="34" charset="0"/>
            </a:endParaRPr>
          </a:p>
          <a:p>
            <a:pPr lvl="1" algn="just">
              <a:buFont typeface="Arial" pitchFamily="34" charset="0"/>
              <a:buChar char="•"/>
            </a:pPr>
            <a:r>
              <a:rPr lang="fr-FR" sz="2400" b="1" dirty="0">
                <a:latin typeface="Calibri" pitchFamily="34" charset="0"/>
                <a:cs typeface="Calibri" pitchFamily="34" charset="0"/>
              </a:rPr>
              <a:t> </a:t>
            </a:r>
            <a:r>
              <a:rPr lang="fr-FR" sz="2400" b="1" dirty="0">
                <a:solidFill>
                  <a:srgbClr val="0033CC"/>
                </a:solidFill>
                <a:latin typeface="Calibri" pitchFamily="34" charset="0"/>
                <a:cs typeface="Calibri" pitchFamily="34" charset="0"/>
              </a:rPr>
              <a:t>45  jours</a:t>
            </a:r>
            <a:r>
              <a:rPr lang="fr-FR" sz="2400" dirty="0">
                <a:solidFill>
                  <a:srgbClr val="0033CC"/>
                </a:solidFill>
                <a:latin typeface="Calibri" pitchFamily="34" charset="0"/>
                <a:cs typeface="Calibri" pitchFamily="34" charset="0"/>
              </a:rPr>
              <a:t> pour l’ordonnancement à compter de la date de constatation du service fait.</a:t>
            </a:r>
          </a:p>
          <a:p>
            <a:pPr lvl="1" algn="just">
              <a:buFont typeface="Arial" pitchFamily="34" charset="0"/>
              <a:buChar char="•"/>
            </a:pPr>
            <a:endParaRPr lang="fr-FR" sz="1600" dirty="0">
              <a:solidFill>
                <a:srgbClr val="0033CC"/>
              </a:solidFill>
              <a:latin typeface="Calibri" pitchFamily="34" charset="0"/>
              <a:cs typeface="Calibri" pitchFamily="34" charset="0"/>
            </a:endParaRPr>
          </a:p>
          <a:p>
            <a:pPr lvl="1" algn="just">
              <a:buFont typeface="Arial" pitchFamily="34" charset="0"/>
              <a:buChar char="•"/>
            </a:pPr>
            <a:r>
              <a:rPr lang="fr-FR" sz="2400" b="1" dirty="0">
                <a:solidFill>
                  <a:srgbClr val="0033CC"/>
                </a:solidFill>
                <a:latin typeface="Calibri" pitchFamily="34" charset="0"/>
                <a:cs typeface="Calibri" pitchFamily="34" charset="0"/>
              </a:rPr>
              <a:t> 15 jours</a:t>
            </a:r>
            <a:r>
              <a:rPr lang="fr-FR" sz="2400" dirty="0">
                <a:solidFill>
                  <a:srgbClr val="0033CC"/>
                </a:solidFill>
                <a:latin typeface="Calibri" pitchFamily="34" charset="0"/>
                <a:cs typeface="Calibri" pitchFamily="34" charset="0"/>
              </a:rPr>
              <a:t> pour le visa et le règlement par le comptable public ou la personne chargée du paiement à compter de la date de réception de l’ordonnance ou du mandat de paiement.</a:t>
            </a:r>
          </a:p>
          <a:p>
            <a:pPr lvl="1" algn="just"/>
            <a:endParaRPr lang="fr-FR" sz="2000" dirty="0">
              <a:solidFill>
                <a:srgbClr val="0033CC"/>
              </a:solidFill>
              <a:latin typeface="Calibri" pitchFamily="34" charset="0"/>
              <a:cs typeface="Calibri" pitchFamily="34" charset="0"/>
            </a:endParaRPr>
          </a:p>
        </p:txBody>
      </p:sp>
      <p:sp>
        <p:nvSpPr>
          <p:cNvPr id="8" name="Rectangle 7"/>
          <p:cNvSpPr/>
          <p:nvPr/>
        </p:nvSpPr>
        <p:spPr>
          <a:xfrm>
            <a:off x="755576" y="620688"/>
            <a:ext cx="7776864" cy="830997"/>
          </a:xfrm>
          <a:prstGeom prst="rect">
            <a:avLst/>
          </a:prstGeom>
        </p:spPr>
        <p:txBody>
          <a:bodyPr wrap="square">
            <a:spAutoFit/>
          </a:bodyPr>
          <a:lstStyle/>
          <a:p>
            <a:r>
              <a:rPr lang="fr-FR" sz="2400" b="1" dirty="0">
                <a:solidFill>
                  <a:srgbClr val="0033CC"/>
                </a:solidFill>
                <a:cs typeface="Calibri" pitchFamily="34" charset="0"/>
              </a:rPr>
              <a:t>Réduction et harmonisation des délais d’ordonnancement et de paiement ouvrant droit aux intérêts moratoires</a:t>
            </a:r>
            <a:endParaRPr lang="fr-FR" sz="2400" dirty="0">
              <a:solidFill>
                <a:srgbClr val="0033CC"/>
              </a:solidFill>
              <a:latin typeface="Calibri" pitchFamily="34" charset="0"/>
              <a:cs typeface="Calibri" pitchFamily="34" charset="0"/>
            </a:endParaRPr>
          </a:p>
        </p:txBody>
      </p:sp>
      <p:sp>
        <p:nvSpPr>
          <p:cNvPr id="9" name="Double flèche horizontale 8"/>
          <p:cNvSpPr/>
          <p:nvPr/>
        </p:nvSpPr>
        <p:spPr>
          <a:xfrm>
            <a:off x="1403648" y="1916832"/>
            <a:ext cx="4104456"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horizontale 9"/>
          <p:cNvSpPr/>
          <p:nvPr/>
        </p:nvSpPr>
        <p:spPr>
          <a:xfrm>
            <a:off x="5580112" y="1916832"/>
            <a:ext cx="2304256"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87824" y="1556792"/>
            <a:ext cx="526106" cy="369332"/>
          </a:xfrm>
          <a:prstGeom prst="rect">
            <a:avLst/>
          </a:prstGeom>
          <a:noFill/>
        </p:spPr>
        <p:txBody>
          <a:bodyPr wrap="none" rtlCol="0">
            <a:spAutoFit/>
          </a:bodyPr>
          <a:lstStyle/>
          <a:p>
            <a:r>
              <a:rPr lang="fr-FR" sz="1800" b="1" dirty="0"/>
              <a:t>45 j</a:t>
            </a:r>
          </a:p>
        </p:txBody>
      </p:sp>
      <p:sp>
        <p:nvSpPr>
          <p:cNvPr id="12" name="ZoneTexte 11"/>
          <p:cNvSpPr txBox="1"/>
          <p:nvPr/>
        </p:nvSpPr>
        <p:spPr>
          <a:xfrm>
            <a:off x="6372200" y="1556792"/>
            <a:ext cx="530915" cy="369332"/>
          </a:xfrm>
          <a:prstGeom prst="rect">
            <a:avLst/>
          </a:prstGeom>
          <a:noFill/>
        </p:spPr>
        <p:txBody>
          <a:bodyPr wrap="none" rtlCol="0">
            <a:spAutoFit/>
          </a:bodyPr>
          <a:lstStyle/>
          <a:p>
            <a:r>
              <a:rPr lang="fr-FR" sz="1800" b="1" dirty="0"/>
              <a:t>15 j</a:t>
            </a:r>
          </a:p>
        </p:txBody>
      </p:sp>
      <p:sp>
        <p:nvSpPr>
          <p:cNvPr id="13" name="ZoneTexte 12"/>
          <p:cNvSpPr txBox="1"/>
          <p:nvPr/>
        </p:nvSpPr>
        <p:spPr>
          <a:xfrm>
            <a:off x="2411760" y="2132856"/>
            <a:ext cx="1843325" cy="369332"/>
          </a:xfrm>
          <a:prstGeom prst="rect">
            <a:avLst/>
          </a:prstGeom>
          <a:noFill/>
        </p:spPr>
        <p:txBody>
          <a:bodyPr wrap="none" rtlCol="0">
            <a:spAutoFit/>
          </a:bodyPr>
          <a:lstStyle/>
          <a:p>
            <a:r>
              <a:rPr lang="fr-FR" sz="1800" dirty="0"/>
              <a:t>Ordonnancement</a:t>
            </a:r>
          </a:p>
        </p:txBody>
      </p:sp>
      <p:sp>
        <p:nvSpPr>
          <p:cNvPr id="14" name="ZoneTexte 13"/>
          <p:cNvSpPr txBox="1"/>
          <p:nvPr/>
        </p:nvSpPr>
        <p:spPr>
          <a:xfrm>
            <a:off x="5940152" y="2132856"/>
            <a:ext cx="1511311" cy="369332"/>
          </a:xfrm>
          <a:prstGeom prst="rect">
            <a:avLst/>
          </a:prstGeom>
          <a:noFill/>
        </p:spPr>
        <p:txBody>
          <a:bodyPr wrap="none" rtlCol="0">
            <a:spAutoFit/>
          </a:bodyPr>
          <a:lstStyle/>
          <a:p>
            <a:r>
              <a:rPr lang="fr-FR" sz="1800" dirty="0"/>
              <a:t>Visa Paiement</a:t>
            </a:r>
          </a:p>
        </p:txBody>
      </p:sp>
      <p:sp>
        <p:nvSpPr>
          <p:cNvPr id="15" name="Flèche droite 14">
            <a:hlinkClick r:id="rId2" action="ppaction://hlinksldjump"/>
          </p:cNvPr>
          <p:cNvSpPr/>
          <p:nvPr/>
        </p:nvSpPr>
        <p:spPr>
          <a:xfrm>
            <a:off x="7884368" y="630932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17"/>
          <p:cNvSpPr>
            <a:spLocks noGrp="1"/>
          </p:cNvSpPr>
          <p:nvPr>
            <p:ph type="sldNum" sz="quarter" idx="12"/>
          </p:nvPr>
        </p:nvSpPr>
        <p:spPr/>
        <p:txBody>
          <a:bodyPr/>
          <a:lstStyle/>
          <a:p>
            <a:pPr>
              <a:defRPr/>
            </a:pPr>
            <a:fld id="{90D97167-6D20-48DA-88BE-0AEAF791938F}" type="slidenum">
              <a:rPr lang="fr-FR" smtClean="0"/>
              <a:pPr>
                <a:defRPr/>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Application des intérêts moratoires</a:t>
            </a:r>
            <a:endParaRPr lang="fr-FR" sz="2400" dirty="0">
              <a:solidFill>
                <a:srgbClr val="FFFF00"/>
              </a:solidFill>
              <a:cs typeface="Calibri" pitchFamily="34" charset="0"/>
            </a:endParaRPr>
          </a:p>
        </p:txBody>
      </p:sp>
      <p:sp>
        <p:nvSpPr>
          <p:cNvPr id="4" name="Rectangle 1"/>
          <p:cNvSpPr>
            <a:spLocks noChangeArrowheads="1"/>
          </p:cNvSpPr>
          <p:nvPr/>
        </p:nvSpPr>
        <p:spPr bwMode="auto">
          <a:xfrm>
            <a:off x="323528" y="4581128"/>
            <a:ext cx="8172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Font typeface="+mj-lt"/>
              <a:buAutoNum type="arabicPeriod" startAt="2"/>
            </a:pPr>
            <a:r>
              <a:rPr lang="fr-FR" sz="2400" b="1" dirty="0">
                <a:solidFill>
                  <a:srgbClr val="0033CC"/>
                </a:solidFill>
                <a:cs typeface="Calibri" pitchFamily="34" charset="0"/>
              </a:rPr>
              <a:t>Les intérêts moratoires sont dus au titre de la période incluse entre la date d’expiration du délai de paiement et la date de règlement par le comptable public ou la personne chargée du paiement (Art. 10).</a:t>
            </a:r>
          </a:p>
        </p:txBody>
      </p:sp>
      <p:sp>
        <p:nvSpPr>
          <p:cNvPr id="5" name="Rectangle 4"/>
          <p:cNvSpPr/>
          <p:nvPr/>
        </p:nvSpPr>
        <p:spPr>
          <a:xfrm>
            <a:off x="755576" y="620688"/>
            <a:ext cx="7776864" cy="584775"/>
          </a:xfrm>
          <a:prstGeom prst="rect">
            <a:avLst/>
          </a:prstGeom>
        </p:spPr>
        <p:txBody>
          <a:bodyPr wrap="square">
            <a:spAutoFit/>
          </a:bodyPr>
          <a:lstStyle/>
          <a:p>
            <a:pPr algn="ctr"/>
            <a:r>
              <a:rPr lang="fr-FR" sz="3200" b="1" dirty="0">
                <a:solidFill>
                  <a:srgbClr val="0033CC"/>
                </a:solidFill>
                <a:cs typeface="Calibri" pitchFamily="34" charset="0"/>
              </a:rPr>
              <a:t>Calcul des intérêts moratoires</a:t>
            </a:r>
            <a:endParaRPr lang="fr-FR" sz="3200" dirty="0">
              <a:solidFill>
                <a:srgbClr val="0033CC"/>
              </a:solidFill>
              <a:latin typeface="Calibri" pitchFamily="34" charset="0"/>
              <a:cs typeface="Calibri" pitchFamily="34" charset="0"/>
            </a:endParaRPr>
          </a:p>
        </p:txBody>
      </p:sp>
      <p:sp>
        <p:nvSpPr>
          <p:cNvPr id="11" name="Double flèche horizontale 10"/>
          <p:cNvSpPr/>
          <p:nvPr/>
        </p:nvSpPr>
        <p:spPr>
          <a:xfrm>
            <a:off x="1979712" y="1772816"/>
            <a:ext cx="532859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24149" y="1412776"/>
            <a:ext cx="1228541" cy="738664"/>
          </a:xfrm>
          <a:prstGeom prst="rect">
            <a:avLst/>
          </a:prstGeom>
          <a:noFill/>
        </p:spPr>
        <p:txBody>
          <a:bodyPr wrap="none" rtlCol="0">
            <a:spAutoFit/>
          </a:bodyPr>
          <a:lstStyle/>
          <a:p>
            <a:pPr algn="ctr"/>
            <a:r>
              <a:rPr lang="fr-FR" sz="1400" b="1" dirty="0"/>
              <a:t>Date de </a:t>
            </a:r>
          </a:p>
          <a:p>
            <a:pPr algn="ctr"/>
            <a:r>
              <a:rPr lang="fr-FR" sz="1400" b="1" dirty="0"/>
              <a:t>constatation</a:t>
            </a:r>
          </a:p>
          <a:p>
            <a:pPr algn="ctr"/>
            <a:r>
              <a:rPr lang="fr-FR" sz="1400" b="1" dirty="0"/>
              <a:t>du service fait</a:t>
            </a:r>
          </a:p>
        </p:txBody>
      </p:sp>
      <p:sp>
        <p:nvSpPr>
          <p:cNvPr id="14" name="ZoneTexte 13"/>
          <p:cNvSpPr txBox="1"/>
          <p:nvPr/>
        </p:nvSpPr>
        <p:spPr>
          <a:xfrm>
            <a:off x="7092280" y="1556792"/>
            <a:ext cx="1344571" cy="523220"/>
          </a:xfrm>
          <a:prstGeom prst="rect">
            <a:avLst/>
          </a:prstGeom>
          <a:noFill/>
        </p:spPr>
        <p:txBody>
          <a:bodyPr wrap="square" rtlCol="0">
            <a:spAutoFit/>
          </a:bodyPr>
          <a:lstStyle/>
          <a:p>
            <a:pPr algn="ctr"/>
            <a:r>
              <a:rPr lang="fr-FR" sz="1400" b="1" dirty="0"/>
              <a:t>Date de </a:t>
            </a:r>
          </a:p>
          <a:p>
            <a:pPr algn="ctr"/>
            <a:r>
              <a:rPr lang="fr-FR" sz="1400" b="1" dirty="0"/>
              <a:t>règlement</a:t>
            </a:r>
          </a:p>
        </p:txBody>
      </p:sp>
      <p:sp>
        <p:nvSpPr>
          <p:cNvPr id="16" name="Multiplier 15"/>
          <p:cNvSpPr/>
          <p:nvPr/>
        </p:nvSpPr>
        <p:spPr>
          <a:xfrm>
            <a:off x="5364088" y="1700808"/>
            <a:ext cx="360040" cy="36004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491880" y="1988840"/>
            <a:ext cx="866648" cy="338554"/>
          </a:xfrm>
          <a:prstGeom prst="rect">
            <a:avLst/>
          </a:prstGeom>
          <a:noFill/>
        </p:spPr>
        <p:txBody>
          <a:bodyPr wrap="none" rtlCol="0">
            <a:spAutoFit/>
          </a:bodyPr>
          <a:lstStyle/>
          <a:p>
            <a:r>
              <a:rPr lang="fr-FR" sz="1600" b="1" dirty="0"/>
              <a:t>60 jours</a:t>
            </a:r>
          </a:p>
        </p:txBody>
      </p:sp>
      <p:sp>
        <p:nvSpPr>
          <p:cNvPr id="18" name="ZoneTexte 17"/>
          <p:cNvSpPr txBox="1"/>
          <p:nvPr/>
        </p:nvSpPr>
        <p:spPr>
          <a:xfrm>
            <a:off x="5580112" y="1916832"/>
            <a:ext cx="2085571" cy="646331"/>
          </a:xfrm>
          <a:prstGeom prst="rect">
            <a:avLst/>
          </a:prstGeom>
          <a:noFill/>
        </p:spPr>
        <p:txBody>
          <a:bodyPr wrap="none" rtlCol="0">
            <a:spAutoFit/>
          </a:bodyPr>
          <a:lstStyle/>
          <a:p>
            <a:pPr algn="ctr"/>
            <a:r>
              <a:rPr lang="fr-FR" sz="1800" b="1" dirty="0"/>
              <a:t>Période</a:t>
            </a:r>
          </a:p>
          <a:p>
            <a:pPr algn="ctr"/>
            <a:r>
              <a:rPr lang="fr-FR" sz="1800" b="1" dirty="0"/>
              <a:t>Application des  I.M</a:t>
            </a:r>
          </a:p>
        </p:txBody>
      </p:sp>
      <p:sp>
        <p:nvSpPr>
          <p:cNvPr id="21" name="Flèche droite 20">
            <a:hlinkClick r:id="rId2" action="ppaction://hlinksldjump"/>
          </p:cNvPr>
          <p:cNvSpPr/>
          <p:nvPr/>
        </p:nvSpPr>
        <p:spPr>
          <a:xfrm>
            <a:off x="7884368" y="609329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1"/>
          <p:cNvSpPr>
            <a:spLocks noChangeArrowheads="1"/>
          </p:cNvSpPr>
          <p:nvPr/>
        </p:nvSpPr>
        <p:spPr bwMode="auto">
          <a:xfrm>
            <a:off x="395536" y="3140968"/>
            <a:ext cx="81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Font typeface="+mj-lt"/>
              <a:buAutoNum type="arabicPeriod"/>
            </a:pPr>
            <a:r>
              <a:rPr lang="fr-FR" sz="2400" b="1" dirty="0">
                <a:solidFill>
                  <a:srgbClr val="0033CC"/>
                </a:solidFill>
                <a:cs typeface="Calibri" pitchFamily="34" charset="0"/>
              </a:rPr>
              <a:t>Les intérêts moratoires sont dus dès dépassement du délai de 60 jours fixé pour l’ordonnancement (Art. 8).</a:t>
            </a:r>
          </a:p>
        </p:txBody>
      </p:sp>
      <p:sp>
        <p:nvSpPr>
          <p:cNvPr id="23" name="Flèche droite 22">
            <a:hlinkClick r:id="rId3" action="ppaction://hlinksldjump"/>
          </p:cNvPr>
          <p:cNvSpPr/>
          <p:nvPr/>
        </p:nvSpPr>
        <p:spPr>
          <a:xfrm>
            <a:off x="7812360" y="407707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numéro de diapositive 19"/>
          <p:cNvSpPr>
            <a:spLocks noGrp="1"/>
          </p:cNvSpPr>
          <p:nvPr>
            <p:ph type="sldNum" sz="quarter" idx="12"/>
          </p:nvPr>
        </p:nvSpPr>
        <p:spPr/>
        <p:txBody>
          <a:bodyPr/>
          <a:lstStyle/>
          <a:p>
            <a:pPr>
              <a:defRPr/>
            </a:pPr>
            <a:fld id="{90D97167-6D20-48DA-88BE-0AEAF791938F}" type="slidenum">
              <a:rPr lang="fr-FR" smtClean="0"/>
              <a:pPr>
                <a:defRPr/>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Application des intérêts moratoires</a:t>
            </a:r>
            <a:endParaRPr lang="fr-FR" sz="2400" dirty="0">
              <a:solidFill>
                <a:srgbClr val="FFFF00"/>
              </a:solidFill>
              <a:cs typeface="Calibri" pitchFamily="34" charset="0"/>
            </a:endParaRPr>
          </a:p>
        </p:txBody>
      </p:sp>
      <p:sp>
        <p:nvSpPr>
          <p:cNvPr id="3" name="Rectangle 1"/>
          <p:cNvSpPr>
            <a:spLocks noChangeArrowheads="1"/>
          </p:cNvSpPr>
          <p:nvPr/>
        </p:nvSpPr>
        <p:spPr bwMode="auto">
          <a:xfrm>
            <a:off x="251520" y="2007424"/>
            <a:ext cx="8172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a:buFont typeface="+mj-lt"/>
              <a:buAutoNum type="arabicPeriod" startAt="3"/>
            </a:pPr>
            <a:r>
              <a:rPr lang="fr-FR" sz="2400" b="1" dirty="0">
                <a:solidFill>
                  <a:srgbClr val="0033CC"/>
                </a:solidFill>
                <a:cs typeface="Calibri" pitchFamily="34" charset="0"/>
              </a:rPr>
              <a:t>Le taux des intérêts moratoires est déterminé sur la base du taux moyen pondéré des bons du Trésor à trois (3) mois souscrits, par adjudication, au cours du trimestre précédent majoré d’un (1) point (Art. 11).</a:t>
            </a:r>
          </a:p>
          <a:p>
            <a:pPr marL="457200" lvl="0" indent="-457200" algn="just">
              <a:buFont typeface="+mj-lt"/>
              <a:buAutoNum type="arabicPeriod" startAt="3"/>
            </a:pPr>
            <a:endParaRPr lang="fr-FR" sz="2400" b="1" dirty="0">
              <a:solidFill>
                <a:srgbClr val="0033CC"/>
              </a:solidFill>
              <a:latin typeface="Calibri" pitchFamily="34" charset="0"/>
              <a:cs typeface="Calibri" pitchFamily="34" charset="0"/>
            </a:endParaRPr>
          </a:p>
          <a:p>
            <a:pPr marL="457200" lvl="0" indent="-457200" algn="just">
              <a:buFont typeface="+mj-lt"/>
              <a:buAutoNum type="arabicPeriod" startAt="3"/>
            </a:pPr>
            <a:r>
              <a:rPr lang="fr-FR" sz="2400" b="1" dirty="0">
                <a:solidFill>
                  <a:srgbClr val="0033CC"/>
                </a:solidFill>
                <a:cs typeface="Calibri" pitchFamily="34" charset="0"/>
              </a:rPr>
              <a:t>Formule de calcul : </a:t>
            </a:r>
          </a:p>
          <a:p>
            <a:pPr marL="457200" lvl="0" indent="-457200" algn="just"/>
            <a:r>
              <a:rPr lang="fr-FR" sz="1800" b="1" dirty="0">
                <a:solidFill>
                  <a:srgbClr val="0033CC"/>
                </a:solidFill>
                <a:cs typeface="Calibri" pitchFamily="34" charset="0"/>
              </a:rPr>
              <a:t>     </a:t>
            </a:r>
          </a:p>
          <a:p>
            <a:pPr marL="457200" lvl="0" indent="-457200" algn="just"/>
            <a:r>
              <a:rPr lang="fr-FR" sz="1800" b="1" dirty="0">
                <a:solidFill>
                  <a:srgbClr val="0033CC"/>
                </a:solidFill>
                <a:cs typeface="Calibri" pitchFamily="34" charset="0"/>
              </a:rPr>
              <a:t>       I.M = (Montant de la créance en retard x Nombre de jours de retard x Taux)/ 365</a:t>
            </a:r>
            <a:endParaRPr lang="fr-FR" sz="1200" dirty="0">
              <a:latin typeface="Calibri" pitchFamily="34" charset="0"/>
              <a:cs typeface="Calibri" pitchFamily="34" charset="0"/>
            </a:endParaRPr>
          </a:p>
        </p:txBody>
      </p:sp>
      <p:sp>
        <p:nvSpPr>
          <p:cNvPr id="4" name="Rectangle 3"/>
          <p:cNvSpPr/>
          <p:nvPr/>
        </p:nvSpPr>
        <p:spPr>
          <a:xfrm>
            <a:off x="755576" y="548680"/>
            <a:ext cx="7776864" cy="584775"/>
          </a:xfrm>
          <a:prstGeom prst="rect">
            <a:avLst/>
          </a:prstGeom>
        </p:spPr>
        <p:txBody>
          <a:bodyPr wrap="square">
            <a:spAutoFit/>
          </a:bodyPr>
          <a:lstStyle/>
          <a:p>
            <a:pPr algn="ctr"/>
            <a:r>
              <a:rPr lang="fr-FR" sz="3200" b="1" dirty="0">
                <a:solidFill>
                  <a:srgbClr val="0033CC"/>
                </a:solidFill>
                <a:cs typeface="Calibri" pitchFamily="34" charset="0"/>
              </a:rPr>
              <a:t>Calcul des intérêts moratoires</a:t>
            </a:r>
            <a:endParaRPr lang="fr-FR" sz="3200" dirty="0">
              <a:solidFill>
                <a:srgbClr val="0033CC"/>
              </a:solidFill>
              <a:latin typeface="Calibri" pitchFamily="34" charset="0"/>
              <a:cs typeface="Calibri" pitchFamily="34" charset="0"/>
            </a:endParaRPr>
          </a:p>
        </p:txBody>
      </p:sp>
      <p:sp>
        <p:nvSpPr>
          <p:cNvPr id="6" name="Flèche droite 5">
            <a:hlinkClick r:id="rId2" action="ppaction://hlinksldjump"/>
          </p:cNvPr>
          <p:cNvSpPr/>
          <p:nvPr/>
        </p:nvSpPr>
        <p:spPr>
          <a:xfrm>
            <a:off x="7740352" y="558924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pPr>
              <a:defRPr/>
            </a:pPr>
            <a:fld id="{90D97167-6D20-48DA-88BE-0AEAF791938F}" type="slidenum">
              <a:rPr lang="fr-FR" smtClean="0"/>
              <a:pPr>
                <a:defRPr/>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Application des intérêts moratoires</a:t>
            </a:r>
            <a:endParaRPr lang="fr-FR" sz="2400" dirty="0">
              <a:solidFill>
                <a:srgbClr val="FFFF00"/>
              </a:solidFill>
              <a:cs typeface="Calibri" pitchFamily="34" charset="0"/>
            </a:endParaRPr>
          </a:p>
        </p:txBody>
      </p:sp>
      <p:sp>
        <p:nvSpPr>
          <p:cNvPr id="3" name="Rectangle 1"/>
          <p:cNvSpPr>
            <a:spLocks noChangeArrowheads="1"/>
          </p:cNvSpPr>
          <p:nvPr/>
        </p:nvSpPr>
        <p:spPr bwMode="auto">
          <a:xfrm>
            <a:off x="323528" y="1660158"/>
            <a:ext cx="8172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a:buFont typeface="+mj-lt"/>
              <a:buAutoNum type="arabicPeriod"/>
            </a:pPr>
            <a:r>
              <a:rPr lang="fr-FR" sz="2400" b="1" dirty="0">
                <a:solidFill>
                  <a:srgbClr val="0033CC"/>
                </a:solidFill>
                <a:cs typeface="Calibri" pitchFamily="34" charset="0"/>
              </a:rPr>
              <a:t>Information de l’ordonnateur par le comptable de la date de paiement de la dépense et ce, au plus tard le 5</a:t>
            </a:r>
            <a:r>
              <a:rPr lang="fr-FR" sz="2400" b="1" baseline="30000" dirty="0">
                <a:solidFill>
                  <a:srgbClr val="0033CC"/>
                </a:solidFill>
                <a:cs typeface="Calibri" pitchFamily="34" charset="0"/>
              </a:rPr>
              <a:t>ème</a:t>
            </a:r>
            <a:r>
              <a:rPr lang="fr-FR" sz="2400" b="1" dirty="0">
                <a:solidFill>
                  <a:srgbClr val="0033CC"/>
                </a:solidFill>
                <a:cs typeface="Calibri" pitchFamily="34" charset="0"/>
              </a:rPr>
              <a:t> jour qui suit la date dudit paiement (Art. 9).</a:t>
            </a:r>
          </a:p>
          <a:p>
            <a:pPr marL="457200" lvl="0" indent="-457200" algn="just">
              <a:buFont typeface="+mj-lt"/>
              <a:buAutoNum type="arabicPeriod"/>
            </a:pPr>
            <a:endParaRPr lang="fr-FR" sz="2400" b="1" dirty="0">
              <a:solidFill>
                <a:srgbClr val="0033CC"/>
              </a:solidFill>
              <a:cs typeface="Calibri" pitchFamily="34" charset="0"/>
            </a:endParaRPr>
          </a:p>
          <a:p>
            <a:pPr marL="457200" lvl="0" indent="-457200" algn="just">
              <a:buFont typeface="+mj-lt"/>
              <a:buAutoNum type="arabicPeriod"/>
            </a:pPr>
            <a:endParaRPr lang="fr-FR" sz="2400" b="1" dirty="0">
              <a:solidFill>
                <a:srgbClr val="0033CC"/>
              </a:solidFill>
              <a:cs typeface="Calibri" pitchFamily="34" charset="0"/>
            </a:endParaRPr>
          </a:p>
          <a:p>
            <a:pPr marL="457200" lvl="0" indent="-457200" algn="just">
              <a:buFont typeface="+mj-lt"/>
              <a:buAutoNum type="arabicPeriod"/>
            </a:pPr>
            <a:r>
              <a:rPr lang="fr-FR" sz="2400" b="1" dirty="0">
                <a:solidFill>
                  <a:srgbClr val="0033CC"/>
                </a:solidFill>
                <a:cs typeface="Calibri" pitchFamily="34" charset="0"/>
              </a:rPr>
              <a:t>Fixation d’un délai de 30 jours à l’ordonnateur ou au sous-ordonnateur pour procéder à l’ordonnancement des intérêts moratoires lorsqu’ ils sont dus (Art. 9).</a:t>
            </a:r>
          </a:p>
          <a:p>
            <a:pPr marL="457200" lvl="0" indent="-457200" algn="just"/>
            <a:endParaRPr lang="fr-FR" sz="2400" b="1" dirty="0">
              <a:solidFill>
                <a:srgbClr val="0033CC"/>
              </a:solidFill>
              <a:cs typeface="Calibri" pitchFamily="34" charset="0"/>
            </a:endParaRPr>
          </a:p>
        </p:txBody>
      </p:sp>
      <p:sp>
        <p:nvSpPr>
          <p:cNvPr id="4" name="Rectangle 3"/>
          <p:cNvSpPr/>
          <p:nvPr/>
        </p:nvSpPr>
        <p:spPr>
          <a:xfrm>
            <a:off x="755576" y="548680"/>
            <a:ext cx="7776864" cy="584775"/>
          </a:xfrm>
          <a:prstGeom prst="rect">
            <a:avLst/>
          </a:prstGeom>
        </p:spPr>
        <p:txBody>
          <a:bodyPr wrap="square">
            <a:spAutoFit/>
          </a:bodyPr>
          <a:lstStyle/>
          <a:p>
            <a:pPr algn="ctr"/>
            <a:r>
              <a:rPr lang="fr-FR" sz="3200" b="1" dirty="0">
                <a:solidFill>
                  <a:srgbClr val="0033CC"/>
                </a:solidFill>
                <a:cs typeface="Calibri" pitchFamily="34" charset="0"/>
              </a:rPr>
              <a:t>paiement des intérêts moratoires</a:t>
            </a:r>
            <a:endParaRPr lang="fr-FR" sz="3200" dirty="0">
              <a:solidFill>
                <a:srgbClr val="0033CC"/>
              </a:solidFill>
              <a:latin typeface="Calibri" pitchFamily="34" charset="0"/>
              <a:cs typeface="Calibri" pitchFamily="34" charset="0"/>
            </a:endParaRPr>
          </a:p>
        </p:txBody>
      </p:sp>
      <p:sp>
        <p:nvSpPr>
          <p:cNvPr id="7" name="Flèche droite 6">
            <a:hlinkClick r:id="rId2" action="ppaction://hlinksldjump"/>
          </p:cNvPr>
          <p:cNvSpPr/>
          <p:nvPr/>
        </p:nvSpPr>
        <p:spPr>
          <a:xfrm>
            <a:off x="7596336" y="551723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pPr>
              <a:defRPr/>
            </a:pPr>
            <a:fld id="{90D97167-6D20-48DA-88BE-0AEAF791938F}" type="slidenum">
              <a:rPr lang="fr-FR" smtClean="0"/>
              <a:pPr>
                <a:defRPr/>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Application des intérêts moratoires</a:t>
            </a:r>
            <a:endParaRPr lang="fr-FR" sz="2400" dirty="0">
              <a:solidFill>
                <a:srgbClr val="FFFF00"/>
              </a:solidFill>
              <a:cs typeface="Calibri" pitchFamily="34" charset="0"/>
            </a:endParaRPr>
          </a:p>
        </p:txBody>
      </p:sp>
      <p:sp>
        <p:nvSpPr>
          <p:cNvPr id="3" name="Rectangle 1"/>
          <p:cNvSpPr>
            <a:spLocks noChangeArrowheads="1"/>
          </p:cNvSpPr>
          <p:nvPr/>
        </p:nvSpPr>
        <p:spPr bwMode="auto">
          <a:xfrm>
            <a:off x="323528" y="1628800"/>
            <a:ext cx="8172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lang="fr-FR" sz="2400" b="1" dirty="0">
                <a:solidFill>
                  <a:srgbClr val="0033CC"/>
                </a:solidFill>
                <a:cs typeface="Calibri" pitchFamily="34" charset="0"/>
              </a:rPr>
              <a:t>3. Imputation des intérêts moratoires sur la rubrique budgétaire ayant supportée  le paiement de la dette en principal (Art. 12). </a:t>
            </a:r>
          </a:p>
        </p:txBody>
      </p:sp>
      <p:sp>
        <p:nvSpPr>
          <p:cNvPr id="4" name="Rectangle 3"/>
          <p:cNvSpPr/>
          <p:nvPr/>
        </p:nvSpPr>
        <p:spPr>
          <a:xfrm>
            <a:off x="755576" y="548680"/>
            <a:ext cx="7776864" cy="584775"/>
          </a:xfrm>
          <a:prstGeom prst="rect">
            <a:avLst/>
          </a:prstGeom>
        </p:spPr>
        <p:txBody>
          <a:bodyPr wrap="square">
            <a:spAutoFit/>
          </a:bodyPr>
          <a:lstStyle/>
          <a:p>
            <a:pPr algn="ctr"/>
            <a:r>
              <a:rPr lang="fr-FR" sz="3200" b="1" dirty="0">
                <a:solidFill>
                  <a:srgbClr val="0033CC"/>
                </a:solidFill>
                <a:cs typeface="Calibri" pitchFamily="34" charset="0"/>
              </a:rPr>
              <a:t>Paiement des intérêts moratoires</a:t>
            </a:r>
            <a:endParaRPr lang="fr-FR" sz="3200" dirty="0">
              <a:solidFill>
                <a:srgbClr val="0033CC"/>
              </a:solidFill>
              <a:latin typeface="Calibri" pitchFamily="34" charset="0"/>
              <a:cs typeface="Calibri" pitchFamily="34" charset="0"/>
            </a:endParaRPr>
          </a:p>
        </p:txBody>
      </p:sp>
      <p:sp>
        <p:nvSpPr>
          <p:cNvPr id="8" name="Rectangle 1"/>
          <p:cNvSpPr>
            <a:spLocks noChangeArrowheads="1"/>
          </p:cNvSpPr>
          <p:nvPr/>
        </p:nvSpPr>
        <p:spPr bwMode="auto">
          <a:xfrm>
            <a:off x="467544" y="3748391"/>
            <a:ext cx="817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r>
              <a:rPr lang="fr-FR" sz="2400" b="1" dirty="0">
                <a:solidFill>
                  <a:srgbClr val="0033CC"/>
                </a:solidFill>
                <a:cs typeface="Calibri" pitchFamily="34" charset="0"/>
              </a:rPr>
              <a:t>4. A défaut d’ordonnancement des intérêts moratoires  par l’ordonnateur ou le sous-ordonnateur, le comptable public ou la personne chargée du paiement procède à leur règlement, en priorité en tant que dépense sans ordonnancement préalable (D.S.O.P)dans les conditions fixées par la réglementation en vigueur dès la mise en place des crédits sur la ligne budgétaire concernée (Art. 13)</a:t>
            </a:r>
          </a:p>
        </p:txBody>
      </p:sp>
      <p:sp>
        <p:nvSpPr>
          <p:cNvPr id="9" name="Flèche droite 8">
            <a:hlinkClick r:id="rId2" action="ppaction://hlinksldjump"/>
          </p:cNvPr>
          <p:cNvSpPr/>
          <p:nvPr/>
        </p:nvSpPr>
        <p:spPr>
          <a:xfrm>
            <a:off x="7956376" y="299695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a:hlinkClick r:id="rId3" action="ppaction://hlinksldjump"/>
          </p:cNvPr>
          <p:cNvSpPr/>
          <p:nvPr/>
        </p:nvSpPr>
        <p:spPr>
          <a:xfrm>
            <a:off x="8028384" y="551723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12"/>
          <p:cNvSpPr>
            <a:spLocks noGrp="1"/>
          </p:cNvSpPr>
          <p:nvPr>
            <p:ph type="sldNum" sz="quarter" idx="12"/>
          </p:nvPr>
        </p:nvSpPr>
        <p:spPr/>
        <p:txBody>
          <a:bodyPr/>
          <a:lstStyle/>
          <a:p>
            <a:pPr>
              <a:defRPr/>
            </a:pPr>
            <a:fld id="{90D97167-6D20-48DA-88BE-0AEAF791938F}" type="slidenum">
              <a:rPr lang="fr-FR" smtClean="0"/>
              <a:pPr>
                <a:defRPr/>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345" y="2967335"/>
            <a:ext cx="7213321"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Merci de votre attention</a:t>
            </a:r>
          </a:p>
        </p:txBody>
      </p:sp>
      <p:sp>
        <p:nvSpPr>
          <p:cNvPr id="5" name="Espace réservé du numéro de diapositive 4"/>
          <p:cNvSpPr>
            <a:spLocks noGrp="1"/>
          </p:cNvSpPr>
          <p:nvPr>
            <p:ph type="sldNum" sz="quarter" idx="12"/>
          </p:nvPr>
        </p:nvSpPr>
        <p:spPr/>
        <p:txBody>
          <a:bodyPr/>
          <a:lstStyle/>
          <a:p>
            <a:pPr>
              <a:defRPr/>
            </a:pPr>
            <a:fld id="{90D97167-6D20-48DA-88BE-0AEAF791938F}" type="slidenum">
              <a:rPr lang="fr-FR" smtClean="0"/>
              <a:pPr>
                <a:defRPr/>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Champ d’application</a:t>
            </a:r>
            <a:endParaRPr lang="fr-FR" sz="2400" dirty="0">
              <a:solidFill>
                <a:srgbClr val="FFFF00"/>
              </a:solidFill>
              <a:cs typeface="Calibri" pitchFamily="34" charset="0"/>
            </a:endParaRPr>
          </a:p>
        </p:txBody>
      </p:sp>
      <p:sp>
        <p:nvSpPr>
          <p:cNvPr id="5" name="Rectangle 4"/>
          <p:cNvSpPr/>
          <p:nvPr/>
        </p:nvSpPr>
        <p:spPr>
          <a:xfrm>
            <a:off x="0" y="476672"/>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Extension du champ </a:t>
            </a:r>
            <a:r>
              <a:rPr lang="fr-FR" sz="3200" b="1" dirty="0">
                <a:solidFill>
                  <a:srgbClr val="0033CC"/>
                </a:solidFill>
                <a:cs typeface="Calibri" pitchFamily="34" charset="0"/>
              </a:rPr>
              <a:t>d</a:t>
            </a:r>
            <a:r>
              <a:rPr lang="fr-FR" sz="3200" b="1" dirty="0">
                <a:solidFill>
                  <a:srgbClr val="0033CC"/>
                </a:solidFill>
                <a:latin typeface="Calibri" pitchFamily="34" charset="0"/>
                <a:cs typeface="Calibri" pitchFamily="34" charset="0"/>
              </a:rPr>
              <a:t>’application</a:t>
            </a:r>
            <a:endParaRPr lang="fr-FR" sz="3200" dirty="0">
              <a:solidFill>
                <a:srgbClr val="0033CC"/>
              </a:solidFill>
              <a:latin typeface="Calibri" pitchFamily="34" charset="0"/>
              <a:cs typeface="Calibri" pitchFamily="34" charset="0"/>
            </a:endParaRPr>
          </a:p>
        </p:txBody>
      </p:sp>
      <p:sp>
        <p:nvSpPr>
          <p:cNvPr id="6" name="Rectangle 1"/>
          <p:cNvSpPr>
            <a:spLocks noChangeArrowheads="1"/>
          </p:cNvSpPr>
          <p:nvPr/>
        </p:nvSpPr>
        <p:spPr bwMode="auto">
          <a:xfrm>
            <a:off x="0" y="2507646"/>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endParaRPr kumimoji="0" lang="fr-FR" sz="2400" b="0" i="0" u="none" strike="noStrike" cap="none" normalizeH="0" baseline="0" dirty="0">
              <a:ln>
                <a:noFill/>
              </a:ln>
              <a:solidFill>
                <a:schemeClr val="tx1"/>
              </a:solidFill>
              <a:effectLst/>
              <a:latin typeface="Calibri" pitchFamily="34" charset="0"/>
              <a:cs typeface="Calibri" pitchFamily="34" charset="0"/>
            </a:endParaRPr>
          </a:p>
        </p:txBody>
      </p:sp>
      <p:sp>
        <p:nvSpPr>
          <p:cNvPr id="8" name="Rectangle à coins arrondis 7"/>
          <p:cNvSpPr/>
          <p:nvPr/>
        </p:nvSpPr>
        <p:spPr>
          <a:xfrm>
            <a:off x="755576" y="2780928"/>
            <a:ext cx="1800200"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2000" b="1" dirty="0">
              <a:solidFill>
                <a:schemeClr val="accent1"/>
              </a:solidFill>
            </a:endParaRPr>
          </a:p>
          <a:p>
            <a:pPr lvl="0" algn="ctr"/>
            <a:endParaRPr lang="fr-FR" sz="2000" b="1" dirty="0">
              <a:solidFill>
                <a:schemeClr val="accent1"/>
              </a:solidFill>
            </a:endParaRPr>
          </a:p>
          <a:p>
            <a:pPr lvl="0" algn="ctr"/>
            <a:r>
              <a:rPr lang="fr-FR" sz="2000" b="1" dirty="0">
                <a:solidFill>
                  <a:schemeClr val="accent1"/>
                </a:solidFill>
              </a:rPr>
              <a:t>Marchés</a:t>
            </a:r>
          </a:p>
          <a:p>
            <a:pPr lvl="0" algn="ctr"/>
            <a:r>
              <a:rPr lang="fr-FR" sz="2000" b="1" dirty="0">
                <a:solidFill>
                  <a:schemeClr val="accent1"/>
                </a:solidFill>
              </a:rPr>
              <a:t> </a:t>
            </a:r>
          </a:p>
          <a:p>
            <a:pPr lvl="0" algn="ctr"/>
            <a:r>
              <a:rPr lang="fr-FR" sz="2000" b="1" dirty="0">
                <a:solidFill>
                  <a:schemeClr val="accent1"/>
                </a:solidFill>
              </a:rPr>
              <a:t>de l’Etat</a:t>
            </a:r>
          </a:p>
          <a:p>
            <a:pPr algn="ctr"/>
            <a:endParaRPr lang="fr-FR" dirty="0"/>
          </a:p>
        </p:txBody>
      </p:sp>
      <p:sp>
        <p:nvSpPr>
          <p:cNvPr id="12" name="Rectangle 11"/>
          <p:cNvSpPr/>
          <p:nvPr/>
        </p:nvSpPr>
        <p:spPr>
          <a:xfrm>
            <a:off x="5508104" y="1916832"/>
            <a:ext cx="2880320" cy="15121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accent1"/>
                </a:solidFill>
                <a:latin typeface="Calibri" pitchFamily="34" charset="0"/>
                <a:ea typeface="Calibri" pitchFamily="34" charset="0"/>
                <a:cs typeface="Calibri" pitchFamily="34" charset="0"/>
              </a:rPr>
              <a:t>Conventions et contrats     </a:t>
            </a:r>
          </a:p>
          <a:p>
            <a:r>
              <a:rPr lang="fr-FR" sz="2000" b="1" dirty="0">
                <a:solidFill>
                  <a:schemeClr val="accent1"/>
                </a:solidFill>
                <a:latin typeface="Calibri" pitchFamily="34" charset="0"/>
                <a:ea typeface="Calibri" pitchFamily="34" charset="0"/>
                <a:cs typeface="Calibri" pitchFamily="34" charset="0"/>
              </a:rPr>
              <a:t>      de droit commun </a:t>
            </a:r>
          </a:p>
          <a:p>
            <a:r>
              <a:rPr lang="fr-FR" sz="2000" b="1" dirty="0">
                <a:solidFill>
                  <a:schemeClr val="accent1"/>
                </a:solidFill>
                <a:latin typeface="Calibri" pitchFamily="34" charset="0"/>
                <a:ea typeface="Calibri" pitchFamily="34" charset="0"/>
                <a:cs typeface="Calibri" pitchFamily="34" charset="0"/>
              </a:rPr>
              <a:t>Contrats d’architectes</a:t>
            </a:r>
          </a:p>
          <a:p>
            <a:r>
              <a:rPr lang="fr-FR" sz="2000" b="1" dirty="0">
                <a:solidFill>
                  <a:schemeClr val="accent1"/>
                </a:solidFill>
                <a:latin typeface="Calibri" pitchFamily="34" charset="0"/>
                <a:ea typeface="Calibri" pitchFamily="34" charset="0"/>
                <a:cs typeface="Calibri" pitchFamily="34" charset="0"/>
              </a:rPr>
              <a:t>Bons de commande</a:t>
            </a:r>
            <a:endParaRPr lang="fr-FR" sz="2000" b="1" dirty="0">
              <a:solidFill>
                <a:schemeClr val="accent1"/>
              </a:solidFill>
            </a:endParaRPr>
          </a:p>
        </p:txBody>
      </p:sp>
      <p:sp>
        <p:nvSpPr>
          <p:cNvPr id="13" name="Rectangle 12"/>
          <p:cNvSpPr/>
          <p:nvPr/>
        </p:nvSpPr>
        <p:spPr>
          <a:xfrm>
            <a:off x="5508104" y="3717032"/>
            <a:ext cx="2808312" cy="10801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accent1"/>
                </a:solidFill>
                <a:latin typeface="Calibri" pitchFamily="34" charset="0"/>
                <a:ea typeface="Calibri" pitchFamily="34" charset="0"/>
                <a:cs typeface="Calibri" pitchFamily="34" charset="0"/>
              </a:rPr>
              <a:t>Collectivités Territoriales</a:t>
            </a:r>
          </a:p>
          <a:p>
            <a:r>
              <a:rPr lang="fr-FR" sz="2000" b="1" dirty="0">
                <a:solidFill>
                  <a:schemeClr val="accent1"/>
                </a:solidFill>
                <a:latin typeface="Calibri" pitchFamily="34" charset="0"/>
                <a:ea typeface="Calibri" pitchFamily="34" charset="0"/>
                <a:cs typeface="Calibri" pitchFamily="34" charset="0"/>
              </a:rPr>
              <a:t>Etablissements Publics</a:t>
            </a:r>
            <a:endParaRPr lang="fr-FR" sz="2000" b="1" dirty="0">
              <a:solidFill>
                <a:schemeClr val="accent1"/>
              </a:solidFill>
            </a:endParaRPr>
          </a:p>
        </p:txBody>
      </p:sp>
      <p:cxnSp>
        <p:nvCxnSpPr>
          <p:cNvPr id="23" name="Connecteur droit avec flèche 22"/>
          <p:cNvCxnSpPr/>
          <p:nvPr/>
        </p:nvCxnSpPr>
        <p:spPr>
          <a:xfrm flipV="1">
            <a:off x="2555776" y="2348880"/>
            <a:ext cx="2952328"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555776" y="3717032"/>
            <a:ext cx="2952328"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Flèche droite 25">
            <a:hlinkClick r:id="rId2" action="ppaction://hlinksldjump"/>
          </p:cNvPr>
          <p:cNvSpPr/>
          <p:nvPr/>
        </p:nvSpPr>
        <p:spPr>
          <a:xfrm>
            <a:off x="7740352" y="5949280"/>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p:cNvSpPr>
            <a:spLocks noGrp="1"/>
          </p:cNvSpPr>
          <p:nvPr>
            <p:ph type="sldNum" sz="quarter" idx="12"/>
          </p:nvPr>
        </p:nvSpPr>
        <p:spPr/>
        <p:txBody>
          <a:bodyPr/>
          <a:lstStyle/>
          <a:p>
            <a:pPr>
              <a:defRPr/>
            </a:pPr>
            <a:fld id="{90D97167-6D20-48DA-88BE-0AEAF791938F}" type="slidenum">
              <a:rPr lang="fr-FR" smtClean="0"/>
              <a:pPr>
                <a:defRPr/>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7"/>
          <p:cNvSpPr>
            <a:spLocks noChangeArrowheads="1"/>
          </p:cNvSpPr>
          <p:nvPr/>
        </p:nvSpPr>
        <p:spPr bwMode="auto">
          <a:xfrm>
            <a:off x="4140200" y="1917700"/>
            <a:ext cx="4752975" cy="4175125"/>
          </a:xfrm>
          <a:prstGeom prst="rect">
            <a:avLst/>
          </a:prstGeom>
          <a:solidFill>
            <a:srgbClr val="FFFF99"/>
          </a:solidFill>
          <a:ln w="9525" algn="ctr">
            <a:noFill/>
            <a:miter lim="800000"/>
            <a:headEnd/>
            <a:tailEnd/>
          </a:ln>
        </p:spPr>
        <p:txBody>
          <a:bodyPr>
            <a:spAutoFit/>
          </a:bodyPr>
          <a:lstStyle/>
          <a:p>
            <a:endParaRPr lang="fr-FR"/>
          </a:p>
        </p:txBody>
      </p:sp>
      <p:sp>
        <p:nvSpPr>
          <p:cNvPr id="3" name="Rectangle 54"/>
          <p:cNvSpPr>
            <a:spLocks noChangeArrowheads="1"/>
          </p:cNvSpPr>
          <p:nvPr/>
        </p:nvSpPr>
        <p:spPr bwMode="auto">
          <a:xfrm>
            <a:off x="179388" y="1917700"/>
            <a:ext cx="3960812" cy="4175125"/>
          </a:xfrm>
          <a:prstGeom prst="rect">
            <a:avLst/>
          </a:prstGeom>
          <a:solidFill>
            <a:srgbClr val="DDDDDD"/>
          </a:solidFill>
          <a:ln w="9525" algn="ctr">
            <a:noFill/>
            <a:miter lim="800000"/>
            <a:headEnd/>
            <a:tailEnd/>
          </a:ln>
        </p:spPr>
        <p:txBody>
          <a:bodyPr anchor="ctr">
            <a:spAutoFit/>
          </a:bodyPr>
          <a:lstStyle/>
          <a:p>
            <a:endParaRPr lang="fr-FR"/>
          </a:p>
        </p:txBody>
      </p:sp>
      <p:sp>
        <p:nvSpPr>
          <p:cNvPr id="4" name="Rectangle 4"/>
          <p:cNvSpPr>
            <a:spLocks noChangeArrowheads="1"/>
          </p:cNvSpPr>
          <p:nvPr/>
        </p:nvSpPr>
        <p:spPr bwMode="auto">
          <a:xfrm>
            <a:off x="179388" y="6251575"/>
            <a:ext cx="8642350" cy="274638"/>
          </a:xfrm>
          <a:prstGeom prst="rect">
            <a:avLst/>
          </a:prstGeom>
          <a:noFill/>
          <a:ln w="9525">
            <a:noFill/>
            <a:miter lim="800000"/>
            <a:headEnd/>
            <a:tailEnd/>
          </a:ln>
        </p:spPr>
        <p:txBody>
          <a:bodyPr>
            <a:spAutoFit/>
          </a:bodyPr>
          <a:lstStyle/>
          <a:p>
            <a:pPr algn="justLow"/>
            <a:r>
              <a:rPr lang="fr-FR" sz="1200" b="1">
                <a:solidFill>
                  <a:srgbClr val="FF9900"/>
                </a:solidFill>
              </a:rPr>
              <a:t>   </a:t>
            </a:r>
            <a:r>
              <a:rPr lang="fr-FR" sz="1000" b="1"/>
              <a:t>Séjour à cumuler = la date indiquée sur l’état de destination du dossier de paiement – la date de l’état source du dossier de paiement</a:t>
            </a:r>
            <a:endParaRPr lang="fr-FR" sz="1000">
              <a:latin typeface="Tahoma" pitchFamily="34" charset="0"/>
              <a:cs typeface="Tahoma" pitchFamily="34" charset="0"/>
            </a:endParaRPr>
          </a:p>
        </p:txBody>
      </p:sp>
      <p:sp>
        <p:nvSpPr>
          <p:cNvPr id="5" name="AutoShape 8"/>
          <p:cNvSpPr>
            <a:spLocks noChangeAspect="1" noChangeArrowheads="1"/>
          </p:cNvSpPr>
          <p:nvPr/>
        </p:nvSpPr>
        <p:spPr bwMode="auto">
          <a:xfrm>
            <a:off x="1042988" y="2276475"/>
            <a:ext cx="5689600" cy="4005263"/>
          </a:xfrm>
          <a:prstGeom prst="rect">
            <a:avLst/>
          </a:prstGeom>
          <a:noFill/>
          <a:ln w="9525">
            <a:noFill/>
            <a:miter lim="800000"/>
            <a:headEnd/>
            <a:tailEnd/>
          </a:ln>
        </p:spPr>
        <p:txBody>
          <a:bodyPr/>
          <a:lstStyle/>
          <a:p>
            <a:endParaRPr lang="fr-FR"/>
          </a:p>
        </p:txBody>
      </p:sp>
      <p:sp>
        <p:nvSpPr>
          <p:cNvPr id="6" name="Oval 9"/>
          <p:cNvSpPr>
            <a:spLocks noChangeArrowheads="1"/>
          </p:cNvSpPr>
          <p:nvPr/>
        </p:nvSpPr>
        <p:spPr bwMode="auto">
          <a:xfrm>
            <a:off x="611188" y="2060575"/>
            <a:ext cx="947737" cy="595313"/>
          </a:xfrm>
          <a:prstGeom prst="ellipse">
            <a:avLst/>
          </a:prstGeom>
          <a:solidFill>
            <a:srgbClr val="FFFFFF"/>
          </a:solidFill>
          <a:ln w="9525">
            <a:solidFill>
              <a:srgbClr val="000000"/>
            </a:solidFill>
            <a:round/>
            <a:headEnd/>
            <a:tailEnd/>
          </a:ln>
        </p:spPr>
        <p:txBody>
          <a:bodyPr anchor="ctr" anchorCtr="1"/>
          <a:lstStyle/>
          <a:p>
            <a:pPr algn="ctr"/>
            <a:r>
              <a:rPr lang="fr-FR" sz="800">
                <a:latin typeface="Times New Roman" pitchFamily="18" charset="0"/>
              </a:rPr>
              <a:t>En cours de  </a:t>
            </a:r>
          </a:p>
          <a:p>
            <a:pPr algn="ctr"/>
            <a:r>
              <a:rPr lang="fr-FR" sz="800">
                <a:latin typeface="Times New Roman" pitchFamily="18" charset="0"/>
              </a:rPr>
              <a:t>saisie</a:t>
            </a:r>
            <a:endParaRPr lang="fr-FR"/>
          </a:p>
        </p:txBody>
      </p:sp>
      <p:sp>
        <p:nvSpPr>
          <p:cNvPr id="7" name="Oval 10"/>
          <p:cNvSpPr>
            <a:spLocks noChangeArrowheads="1"/>
          </p:cNvSpPr>
          <p:nvPr/>
        </p:nvSpPr>
        <p:spPr bwMode="auto">
          <a:xfrm>
            <a:off x="1258888" y="3213100"/>
            <a:ext cx="949325" cy="595313"/>
          </a:xfrm>
          <a:prstGeom prst="ellipse">
            <a:avLst/>
          </a:prstGeom>
          <a:solidFill>
            <a:srgbClr val="808080"/>
          </a:solidFill>
          <a:ln w="9525">
            <a:solidFill>
              <a:srgbClr val="000000"/>
            </a:solidFill>
            <a:round/>
            <a:headEnd/>
            <a:tailEnd/>
          </a:ln>
        </p:spPr>
        <p:txBody>
          <a:bodyPr anchor="ctr" anchorCtr="1"/>
          <a:lstStyle/>
          <a:p>
            <a:endParaRPr lang="fr-FR" sz="800">
              <a:latin typeface="Times New Roman" pitchFamily="18" charset="0"/>
            </a:endParaRPr>
          </a:p>
          <a:p>
            <a:r>
              <a:rPr lang="fr-FR" sz="800">
                <a:solidFill>
                  <a:schemeClr val="bg1"/>
                </a:solidFill>
                <a:latin typeface="Times New Roman" pitchFamily="18" charset="0"/>
              </a:rPr>
              <a:t>Confirmé</a:t>
            </a:r>
            <a:endParaRPr lang="fr-FR">
              <a:solidFill>
                <a:schemeClr val="bg1"/>
              </a:solidFill>
            </a:endParaRPr>
          </a:p>
        </p:txBody>
      </p:sp>
      <p:cxnSp>
        <p:nvCxnSpPr>
          <p:cNvPr id="8" name="AutoShape 11"/>
          <p:cNvCxnSpPr>
            <a:cxnSpLocks noChangeShapeType="1"/>
            <a:stCxn id="6" idx="2"/>
            <a:endCxn id="7" idx="2"/>
          </p:cNvCxnSpPr>
          <p:nvPr/>
        </p:nvCxnSpPr>
        <p:spPr bwMode="auto">
          <a:xfrm rot="10800000" flipH="1" flipV="1">
            <a:off x="611188" y="2359025"/>
            <a:ext cx="647700" cy="1152525"/>
          </a:xfrm>
          <a:prstGeom prst="curvedConnector3">
            <a:avLst>
              <a:gd name="adj1" fmla="val -35296"/>
            </a:avLst>
          </a:prstGeom>
          <a:noFill/>
          <a:ln w="9525">
            <a:solidFill>
              <a:schemeClr val="tx1"/>
            </a:solidFill>
            <a:round/>
            <a:headEnd/>
            <a:tailEnd type="triangle" w="med" len="med"/>
          </a:ln>
        </p:spPr>
      </p:cxnSp>
      <p:sp>
        <p:nvSpPr>
          <p:cNvPr id="9" name="Oval 12"/>
          <p:cNvSpPr>
            <a:spLocks noChangeArrowheads="1"/>
          </p:cNvSpPr>
          <p:nvPr/>
        </p:nvSpPr>
        <p:spPr bwMode="auto">
          <a:xfrm>
            <a:off x="3635375" y="3789363"/>
            <a:ext cx="947738" cy="596900"/>
          </a:xfrm>
          <a:prstGeom prst="ellipse">
            <a:avLst/>
          </a:prstGeom>
          <a:solidFill>
            <a:schemeClr val="bg2"/>
          </a:solidFill>
          <a:ln w="9525">
            <a:solidFill>
              <a:srgbClr val="000000"/>
            </a:solidFill>
            <a:round/>
            <a:headEnd/>
            <a:tailEnd/>
          </a:ln>
        </p:spPr>
        <p:txBody>
          <a:bodyPr anchor="ctr" anchorCtr="1"/>
          <a:lstStyle/>
          <a:p>
            <a:endParaRPr lang="fr-FR" sz="800">
              <a:solidFill>
                <a:schemeClr val="bg1"/>
              </a:solidFill>
              <a:latin typeface="Times New Roman" pitchFamily="18" charset="0"/>
            </a:endParaRPr>
          </a:p>
          <a:p>
            <a:r>
              <a:rPr lang="fr-FR" sz="800">
                <a:solidFill>
                  <a:schemeClr val="bg1"/>
                </a:solidFill>
                <a:latin typeface="Times New Roman" pitchFamily="18" charset="0"/>
              </a:rPr>
              <a:t>Certifié</a:t>
            </a:r>
            <a:endParaRPr lang="fr-FR">
              <a:solidFill>
                <a:schemeClr val="bg1"/>
              </a:solidFill>
            </a:endParaRPr>
          </a:p>
        </p:txBody>
      </p:sp>
      <p:cxnSp>
        <p:nvCxnSpPr>
          <p:cNvPr id="10" name="AutoShape 13"/>
          <p:cNvCxnSpPr>
            <a:cxnSpLocks noChangeShapeType="1"/>
            <a:stCxn id="7" idx="6"/>
            <a:endCxn id="9" idx="2"/>
          </p:cNvCxnSpPr>
          <p:nvPr/>
        </p:nvCxnSpPr>
        <p:spPr bwMode="auto">
          <a:xfrm>
            <a:off x="2208213" y="3511550"/>
            <a:ext cx="1427162" cy="576263"/>
          </a:xfrm>
          <a:prstGeom prst="curvedConnector3">
            <a:avLst>
              <a:gd name="adj1" fmla="val 49944"/>
            </a:avLst>
          </a:prstGeom>
          <a:noFill/>
          <a:ln w="9525">
            <a:solidFill>
              <a:schemeClr val="bg2"/>
            </a:solidFill>
            <a:round/>
            <a:headEnd/>
            <a:tailEnd type="triangle" w="med" len="med"/>
          </a:ln>
        </p:spPr>
      </p:cxnSp>
      <p:sp>
        <p:nvSpPr>
          <p:cNvPr id="11" name="Oval 14"/>
          <p:cNvSpPr>
            <a:spLocks noChangeArrowheads="1"/>
          </p:cNvSpPr>
          <p:nvPr/>
        </p:nvSpPr>
        <p:spPr bwMode="auto">
          <a:xfrm>
            <a:off x="611188" y="4508500"/>
            <a:ext cx="1084262" cy="596900"/>
          </a:xfrm>
          <a:prstGeom prst="ellipse">
            <a:avLst/>
          </a:prstGeom>
          <a:solidFill>
            <a:schemeClr val="bg2"/>
          </a:solidFill>
          <a:ln w="9525">
            <a:solidFill>
              <a:srgbClr val="000000"/>
            </a:solidFill>
            <a:round/>
            <a:headEnd/>
            <a:tailEnd/>
          </a:ln>
        </p:spPr>
        <p:txBody>
          <a:bodyPr anchor="ctr" anchorCtr="1"/>
          <a:lstStyle/>
          <a:p>
            <a:endParaRPr lang="fr-FR" sz="800">
              <a:solidFill>
                <a:schemeClr val="bg1"/>
              </a:solidFill>
              <a:latin typeface="Times New Roman" pitchFamily="18" charset="0"/>
            </a:endParaRPr>
          </a:p>
          <a:p>
            <a:pPr algn="ctr"/>
            <a:r>
              <a:rPr lang="fr-FR" sz="800">
                <a:solidFill>
                  <a:schemeClr val="bg1"/>
                </a:solidFill>
                <a:latin typeface="Times New Roman" pitchFamily="18" charset="0"/>
              </a:rPr>
              <a:t>Suspendu pour rectification</a:t>
            </a:r>
            <a:endParaRPr lang="fr-FR">
              <a:solidFill>
                <a:schemeClr val="bg1"/>
              </a:solidFill>
            </a:endParaRPr>
          </a:p>
        </p:txBody>
      </p:sp>
      <p:cxnSp>
        <p:nvCxnSpPr>
          <p:cNvPr id="12" name="AutoShape 15"/>
          <p:cNvCxnSpPr>
            <a:cxnSpLocks noChangeShapeType="1"/>
            <a:stCxn id="7" idx="3"/>
            <a:endCxn id="11" idx="2"/>
          </p:cNvCxnSpPr>
          <p:nvPr/>
        </p:nvCxnSpPr>
        <p:spPr bwMode="auto">
          <a:xfrm rot="5400000">
            <a:off x="461963" y="3870325"/>
            <a:ext cx="1085850" cy="787400"/>
          </a:xfrm>
          <a:prstGeom prst="curvedConnector4">
            <a:avLst>
              <a:gd name="adj1" fmla="val 40204"/>
              <a:gd name="adj2" fmla="val 129032"/>
            </a:avLst>
          </a:prstGeom>
          <a:noFill/>
          <a:ln w="9525">
            <a:solidFill>
              <a:schemeClr val="bg2"/>
            </a:solidFill>
            <a:round/>
            <a:headEnd/>
            <a:tailEnd type="triangle" w="med" len="med"/>
          </a:ln>
        </p:spPr>
      </p:cxnSp>
      <p:sp>
        <p:nvSpPr>
          <p:cNvPr id="13" name="Oval 16"/>
          <p:cNvSpPr>
            <a:spLocks noChangeArrowheads="1"/>
          </p:cNvSpPr>
          <p:nvPr/>
        </p:nvSpPr>
        <p:spPr bwMode="auto">
          <a:xfrm>
            <a:off x="2411413" y="4868863"/>
            <a:ext cx="1084262" cy="595312"/>
          </a:xfrm>
          <a:prstGeom prst="ellipse">
            <a:avLst/>
          </a:prstGeom>
          <a:solidFill>
            <a:schemeClr val="folHlink"/>
          </a:solidFill>
          <a:ln w="9525">
            <a:solidFill>
              <a:srgbClr val="000000"/>
            </a:solidFill>
            <a:round/>
            <a:headEnd/>
            <a:tailEnd/>
          </a:ln>
        </p:spPr>
        <p:txBody>
          <a:bodyPr anchor="ctr" anchorCtr="1"/>
          <a:lstStyle/>
          <a:p>
            <a:r>
              <a:rPr lang="fr-FR" sz="800">
                <a:solidFill>
                  <a:schemeClr val="bg1"/>
                </a:solidFill>
                <a:latin typeface="Times New Roman" pitchFamily="18" charset="0"/>
              </a:rPr>
              <a:t>Repris après rectification</a:t>
            </a:r>
            <a:endParaRPr lang="fr-FR">
              <a:solidFill>
                <a:schemeClr val="bg1"/>
              </a:solidFill>
            </a:endParaRPr>
          </a:p>
        </p:txBody>
      </p:sp>
      <p:cxnSp>
        <p:nvCxnSpPr>
          <p:cNvPr id="14" name="AutoShape 17"/>
          <p:cNvCxnSpPr>
            <a:cxnSpLocks noChangeShapeType="1"/>
            <a:stCxn id="11" idx="7"/>
            <a:endCxn id="13" idx="0"/>
          </p:cNvCxnSpPr>
          <p:nvPr/>
        </p:nvCxnSpPr>
        <p:spPr bwMode="auto">
          <a:xfrm rot="5400000" flipV="1">
            <a:off x="2108994" y="4023519"/>
            <a:ext cx="273050" cy="1417638"/>
          </a:xfrm>
          <a:prstGeom prst="curvedConnector3">
            <a:avLst>
              <a:gd name="adj1" fmla="val -115699"/>
            </a:avLst>
          </a:prstGeom>
          <a:noFill/>
          <a:ln w="9525">
            <a:solidFill>
              <a:schemeClr val="folHlink"/>
            </a:solidFill>
            <a:round/>
            <a:headEnd/>
            <a:tailEnd type="triangle" w="med" len="med"/>
          </a:ln>
        </p:spPr>
      </p:cxnSp>
      <p:cxnSp>
        <p:nvCxnSpPr>
          <p:cNvPr id="15" name="AutoShape 18"/>
          <p:cNvCxnSpPr>
            <a:cxnSpLocks noChangeShapeType="1"/>
            <a:stCxn id="13" idx="6"/>
            <a:endCxn id="9" idx="4"/>
          </p:cNvCxnSpPr>
          <p:nvPr/>
        </p:nvCxnSpPr>
        <p:spPr bwMode="auto">
          <a:xfrm flipV="1">
            <a:off x="3495675" y="4386263"/>
            <a:ext cx="614363" cy="781050"/>
          </a:xfrm>
          <a:prstGeom prst="curvedConnector2">
            <a:avLst/>
          </a:prstGeom>
          <a:noFill/>
          <a:ln w="9525">
            <a:solidFill>
              <a:schemeClr val="bg2"/>
            </a:solidFill>
            <a:round/>
            <a:headEnd/>
            <a:tailEnd type="triangle" w="med" len="med"/>
          </a:ln>
        </p:spPr>
      </p:cxnSp>
      <p:sp>
        <p:nvSpPr>
          <p:cNvPr id="16" name="Oval 19"/>
          <p:cNvSpPr>
            <a:spLocks noChangeArrowheads="1"/>
          </p:cNvSpPr>
          <p:nvPr/>
        </p:nvSpPr>
        <p:spPr bwMode="auto">
          <a:xfrm>
            <a:off x="4572000" y="5373688"/>
            <a:ext cx="1084263" cy="596900"/>
          </a:xfrm>
          <a:prstGeom prst="ellipse">
            <a:avLst/>
          </a:prstGeom>
          <a:solidFill>
            <a:srgbClr val="CC3300"/>
          </a:solidFill>
          <a:ln w="9525">
            <a:solidFill>
              <a:srgbClr val="000000"/>
            </a:solidFill>
            <a:round/>
            <a:headEnd/>
            <a:tailEnd/>
          </a:ln>
        </p:spPr>
        <p:txBody>
          <a:bodyPr anchor="ctr" anchorCtr="1"/>
          <a:lstStyle/>
          <a:p>
            <a:endParaRPr lang="fr-FR" sz="800">
              <a:latin typeface="Times New Roman" pitchFamily="18" charset="0"/>
            </a:endParaRPr>
          </a:p>
          <a:p>
            <a:pPr algn="ctr"/>
            <a:r>
              <a:rPr lang="fr-FR" sz="800">
                <a:solidFill>
                  <a:schemeClr val="bg1"/>
                </a:solidFill>
                <a:latin typeface="Times New Roman" pitchFamily="18" charset="0"/>
              </a:rPr>
              <a:t>Suspendu pour CPJ</a:t>
            </a:r>
            <a:endParaRPr lang="fr-FR">
              <a:solidFill>
                <a:schemeClr val="bg1"/>
              </a:solidFill>
            </a:endParaRPr>
          </a:p>
        </p:txBody>
      </p:sp>
      <p:cxnSp>
        <p:nvCxnSpPr>
          <p:cNvPr id="17" name="AutoShape 20"/>
          <p:cNvCxnSpPr>
            <a:cxnSpLocks noChangeShapeType="1"/>
            <a:stCxn id="9" idx="6"/>
            <a:endCxn id="16" idx="2"/>
          </p:cNvCxnSpPr>
          <p:nvPr/>
        </p:nvCxnSpPr>
        <p:spPr bwMode="auto">
          <a:xfrm flipH="1">
            <a:off x="4572000" y="4087813"/>
            <a:ext cx="11113" cy="1584325"/>
          </a:xfrm>
          <a:prstGeom prst="curvedConnector5">
            <a:avLst>
              <a:gd name="adj1" fmla="val -2042856"/>
              <a:gd name="adj2" fmla="val 50000"/>
              <a:gd name="adj3" fmla="val 2157144"/>
            </a:avLst>
          </a:prstGeom>
          <a:noFill/>
          <a:ln w="9525">
            <a:solidFill>
              <a:srgbClr val="CC3300"/>
            </a:solidFill>
            <a:round/>
            <a:headEnd/>
            <a:tailEnd type="triangle" w="med" len="med"/>
          </a:ln>
        </p:spPr>
      </p:cxnSp>
      <p:sp>
        <p:nvSpPr>
          <p:cNvPr id="18" name="Oval 21"/>
          <p:cNvSpPr>
            <a:spLocks noChangeArrowheads="1"/>
          </p:cNvSpPr>
          <p:nvPr/>
        </p:nvSpPr>
        <p:spPr bwMode="auto">
          <a:xfrm>
            <a:off x="6011863" y="4221163"/>
            <a:ext cx="1084262" cy="596900"/>
          </a:xfrm>
          <a:prstGeom prst="ellipse">
            <a:avLst/>
          </a:prstGeom>
          <a:solidFill>
            <a:srgbClr val="0000CC"/>
          </a:solidFill>
          <a:ln w="9525">
            <a:solidFill>
              <a:srgbClr val="000000"/>
            </a:solidFill>
            <a:round/>
            <a:headEnd/>
            <a:tailEnd/>
          </a:ln>
        </p:spPr>
        <p:txBody>
          <a:bodyPr anchor="ctr" anchorCtr="1"/>
          <a:lstStyle/>
          <a:p>
            <a:endParaRPr lang="fr-FR" sz="800">
              <a:latin typeface="Times New Roman" pitchFamily="18" charset="0"/>
            </a:endParaRPr>
          </a:p>
          <a:p>
            <a:pPr algn="ctr"/>
            <a:r>
              <a:rPr lang="fr-FR" sz="800">
                <a:solidFill>
                  <a:schemeClr val="bg1"/>
                </a:solidFill>
                <a:latin typeface="Times New Roman" pitchFamily="18" charset="0"/>
              </a:rPr>
              <a:t>Repris après CPJ</a:t>
            </a:r>
            <a:endParaRPr lang="fr-FR">
              <a:solidFill>
                <a:schemeClr val="bg1"/>
              </a:solidFill>
            </a:endParaRPr>
          </a:p>
        </p:txBody>
      </p:sp>
      <p:cxnSp>
        <p:nvCxnSpPr>
          <p:cNvPr id="19" name="AutoShape 22"/>
          <p:cNvCxnSpPr>
            <a:cxnSpLocks noChangeShapeType="1"/>
            <a:stCxn id="16" idx="0"/>
            <a:endCxn id="18" idx="4"/>
          </p:cNvCxnSpPr>
          <p:nvPr/>
        </p:nvCxnSpPr>
        <p:spPr bwMode="auto">
          <a:xfrm rot="16200000">
            <a:off x="5557044" y="4375944"/>
            <a:ext cx="555625" cy="1439863"/>
          </a:xfrm>
          <a:prstGeom prst="curvedConnector3">
            <a:avLst>
              <a:gd name="adj1" fmla="val 50000"/>
            </a:avLst>
          </a:prstGeom>
          <a:noFill/>
          <a:ln w="9525">
            <a:solidFill>
              <a:srgbClr val="0000CC"/>
            </a:solidFill>
            <a:round/>
            <a:headEnd/>
            <a:tailEnd type="triangle" w="med" len="med"/>
          </a:ln>
        </p:spPr>
      </p:cxnSp>
      <p:sp>
        <p:nvSpPr>
          <p:cNvPr id="20" name="Oval 23"/>
          <p:cNvSpPr>
            <a:spLocks noChangeArrowheads="1"/>
          </p:cNvSpPr>
          <p:nvPr/>
        </p:nvSpPr>
        <p:spPr bwMode="auto">
          <a:xfrm>
            <a:off x="4427538" y="2565400"/>
            <a:ext cx="1217612" cy="511175"/>
          </a:xfrm>
          <a:prstGeom prst="ellipse">
            <a:avLst/>
          </a:prstGeom>
          <a:solidFill>
            <a:srgbClr val="CC3300"/>
          </a:solidFill>
          <a:ln w="9525">
            <a:solidFill>
              <a:srgbClr val="000000"/>
            </a:solidFill>
            <a:round/>
            <a:headEnd/>
            <a:tailEnd/>
          </a:ln>
        </p:spPr>
        <p:txBody>
          <a:bodyPr anchor="ctr" anchorCtr="1"/>
          <a:lstStyle/>
          <a:p>
            <a:pPr algn="ctr"/>
            <a:r>
              <a:rPr lang="fr-FR" sz="800">
                <a:solidFill>
                  <a:schemeClr val="bg1"/>
                </a:solidFill>
                <a:latin typeface="Times New Roman" pitchFamily="18" charset="0"/>
              </a:rPr>
              <a:t>En cours d’étude chez le comptable</a:t>
            </a:r>
            <a:endParaRPr lang="fr-FR">
              <a:solidFill>
                <a:schemeClr val="bg1"/>
              </a:solidFill>
            </a:endParaRPr>
          </a:p>
        </p:txBody>
      </p:sp>
      <p:cxnSp>
        <p:nvCxnSpPr>
          <p:cNvPr id="21" name="AutoShape 24"/>
          <p:cNvCxnSpPr>
            <a:cxnSpLocks noChangeShapeType="1"/>
            <a:stCxn id="18" idx="2"/>
            <a:endCxn id="20" idx="4"/>
          </p:cNvCxnSpPr>
          <p:nvPr/>
        </p:nvCxnSpPr>
        <p:spPr bwMode="auto">
          <a:xfrm rot="10800000">
            <a:off x="5037138" y="3076575"/>
            <a:ext cx="974725" cy="1443038"/>
          </a:xfrm>
          <a:prstGeom prst="curvedConnector2">
            <a:avLst/>
          </a:prstGeom>
          <a:noFill/>
          <a:ln w="9525">
            <a:solidFill>
              <a:srgbClr val="CC3300"/>
            </a:solidFill>
            <a:round/>
            <a:headEnd/>
            <a:tailEnd type="triangle" w="med" len="med"/>
          </a:ln>
        </p:spPr>
      </p:cxnSp>
      <p:cxnSp>
        <p:nvCxnSpPr>
          <p:cNvPr id="22" name="AutoShape 25"/>
          <p:cNvCxnSpPr>
            <a:cxnSpLocks noChangeShapeType="1"/>
            <a:stCxn id="9" idx="0"/>
            <a:endCxn id="20" idx="3"/>
          </p:cNvCxnSpPr>
          <p:nvPr/>
        </p:nvCxnSpPr>
        <p:spPr bwMode="auto">
          <a:xfrm rot="16200000">
            <a:off x="3963988" y="3148013"/>
            <a:ext cx="787400" cy="495300"/>
          </a:xfrm>
          <a:prstGeom prst="curvedConnector3">
            <a:avLst>
              <a:gd name="adj1" fmla="val 45162"/>
            </a:avLst>
          </a:prstGeom>
          <a:noFill/>
          <a:ln w="9525">
            <a:solidFill>
              <a:srgbClr val="CC3300"/>
            </a:solidFill>
            <a:round/>
            <a:headEnd/>
            <a:tailEnd type="triangle" w="med" len="med"/>
          </a:ln>
        </p:spPr>
      </p:cxnSp>
      <p:sp>
        <p:nvSpPr>
          <p:cNvPr id="23" name="Oval 26"/>
          <p:cNvSpPr>
            <a:spLocks noChangeArrowheads="1"/>
          </p:cNvSpPr>
          <p:nvPr/>
        </p:nvSpPr>
        <p:spPr bwMode="auto">
          <a:xfrm>
            <a:off x="7596188" y="4365625"/>
            <a:ext cx="1219200" cy="596900"/>
          </a:xfrm>
          <a:prstGeom prst="ellipse">
            <a:avLst/>
          </a:prstGeom>
          <a:solidFill>
            <a:schemeClr val="hlink"/>
          </a:solidFill>
          <a:ln w="9525">
            <a:solidFill>
              <a:srgbClr val="000000"/>
            </a:solidFill>
            <a:round/>
            <a:headEnd/>
            <a:tailEnd/>
          </a:ln>
        </p:spPr>
        <p:txBody>
          <a:bodyPr anchor="ctr" anchorCtr="1"/>
          <a:lstStyle/>
          <a:p>
            <a:pPr algn="ctr"/>
            <a:r>
              <a:rPr lang="fr-FR" sz="800">
                <a:solidFill>
                  <a:schemeClr val="bg1"/>
                </a:solidFill>
                <a:latin typeface="Times New Roman" pitchFamily="18" charset="0"/>
              </a:rPr>
              <a:t>Retourné avec observations</a:t>
            </a:r>
            <a:endParaRPr lang="fr-FR">
              <a:solidFill>
                <a:schemeClr val="bg1"/>
              </a:solidFill>
            </a:endParaRPr>
          </a:p>
        </p:txBody>
      </p:sp>
      <p:sp>
        <p:nvSpPr>
          <p:cNvPr id="24" name="Oval 27"/>
          <p:cNvSpPr>
            <a:spLocks noChangeArrowheads="1"/>
          </p:cNvSpPr>
          <p:nvPr/>
        </p:nvSpPr>
        <p:spPr bwMode="auto">
          <a:xfrm>
            <a:off x="7812088" y="2565400"/>
            <a:ext cx="1084262" cy="596900"/>
          </a:xfrm>
          <a:prstGeom prst="ellipse">
            <a:avLst/>
          </a:prstGeom>
          <a:solidFill>
            <a:schemeClr val="hlink"/>
          </a:solidFill>
          <a:ln w="9525">
            <a:solidFill>
              <a:srgbClr val="000000"/>
            </a:solidFill>
            <a:round/>
            <a:headEnd/>
            <a:tailEnd/>
          </a:ln>
        </p:spPr>
        <p:txBody>
          <a:bodyPr anchor="ctr" anchorCtr="1"/>
          <a:lstStyle/>
          <a:p>
            <a:pPr algn="ctr"/>
            <a:r>
              <a:rPr lang="fr-FR" sz="800" b="1">
                <a:solidFill>
                  <a:schemeClr val="bg1"/>
                </a:solidFill>
                <a:latin typeface="Times New Roman" pitchFamily="18" charset="0"/>
              </a:rPr>
              <a:t>Réglé</a:t>
            </a:r>
            <a:endParaRPr lang="fr-FR" b="1">
              <a:solidFill>
                <a:schemeClr val="bg1"/>
              </a:solidFill>
            </a:endParaRPr>
          </a:p>
        </p:txBody>
      </p:sp>
      <p:cxnSp>
        <p:nvCxnSpPr>
          <p:cNvPr id="25" name="AutoShape 28"/>
          <p:cNvCxnSpPr>
            <a:cxnSpLocks noChangeShapeType="1"/>
            <a:stCxn id="20" idx="0"/>
            <a:endCxn id="24" idx="2"/>
          </p:cNvCxnSpPr>
          <p:nvPr/>
        </p:nvCxnSpPr>
        <p:spPr bwMode="auto">
          <a:xfrm rot="5400000" flipV="1">
            <a:off x="6275388" y="1327150"/>
            <a:ext cx="298450" cy="2774950"/>
          </a:xfrm>
          <a:prstGeom prst="curvedConnector4">
            <a:avLst>
              <a:gd name="adj1" fmla="val -76597"/>
              <a:gd name="adj2" fmla="val 60926"/>
            </a:avLst>
          </a:prstGeom>
          <a:noFill/>
          <a:ln w="9525">
            <a:solidFill>
              <a:srgbClr val="008080"/>
            </a:solidFill>
            <a:round/>
            <a:headEnd/>
            <a:tailEnd type="triangle" w="med" len="med"/>
          </a:ln>
        </p:spPr>
      </p:cxnSp>
      <p:cxnSp>
        <p:nvCxnSpPr>
          <p:cNvPr id="26" name="AutoShape 29"/>
          <p:cNvCxnSpPr>
            <a:cxnSpLocks noChangeShapeType="1"/>
            <a:stCxn id="20" idx="6"/>
            <a:endCxn id="23" idx="0"/>
          </p:cNvCxnSpPr>
          <p:nvPr/>
        </p:nvCxnSpPr>
        <p:spPr bwMode="auto">
          <a:xfrm>
            <a:off x="5645150" y="2820988"/>
            <a:ext cx="2560638" cy="1544637"/>
          </a:xfrm>
          <a:prstGeom prst="curvedConnector2">
            <a:avLst/>
          </a:prstGeom>
          <a:noFill/>
          <a:ln w="9525">
            <a:solidFill>
              <a:srgbClr val="008080"/>
            </a:solidFill>
            <a:round/>
            <a:headEnd/>
            <a:tailEnd type="triangle" w="med" len="med"/>
          </a:ln>
        </p:spPr>
      </p:cxnSp>
      <p:cxnSp>
        <p:nvCxnSpPr>
          <p:cNvPr id="27" name="AutoShape 30"/>
          <p:cNvCxnSpPr>
            <a:cxnSpLocks noChangeShapeType="1"/>
            <a:stCxn id="23" idx="1"/>
            <a:endCxn id="20" idx="5"/>
          </p:cNvCxnSpPr>
          <p:nvPr/>
        </p:nvCxnSpPr>
        <p:spPr bwMode="auto">
          <a:xfrm rot="5400000" flipH="1">
            <a:off x="5895181" y="2574132"/>
            <a:ext cx="1450975" cy="2306638"/>
          </a:xfrm>
          <a:prstGeom prst="curvedConnector3">
            <a:avLst>
              <a:gd name="adj1" fmla="val 50440"/>
            </a:avLst>
          </a:prstGeom>
          <a:noFill/>
          <a:ln w="9525">
            <a:solidFill>
              <a:srgbClr val="CC3300"/>
            </a:solidFill>
            <a:round/>
            <a:headEnd/>
            <a:tailEnd type="triangle" w="med" len="med"/>
          </a:ln>
        </p:spPr>
      </p:cxnSp>
      <p:cxnSp>
        <p:nvCxnSpPr>
          <p:cNvPr id="28" name="AutoShape 31"/>
          <p:cNvCxnSpPr>
            <a:cxnSpLocks noChangeShapeType="1"/>
            <a:stCxn id="23" idx="4"/>
            <a:endCxn id="16" idx="6"/>
          </p:cNvCxnSpPr>
          <p:nvPr/>
        </p:nvCxnSpPr>
        <p:spPr bwMode="auto">
          <a:xfrm rot="5400000">
            <a:off x="6576219" y="4042569"/>
            <a:ext cx="709613" cy="2549525"/>
          </a:xfrm>
          <a:prstGeom prst="curvedConnector2">
            <a:avLst/>
          </a:prstGeom>
          <a:noFill/>
          <a:ln w="9525">
            <a:solidFill>
              <a:srgbClr val="CC3300"/>
            </a:solidFill>
            <a:round/>
            <a:headEnd/>
            <a:tailEnd type="triangle" w="med" len="med"/>
          </a:ln>
        </p:spPr>
      </p:cxnSp>
      <p:cxnSp>
        <p:nvCxnSpPr>
          <p:cNvPr id="29" name="AutoShape 32"/>
          <p:cNvCxnSpPr>
            <a:cxnSpLocks noChangeShapeType="1"/>
            <a:stCxn id="13" idx="3"/>
            <a:endCxn id="11" idx="4"/>
          </p:cNvCxnSpPr>
          <p:nvPr/>
        </p:nvCxnSpPr>
        <p:spPr bwMode="auto">
          <a:xfrm rot="16200000" flipV="1">
            <a:off x="1726406" y="4533107"/>
            <a:ext cx="271463" cy="1416050"/>
          </a:xfrm>
          <a:prstGeom prst="curvedConnector3">
            <a:avLst>
              <a:gd name="adj1" fmla="val -115792"/>
            </a:avLst>
          </a:prstGeom>
          <a:noFill/>
          <a:ln w="9525">
            <a:solidFill>
              <a:schemeClr val="bg2"/>
            </a:solidFill>
            <a:round/>
            <a:headEnd/>
            <a:tailEnd type="triangle" w="med" len="med"/>
          </a:ln>
        </p:spPr>
      </p:cxnSp>
      <p:sp>
        <p:nvSpPr>
          <p:cNvPr id="30" name="Rectangle 35"/>
          <p:cNvSpPr>
            <a:spLocks noChangeArrowheads="1"/>
          </p:cNvSpPr>
          <p:nvPr/>
        </p:nvSpPr>
        <p:spPr bwMode="auto">
          <a:xfrm>
            <a:off x="179388" y="260350"/>
            <a:ext cx="8513762" cy="731838"/>
          </a:xfrm>
          <a:prstGeom prst="rect">
            <a:avLst/>
          </a:prstGeom>
          <a:noFill/>
          <a:ln w="9525">
            <a:noFill/>
            <a:miter lim="800000"/>
            <a:headEnd/>
            <a:tailEnd/>
          </a:ln>
        </p:spPr>
        <p:txBody>
          <a:bodyPr wrap="none">
            <a:spAutoFit/>
          </a:bodyPr>
          <a:lstStyle/>
          <a:p>
            <a:r>
              <a:rPr lang="fr-FR" b="1">
                <a:solidFill>
                  <a:srgbClr val="FF9900"/>
                </a:solidFill>
                <a:latin typeface="Tahoma" pitchFamily="34" charset="0"/>
                <a:cs typeface="Tahoma" pitchFamily="34" charset="0"/>
              </a:rPr>
              <a:t>Calcul des délais</a:t>
            </a:r>
          </a:p>
          <a:p>
            <a:r>
              <a:rPr lang="fr-FR" sz="1200" b="1">
                <a:solidFill>
                  <a:srgbClr val="FF9900"/>
                </a:solidFill>
                <a:latin typeface="Tahoma" pitchFamily="34" charset="0"/>
                <a:cs typeface="Tahoma" pitchFamily="34" charset="0"/>
              </a:rPr>
              <a:t>Mécanismes devant mémoriser et cumuler les séjours passés chez chaque acteur au niveau de chaque phase.</a:t>
            </a:r>
          </a:p>
          <a:p>
            <a:endParaRPr lang="fr-FR" sz="1200" b="1">
              <a:solidFill>
                <a:srgbClr val="FF9900"/>
              </a:solidFill>
              <a:latin typeface="Tahoma" pitchFamily="34" charset="0"/>
              <a:cs typeface="Tahoma" pitchFamily="34" charset="0"/>
            </a:endParaRPr>
          </a:p>
        </p:txBody>
      </p:sp>
      <p:sp>
        <p:nvSpPr>
          <p:cNvPr id="31" name="Rectangle 36"/>
          <p:cNvSpPr>
            <a:spLocks noChangeArrowheads="1"/>
          </p:cNvSpPr>
          <p:nvPr/>
        </p:nvSpPr>
        <p:spPr bwMode="auto">
          <a:xfrm>
            <a:off x="5651500" y="5661025"/>
            <a:ext cx="2087563" cy="336550"/>
          </a:xfrm>
          <a:prstGeom prst="rect">
            <a:avLst/>
          </a:prstGeom>
          <a:noFill/>
          <a:ln w="9525">
            <a:noFill/>
            <a:miter lim="800000"/>
            <a:headEnd/>
            <a:tailEnd/>
          </a:ln>
        </p:spPr>
        <p:txBody>
          <a:bodyPr>
            <a:spAutoFit/>
          </a:bodyPr>
          <a:lstStyle/>
          <a:p>
            <a:r>
              <a:rPr lang="fr-FR" sz="800" b="1">
                <a:solidFill>
                  <a:srgbClr val="CC3300"/>
                </a:solidFill>
              </a:rPr>
              <a:t>la date saisie d’envoi de demande de complément de pièces justificatives</a:t>
            </a:r>
          </a:p>
        </p:txBody>
      </p:sp>
      <p:sp>
        <p:nvSpPr>
          <p:cNvPr id="32" name="Rectangle 37"/>
          <p:cNvSpPr>
            <a:spLocks noChangeArrowheads="1"/>
          </p:cNvSpPr>
          <p:nvPr/>
        </p:nvSpPr>
        <p:spPr bwMode="auto">
          <a:xfrm>
            <a:off x="4427538" y="1989138"/>
            <a:ext cx="2087562" cy="336550"/>
          </a:xfrm>
          <a:prstGeom prst="rect">
            <a:avLst/>
          </a:prstGeom>
          <a:noFill/>
          <a:ln w="9525">
            <a:noFill/>
            <a:miter lim="800000"/>
            <a:headEnd/>
            <a:tailEnd/>
          </a:ln>
        </p:spPr>
        <p:txBody>
          <a:bodyPr>
            <a:spAutoFit/>
          </a:bodyPr>
          <a:lstStyle/>
          <a:p>
            <a:pPr marL="179388" lvl="1"/>
            <a:r>
              <a:rPr lang="fr-FR" sz="800" b="1">
                <a:solidFill>
                  <a:srgbClr val="CC3300"/>
                </a:solidFill>
              </a:rPr>
              <a:t>la date saisie d’arrivée courrier chez le comptable. </a:t>
            </a:r>
          </a:p>
        </p:txBody>
      </p:sp>
      <p:sp>
        <p:nvSpPr>
          <p:cNvPr id="33" name="Rectangle 38"/>
          <p:cNvSpPr>
            <a:spLocks noChangeArrowheads="1"/>
          </p:cNvSpPr>
          <p:nvPr/>
        </p:nvSpPr>
        <p:spPr bwMode="auto">
          <a:xfrm>
            <a:off x="5580063" y="3860800"/>
            <a:ext cx="1871662" cy="458788"/>
          </a:xfrm>
          <a:prstGeom prst="rect">
            <a:avLst/>
          </a:prstGeom>
          <a:noFill/>
          <a:ln w="9525">
            <a:noFill/>
            <a:miter lim="800000"/>
            <a:headEnd/>
            <a:tailEnd/>
          </a:ln>
        </p:spPr>
        <p:txBody>
          <a:bodyPr>
            <a:spAutoFit/>
          </a:bodyPr>
          <a:lstStyle/>
          <a:p>
            <a:pPr marL="179388" lvl="1"/>
            <a:r>
              <a:rPr lang="fr-FR" sz="800" b="1">
                <a:solidFill>
                  <a:srgbClr val="0000CC"/>
                </a:solidFill>
              </a:rPr>
              <a:t>la date saisie de réception de complément de pièces justificatives. </a:t>
            </a:r>
          </a:p>
        </p:txBody>
      </p:sp>
      <p:sp>
        <p:nvSpPr>
          <p:cNvPr id="34" name="Rectangle 39"/>
          <p:cNvSpPr>
            <a:spLocks noChangeArrowheads="1"/>
          </p:cNvSpPr>
          <p:nvPr/>
        </p:nvSpPr>
        <p:spPr bwMode="auto">
          <a:xfrm>
            <a:off x="7596188" y="3789363"/>
            <a:ext cx="1189037" cy="458787"/>
          </a:xfrm>
          <a:prstGeom prst="rect">
            <a:avLst/>
          </a:prstGeom>
          <a:noFill/>
          <a:ln w="9525">
            <a:noFill/>
            <a:miter lim="800000"/>
            <a:headEnd/>
            <a:tailEnd/>
          </a:ln>
        </p:spPr>
        <p:txBody>
          <a:bodyPr>
            <a:spAutoFit/>
          </a:bodyPr>
          <a:lstStyle/>
          <a:p>
            <a:r>
              <a:rPr lang="fr-FR" sz="800" b="1">
                <a:solidFill>
                  <a:schemeClr val="hlink"/>
                </a:solidFill>
              </a:rPr>
              <a:t>la date saisie de départ courrier chez le comptable,</a:t>
            </a:r>
          </a:p>
        </p:txBody>
      </p:sp>
      <p:sp>
        <p:nvSpPr>
          <p:cNvPr id="35" name="Rectangle 40"/>
          <p:cNvSpPr>
            <a:spLocks noChangeArrowheads="1"/>
          </p:cNvSpPr>
          <p:nvPr/>
        </p:nvSpPr>
        <p:spPr bwMode="auto">
          <a:xfrm>
            <a:off x="7667625" y="2060575"/>
            <a:ext cx="1296988" cy="458788"/>
          </a:xfrm>
          <a:prstGeom prst="rect">
            <a:avLst/>
          </a:prstGeom>
          <a:noFill/>
          <a:ln w="9525">
            <a:noFill/>
            <a:miter lim="800000"/>
            <a:headEnd/>
            <a:tailEnd/>
          </a:ln>
        </p:spPr>
        <p:txBody>
          <a:bodyPr>
            <a:spAutoFit/>
          </a:bodyPr>
          <a:lstStyle/>
          <a:p>
            <a:r>
              <a:rPr lang="fr-FR" sz="800" b="1">
                <a:solidFill>
                  <a:schemeClr val="hlink"/>
                </a:solidFill>
              </a:rPr>
              <a:t>la date d’envoi au CNT ou au comptable collègue</a:t>
            </a:r>
          </a:p>
        </p:txBody>
      </p:sp>
      <p:sp>
        <p:nvSpPr>
          <p:cNvPr id="36" name="Rectangle 41"/>
          <p:cNvSpPr>
            <a:spLocks noChangeArrowheads="1"/>
          </p:cNvSpPr>
          <p:nvPr/>
        </p:nvSpPr>
        <p:spPr bwMode="auto">
          <a:xfrm>
            <a:off x="4140200" y="1412875"/>
            <a:ext cx="1728788" cy="396875"/>
          </a:xfrm>
          <a:prstGeom prst="rect">
            <a:avLst/>
          </a:prstGeom>
          <a:solidFill>
            <a:srgbClr val="FFFF99"/>
          </a:solidFill>
          <a:ln w="9525">
            <a:noFill/>
            <a:miter lim="800000"/>
            <a:headEnd/>
            <a:tailEnd/>
          </a:ln>
        </p:spPr>
        <p:txBody>
          <a:bodyPr>
            <a:spAutoFit/>
          </a:bodyPr>
          <a:lstStyle/>
          <a:p>
            <a:pPr algn="ctr"/>
            <a:r>
              <a:rPr lang="fr-FR" sz="1000">
                <a:solidFill>
                  <a:srgbClr val="CC3300"/>
                </a:solidFill>
              </a:rPr>
              <a:t>« </a:t>
            </a:r>
            <a:r>
              <a:rPr lang="fr-FR" sz="1000" b="1">
                <a:solidFill>
                  <a:srgbClr val="CC3300"/>
                </a:solidFill>
              </a:rPr>
              <a:t>Cumul séjours chez l’ordonnateur</a:t>
            </a:r>
            <a:r>
              <a:rPr lang="fr-FR" sz="1000">
                <a:solidFill>
                  <a:srgbClr val="CC3300"/>
                </a:solidFill>
              </a:rPr>
              <a:t> »</a:t>
            </a:r>
            <a:endParaRPr lang="fr-FR" sz="1000">
              <a:solidFill>
                <a:srgbClr val="0000CC"/>
              </a:solidFill>
            </a:endParaRPr>
          </a:p>
        </p:txBody>
      </p:sp>
      <p:sp>
        <p:nvSpPr>
          <p:cNvPr id="37" name="Rectangle 42"/>
          <p:cNvSpPr>
            <a:spLocks noChangeArrowheads="1"/>
          </p:cNvSpPr>
          <p:nvPr/>
        </p:nvSpPr>
        <p:spPr bwMode="auto">
          <a:xfrm>
            <a:off x="5867400" y="1412875"/>
            <a:ext cx="1368425" cy="396875"/>
          </a:xfrm>
          <a:prstGeom prst="rect">
            <a:avLst/>
          </a:prstGeom>
          <a:solidFill>
            <a:srgbClr val="FFFF99"/>
          </a:solidFill>
          <a:ln w="9525">
            <a:noFill/>
            <a:miter lim="800000"/>
            <a:headEnd/>
            <a:tailEnd/>
          </a:ln>
        </p:spPr>
        <p:txBody>
          <a:bodyPr>
            <a:spAutoFit/>
          </a:bodyPr>
          <a:lstStyle/>
          <a:p>
            <a:pPr algn="ctr"/>
            <a:r>
              <a:rPr lang="fr-FR" sz="1000">
                <a:solidFill>
                  <a:srgbClr val="0000CC"/>
                </a:solidFill>
              </a:rPr>
              <a:t> </a:t>
            </a:r>
            <a:r>
              <a:rPr lang="fr-FR" sz="1000" b="1">
                <a:solidFill>
                  <a:srgbClr val="0000CC"/>
                </a:solidFill>
              </a:rPr>
              <a:t>Cumul séjours chez le titulaire</a:t>
            </a:r>
          </a:p>
        </p:txBody>
      </p:sp>
      <p:sp>
        <p:nvSpPr>
          <p:cNvPr id="38" name="Rectangle 43"/>
          <p:cNvSpPr>
            <a:spLocks noChangeArrowheads="1"/>
          </p:cNvSpPr>
          <p:nvPr/>
        </p:nvSpPr>
        <p:spPr bwMode="auto">
          <a:xfrm>
            <a:off x="7235825" y="1412875"/>
            <a:ext cx="1657350" cy="396875"/>
          </a:xfrm>
          <a:prstGeom prst="rect">
            <a:avLst/>
          </a:prstGeom>
          <a:solidFill>
            <a:srgbClr val="FFFF99"/>
          </a:solidFill>
          <a:ln w="9525">
            <a:noFill/>
            <a:miter lim="800000"/>
            <a:headEnd/>
            <a:tailEnd/>
          </a:ln>
        </p:spPr>
        <p:txBody>
          <a:bodyPr>
            <a:spAutoFit/>
          </a:bodyPr>
          <a:lstStyle/>
          <a:p>
            <a:pPr algn="ctr"/>
            <a:r>
              <a:rPr lang="fr-FR" sz="1000" b="1">
                <a:solidFill>
                  <a:schemeClr val="hlink"/>
                </a:solidFill>
              </a:rPr>
              <a:t>Cumul séjours chez le comptable</a:t>
            </a:r>
          </a:p>
        </p:txBody>
      </p:sp>
      <p:sp>
        <p:nvSpPr>
          <p:cNvPr id="39" name="Rectangle 45"/>
          <p:cNvSpPr>
            <a:spLocks noChangeArrowheads="1"/>
          </p:cNvSpPr>
          <p:nvPr/>
        </p:nvSpPr>
        <p:spPr bwMode="auto">
          <a:xfrm>
            <a:off x="179388" y="1412875"/>
            <a:ext cx="1943100" cy="396875"/>
          </a:xfrm>
          <a:prstGeom prst="rect">
            <a:avLst/>
          </a:prstGeom>
          <a:solidFill>
            <a:srgbClr val="DDDDDD"/>
          </a:solidFill>
          <a:ln w="9525">
            <a:noFill/>
            <a:miter lim="800000"/>
            <a:headEnd/>
            <a:tailEnd/>
          </a:ln>
        </p:spPr>
        <p:txBody>
          <a:bodyPr>
            <a:spAutoFit/>
          </a:bodyPr>
          <a:lstStyle/>
          <a:p>
            <a:pPr algn="ctr"/>
            <a:r>
              <a:rPr lang="fr-FR" sz="1000" dirty="0"/>
              <a:t>« </a:t>
            </a:r>
            <a:r>
              <a:rPr lang="fr-FR" sz="1000" b="1" dirty="0"/>
              <a:t>Cumul séjours certification chez l’ordonnateur</a:t>
            </a:r>
            <a:r>
              <a:rPr lang="fr-FR" sz="1000" dirty="0"/>
              <a:t> » </a:t>
            </a:r>
          </a:p>
        </p:txBody>
      </p:sp>
      <p:sp>
        <p:nvSpPr>
          <p:cNvPr id="40" name="Rectangle 46"/>
          <p:cNvSpPr>
            <a:spLocks noChangeArrowheads="1"/>
          </p:cNvSpPr>
          <p:nvPr/>
        </p:nvSpPr>
        <p:spPr bwMode="auto">
          <a:xfrm>
            <a:off x="2124075" y="1412875"/>
            <a:ext cx="2016125" cy="396875"/>
          </a:xfrm>
          <a:prstGeom prst="rect">
            <a:avLst/>
          </a:prstGeom>
          <a:solidFill>
            <a:srgbClr val="DDDDDD"/>
          </a:solidFill>
          <a:ln w="9525">
            <a:noFill/>
            <a:miter lim="800000"/>
            <a:headEnd/>
            <a:tailEnd/>
          </a:ln>
        </p:spPr>
        <p:txBody>
          <a:bodyPr anchor="ctr">
            <a:spAutoFit/>
          </a:bodyPr>
          <a:lstStyle/>
          <a:p>
            <a:pPr algn="ctr">
              <a:tabLst>
                <a:tab pos="1812925" algn="l"/>
              </a:tabLst>
            </a:pPr>
            <a:r>
              <a:rPr lang="fr-FR" sz="1000">
                <a:solidFill>
                  <a:schemeClr val="folHlink"/>
                </a:solidFill>
              </a:rPr>
              <a:t>« </a:t>
            </a:r>
            <a:r>
              <a:rPr lang="fr-FR" sz="1000" b="1">
                <a:solidFill>
                  <a:schemeClr val="folHlink"/>
                </a:solidFill>
              </a:rPr>
              <a:t>Cumul séjours certification chez le titulaire</a:t>
            </a:r>
            <a:r>
              <a:rPr lang="fr-FR" sz="1000">
                <a:solidFill>
                  <a:schemeClr val="folHlink"/>
                </a:solidFill>
              </a:rPr>
              <a:t> »</a:t>
            </a:r>
          </a:p>
        </p:txBody>
      </p:sp>
      <p:sp>
        <p:nvSpPr>
          <p:cNvPr id="41" name="Rectangle 47"/>
          <p:cNvSpPr>
            <a:spLocks noChangeArrowheads="1"/>
          </p:cNvSpPr>
          <p:nvPr/>
        </p:nvSpPr>
        <p:spPr bwMode="auto">
          <a:xfrm>
            <a:off x="323850" y="5229225"/>
            <a:ext cx="1511300" cy="336550"/>
          </a:xfrm>
          <a:prstGeom prst="rect">
            <a:avLst/>
          </a:prstGeom>
          <a:noFill/>
          <a:ln w="9525">
            <a:noFill/>
            <a:miter lim="800000"/>
            <a:headEnd/>
            <a:tailEnd/>
          </a:ln>
        </p:spPr>
        <p:txBody>
          <a:bodyPr>
            <a:spAutoFit/>
          </a:bodyPr>
          <a:lstStyle/>
          <a:p>
            <a:r>
              <a:rPr lang="fr-FR" sz="800" b="1" dirty="0"/>
              <a:t>la date saisie d’envoi de demande de rectification</a:t>
            </a:r>
          </a:p>
        </p:txBody>
      </p:sp>
      <p:sp>
        <p:nvSpPr>
          <p:cNvPr id="42" name="Rectangle 48"/>
          <p:cNvSpPr>
            <a:spLocks noChangeArrowheads="1"/>
          </p:cNvSpPr>
          <p:nvPr/>
        </p:nvSpPr>
        <p:spPr bwMode="auto">
          <a:xfrm>
            <a:off x="3851275" y="4508500"/>
            <a:ext cx="1657350" cy="336550"/>
          </a:xfrm>
          <a:prstGeom prst="rect">
            <a:avLst/>
          </a:prstGeom>
          <a:noFill/>
          <a:ln w="9525">
            <a:noFill/>
            <a:miter lim="800000"/>
            <a:headEnd/>
            <a:tailEnd/>
          </a:ln>
        </p:spPr>
        <p:txBody>
          <a:bodyPr>
            <a:spAutoFit/>
          </a:bodyPr>
          <a:lstStyle/>
          <a:p>
            <a:r>
              <a:rPr lang="fr-FR" sz="800" b="1">
                <a:solidFill>
                  <a:schemeClr val="bg2"/>
                </a:solidFill>
              </a:rPr>
              <a:t>la date réglementaire de certification du service fait.</a:t>
            </a:r>
          </a:p>
        </p:txBody>
      </p:sp>
      <p:sp>
        <p:nvSpPr>
          <p:cNvPr id="43" name="Rectangle 49"/>
          <p:cNvSpPr>
            <a:spLocks noChangeArrowheads="1"/>
          </p:cNvSpPr>
          <p:nvPr/>
        </p:nvSpPr>
        <p:spPr bwMode="auto">
          <a:xfrm>
            <a:off x="1835150" y="5518150"/>
            <a:ext cx="2447925" cy="336550"/>
          </a:xfrm>
          <a:prstGeom prst="rect">
            <a:avLst/>
          </a:prstGeom>
          <a:noFill/>
          <a:ln w="9525">
            <a:noFill/>
            <a:miter lim="800000"/>
            <a:headEnd/>
            <a:tailEnd/>
          </a:ln>
        </p:spPr>
        <p:txBody>
          <a:bodyPr>
            <a:spAutoFit/>
          </a:bodyPr>
          <a:lstStyle/>
          <a:p>
            <a:r>
              <a:rPr lang="fr-FR" sz="800" b="1">
                <a:solidFill>
                  <a:schemeClr val="folHlink"/>
                </a:solidFill>
              </a:rPr>
              <a:t>la date ainsi prédéterminée de réception réglementaire d’acception de rectifications</a:t>
            </a:r>
          </a:p>
        </p:txBody>
      </p:sp>
      <p:sp>
        <p:nvSpPr>
          <p:cNvPr id="44" name="Rectangle 52"/>
          <p:cNvSpPr>
            <a:spLocks noChangeArrowheads="1"/>
          </p:cNvSpPr>
          <p:nvPr/>
        </p:nvSpPr>
        <p:spPr bwMode="auto">
          <a:xfrm>
            <a:off x="1403350" y="2852738"/>
            <a:ext cx="1657350" cy="336550"/>
          </a:xfrm>
          <a:prstGeom prst="rect">
            <a:avLst/>
          </a:prstGeom>
          <a:noFill/>
          <a:ln w="9525">
            <a:noFill/>
            <a:miter lim="800000"/>
            <a:headEnd/>
            <a:tailEnd/>
          </a:ln>
        </p:spPr>
        <p:txBody>
          <a:bodyPr>
            <a:spAutoFit/>
          </a:bodyPr>
          <a:lstStyle/>
          <a:p>
            <a:r>
              <a:rPr lang="fr-FR" sz="800" b="1" dirty="0"/>
              <a:t>la date de dépôt du dossier de paiement.</a:t>
            </a:r>
          </a:p>
        </p:txBody>
      </p:sp>
      <p:sp>
        <p:nvSpPr>
          <p:cNvPr id="45" name="Rectangle 58"/>
          <p:cNvSpPr>
            <a:spLocks noChangeArrowheads="1"/>
          </p:cNvSpPr>
          <p:nvPr/>
        </p:nvSpPr>
        <p:spPr bwMode="auto">
          <a:xfrm>
            <a:off x="179388" y="992188"/>
            <a:ext cx="3960812" cy="274637"/>
          </a:xfrm>
          <a:prstGeom prst="rect">
            <a:avLst/>
          </a:prstGeom>
          <a:solidFill>
            <a:srgbClr val="DDDDDD"/>
          </a:solidFill>
          <a:ln w="9525">
            <a:noFill/>
            <a:miter lim="800000"/>
            <a:headEnd/>
            <a:tailEnd/>
          </a:ln>
        </p:spPr>
        <p:txBody>
          <a:bodyPr anchor="ctr">
            <a:spAutoFit/>
          </a:bodyPr>
          <a:lstStyle/>
          <a:p>
            <a:pPr algn="ctr">
              <a:tabLst>
                <a:tab pos="1812925" algn="l"/>
              </a:tabLst>
            </a:pPr>
            <a:r>
              <a:rPr lang="fr-FR" sz="1200" b="1">
                <a:solidFill>
                  <a:srgbClr val="FF9900"/>
                </a:solidFill>
                <a:latin typeface="Tahoma" pitchFamily="34" charset="0"/>
                <a:cs typeface="Tahoma" pitchFamily="34" charset="0"/>
              </a:rPr>
              <a:t>Phase de certification</a:t>
            </a:r>
          </a:p>
        </p:txBody>
      </p:sp>
      <p:sp>
        <p:nvSpPr>
          <p:cNvPr id="46" name="Rectangle 59"/>
          <p:cNvSpPr>
            <a:spLocks noChangeArrowheads="1"/>
          </p:cNvSpPr>
          <p:nvPr/>
        </p:nvSpPr>
        <p:spPr bwMode="auto">
          <a:xfrm>
            <a:off x="4140200" y="993775"/>
            <a:ext cx="4752975" cy="274638"/>
          </a:xfrm>
          <a:prstGeom prst="rect">
            <a:avLst/>
          </a:prstGeom>
          <a:solidFill>
            <a:srgbClr val="FFFF99"/>
          </a:solidFill>
          <a:ln w="9525" algn="ctr">
            <a:noFill/>
            <a:miter lim="800000"/>
            <a:headEnd/>
            <a:tailEnd/>
          </a:ln>
        </p:spPr>
        <p:txBody>
          <a:bodyPr>
            <a:spAutoFit/>
          </a:bodyPr>
          <a:lstStyle/>
          <a:p>
            <a:pPr algn="ctr"/>
            <a:r>
              <a:rPr lang="fr-FR" sz="1200" b="1">
                <a:solidFill>
                  <a:srgbClr val="FF9900"/>
                </a:solidFill>
                <a:latin typeface="Tahoma" pitchFamily="34" charset="0"/>
                <a:cs typeface="Tahoma" pitchFamily="34" charset="0"/>
              </a:rPr>
              <a:t>Phase d’ordonnancement et de règlement</a:t>
            </a:r>
          </a:p>
        </p:txBody>
      </p:sp>
      <p:cxnSp>
        <p:nvCxnSpPr>
          <p:cNvPr id="47" name="Connecteur en angle 50"/>
          <p:cNvCxnSpPr>
            <a:cxnSpLocks noChangeShapeType="1"/>
            <a:stCxn id="18" idx="3"/>
            <a:endCxn id="16" idx="1"/>
          </p:cNvCxnSpPr>
          <p:nvPr/>
        </p:nvCxnSpPr>
        <p:spPr bwMode="auto">
          <a:xfrm rot="5400000">
            <a:off x="5085557" y="4375943"/>
            <a:ext cx="730250" cy="1439863"/>
          </a:xfrm>
          <a:prstGeom prst="bentConnector3">
            <a:avLst>
              <a:gd name="adj1" fmla="val 27991"/>
            </a:avLst>
          </a:prstGeom>
          <a:noFill/>
          <a:ln w="9525">
            <a:solidFill>
              <a:srgbClr val="0000CC"/>
            </a:solidFill>
            <a:round/>
            <a:headEnd/>
            <a:tailEnd type="triangle" w="med" len="med"/>
          </a:ln>
        </p:spPr>
      </p:cxnSp>
      <p:sp>
        <p:nvSpPr>
          <p:cNvPr id="50" name="Espace réservé du numéro de diapositive 49"/>
          <p:cNvSpPr>
            <a:spLocks noGrp="1"/>
          </p:cNvSpPr>
          <p:nvPr>
            <p:ph type="sldNum" sz="quarter" idx="12"/>
          </p:nvPr>
        </p:nvSpPr>
        <p:spPr/>
        <p:txBody>
          <a:bodyPr/>
          <a:lstStyle/>
          <a:p>
            <a:pPr>
              <a:defRPr/>
            </a:pPr>
            <a:fld id="{90D97167-6D20-48DA-88BE-0AEAF791938F}" type="slidenum">
              <a:rPr lang="fr-FR" smtClean="0"/>
              <a:pPr>
                <a:defRPr/>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42900" y="188640"/>
            <a:ext cx="8801100" cy="3190875"/>
          </a:xfrm>
          <a:prstGeom prst="rect">
            <a:avLst/>
          </a:prstGeom>
          <a:noFill/>
          <a:ln w="9525">
            <a:noFill/>
            <a:miter lim="800000"/>
            <a:headEnd/>
            <a:tailEnd/>
          </a:ln>
        </p:spPr>
      </p:pic>
      <p:sp>
        <p:nvSpPr>
          <p:cNvPr id="3" name="Flèche droite 2">
            <a:hlinkClick r:id="rId3" action="ppaction://hlinksldjump"/>
          </p:cNvPr>
          <p:cNvSpPr/>
          <p:nvPr/>
        </p:nvSpPr>
        <p:spPr>
          <a:xfrm>
            <a:off x="7740352" y="6165304"/>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4" cstate="print"/>
          <a:srcRect/>
          <a:stretch>
            <a:fillRect/>
          </a:stretch>
        </p:blipFill>
        <p:spPr bwMode="auto">
          <a:xfrm>
            <a:off x="251520" y="3933056"/>
            <a:ext cx="8534400" cy="2238375"/>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3363" y="1824038"/>
            <a:ext cx="8677275" cy="3209925"/>
          </a:xfrm>
          <a:prstGeom prst="rect">
            <a:avLst/>
          </a:prstGeom>
          <a:noFill/>
          <a:ln w="9525">
            <a:noFill/>
            <a:miter lim="800000"/>
            <a:headEnd/>
            <a:tailEnd/>
          </a:ln>
        </p:spPr>
      </p:pic>
      <p:sp>
        <p:nvSpPr>
          <p:cNvPr id="3" name="ZoneTexte 2"/>
          <p:cNvSpPr txBox="1"/>
          <p:nvPr/>
        </p:nvSpPr>
        <p:spPr>
          <a:xfrm>
            <a:off x="683568" y="1124744"/>
            <a:ext cx="764953" cy="400110"/>
          </a:xfrm>
          <a:prstGeom prst="rect">
            <a:avLst/>
          </a:prstGeom>
          <a:noFill/>
        </p:spPr>
        <p:txBody>
          <a:bodyPr wrap="none" rtlCol="0">
            <a:spAutoFit/>
          </a:bodyPr>
          <a:lstStyle/>
          <a:p>
            <a:r>
              <a:rPr lang="fr-FR" sz="2000" b="1" dirty="0"/>
              <a:t>Art 1 </a:t>
            </a:r>
          </a:p>
        </p:txBody>
      </p:sp>
      <p:sp>
        <p:nvSpPr>
          <p:cNvPr id="6" name="Flèche droite 5">
            <a:hlinkClick r:id="rId3" action="ppaction://hlinksldjump"/>
          </p:cNvPr>
          <p:cNvSpPr/>
          <p:nvPr/>
        </p:nvSpPr>
        <p:spPr>
          <a:xfrm>
            <a:off x="8028384" y="6093296"/>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pPr>
              <a:defRPr/>
            </a:pPr>
            <a:fld id="{90D97167-6D20-48DA-88BE-0AEAF791938F}" type="slidenum">
              <a:rPr lang="fr-FR" smtClean="0"/>
              <a:pPr>
                <a:defRPr/>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980728"/>
            <a:ext cx="8924925" cy="17049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3140968"/>
            <a:ext cx="8696325" cy="1419225"/>
          </a:xfrm>
          <a:prstGeom prst="rect">
            <a:avLst/>
          </a:prstGeom>
          <a:noFill/>
          <a:ln w="9525">
            <a:noFill/>
            <a:miter lim="800000"/>
            <a:headEnd/>
            <a:tailEnd/>
          </a:ln>
        </p:spPr>
      </p:pic>
      <p:sp>
        <p:nvSpPr>
          <p:cNvPr id="4" name="Flèche droite 3">
            <a:hlinkClick r:id="rId4" action="ppaction://hlinksldjump"/>
          </p:cNvPr>
          <p:cNvSpPr/>
          <p:nvPr/>
        </p:nvSpPr>
        <p:spPr>
          <a:xfrm>
            <a:off x="7956376" y="6021288"/>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1925" y="2576513"/>
            <a:ext cx="8820150" cy="17049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51520" y="1196752"/>
            <a:ext cx="7877175" cy="762000"/>
          </a:xfrm>
          <a:prstGeom prst="rect">
            <a:avLst/>
          </a:prstGeom>
          <a:noFill/>
          <a:ln w="9525">
            <a:noFill/>
            <a:miter lim="800000"/>
            <a:headEnd/>
            <a:tailEnd/>
          </a:ln>
        </p:spPr>
      </p:pic>
      <p:sp>
        <p:nvSpPr>
          <p:cNvPr id="4" name="ZoneTexte 3"/>
          <p:cNvSpPr txBox="1"/>
          <p:nvPr/>
        </p:nvSpPr>
        <p:spPr>
          <a:xfrm>
            <a:off x="1187624" y="620688"/>
            <a:ext cx="797013" cy="461665"/>
          </a:xfrm>
          <a:prstGeom prst="rect">
            <a:avLst/>
          </a:prstGeom>
          <a:noFill/>
        </p:spPr>
        <p:txBody>
          <a:bodyPr wrap="none" rtlCol="0">
            <a:spAutoFit/>
          </a:bodyPr>
          <a:lstStyle/>
          <a:p>
            <a:r>
              <a:rPr lang="fr-FR" sz="2400" dirty="0"/>
              <a:t>Art 1</a:t>
            </a:r>
          </a:p>
        </p:txBody>
      </p:sp>
      <p:sp>
        <p:nvSpPr>
          <p:cNvPr id="5" name="Flèche droite 4">
            <a:hlinkClick r:id="rId4" action="ppaction://hlinksldjump"/>
          </p:cNvPr>
          <p:cNvSpPr/>
          <p:nvPr/>
        </p:nvSpPr>
        <p:spPr>
          <a:xfrm>
            <a:off x="7668344" y="5877272"/>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pPr>
              <a:defRPr/>
            </a:pPr>
            <a:fld id="{90D97167-6D20-48DA-88BE-0AEAF791938F}" type="slidenum">
              <a:rPr lang="fr-FR" smtClean="0"/>
              <a:pPr>
                <a:defRPr/>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a:hlinkClick r:id="rId2" action="ppaction://hlinksldjump"/>
          </p:cNvPr>
          <p:cNvSpPr/>
          <p:nvPr/>
        </p:nvSpPr>
        <p:spPr>
          <a:xfrm>
            <a:off x="7956376" y="6165304"/>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cstate="print"/>
          <a:srcRect/>
          <a:stretch>
            <a:fillRect/>
          </a:stretch>
        </p:blipFill>
        <p:spPr bwMode="auto">
          <a:xfrm>
            <a:off x="252413" y="1700213"/>
            <a:ext cx="8639175" cy="345757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620688"/>
            <a:ext cx="4450446" cy="1008112"/>
          </a:xfrm>
          <a:prstGeom prst="rect">
            <a:avLst/>
          </a:prstGeom>
          <a:noFill/>
          <a:ln w="9525">
            <a:noFill/>
            <a:miter lim="800000"/>
            <a:headEnd/>
            <a:tailEnd/>
          </a:ln>
        </p:spPr>
      </p:pic>
      <p:sp>
        <p:nvSpPr>
          <p:cNvPr id="3" name="ZoneTexte 2"/>
          <p:cNvSpPr txBox="1"/>
          <p:nvPr/>
        </p:nvSpPr>
        <p:spPr>
          <a:xfrm>
            <a:off x="683568" y="188640"/>
            <a:ext cx="697627" cy="400110"/>
          </a:xfrm>
          <a:prstGeom prst="rect">
            <a:avLst/>
          </a:prstGeom>
          <a:noFill/>
        </p:spPr>
        <p:txBody>
          <a:bodyPr wrap="none" rtlCol="0">
            <a:spAutoFit/>
          </a:bodyPr>
          <a:lstStyle/>
          <a:p>
            <a:r>
              <a:rPr lang="fr-FR" sz="2000" dirty="0"/>
              <a:t>Art 5</a:t>
            </a:r>
          </a:p>
        </p:txBody>
      </p:sp>
      <p:pic>
        <p:nvPicPr>
          <p:cNvPr id="7171" name="Picture 3"/>
          <p:cNvPicPr>
            <a:picLocks noChangeAspect="1" noChangeArrowheads="1"/>
          </p:cNvPicPr>
          <p:nvPr/>
        </p:nvPicPr>
        <p:blipFill>
          <a:blip r:embed="rId3" cstate="print"/>
          <a:srcRect/>
          <a:stretch>
            <a:fillRect/>
          </a:stretch>
        </p:blipFill>
        <p:spPr bwMode="auto">
          <a:xfrm>
            <a:off x="4412357" y="260648"/>
            <a:ext cx="4731643" cy="6597352"/>
          </a:xfrm>
          <a:prstGeom prst="rect">
            <a:avLst/>
          </a:prstGeom>
          <a:noFill/>
          <a:ln w="9525">
            <a:noFill/>
            <a:miter lim="800000"/>
            <a:headEnd/>
            <a:tailEnd/>
          </a:ln>
        </p:spPr>
      </p:pic>
      <p:sp>
        <p:nvSpPr>
          <p:cNvPr id="5" name="Flèche droite 4">
            <a:hlinkClick r:id="rId4" action="ppaction://hlinksldjump"/>
          </p:cNvPr>
          <p:cNvSpPr/>
          <p:nvPr/>
        </p:nvSpPr>
        <p:spPr>
          <a:xfrm>
            <a:off x="827584" y="6309320"/>
            <a:ext cx="792088"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pPr>
              <a:defRPr/>
            </a:pPr>
            <a:fld id="{90D97167-6D20-48DA-88BE-0AEAF791938F}" type="slidenum">
              <a:rPr lang="fr-FR" smtClean="0"/>
              <a:pPr>
                <a:defRPr/>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2060848"/>
            <a:ext cx="8820150" cy="2095500"/>
          </a:xfrm>
          <a:prstGeom prst="rect">
            <a:avLst/>
          </a:prstGeom>
          <a:noFill/>
          <a:ln w="9525">
            <a:noFill/>
            <a:miter lim="800000"/>
            <a:headEnd/>
            <a:tailEnd/>
          </a:ln>
        </p:spPr>
      </p:pic>
      <p:sp>
        <p:nvSpPr>
          <p:cNvPr id="3" name="Flèche droite 2">
            <a:hlinkClick r:id="rId3" action="ppaction://hlinksldjump"/>
          </p:cNvPr>
          <p:cNvSpPr/>
          <p:nvPr/>
        </p:nvSpPr>
        <p:spPr>
          <a:xfrm>
            <a:off x="8100392" y="587727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51520" y="1628800"/>
            <a:ext cx="8639175" cy="2962275"/>
          </a:xfrm>
          <a:prstGeom prst="rect">
            <a:avLst/>
          </a:prstGeom>
          <a:noFill/>
          <a:ln w="9525">
            <a:noFill/>
            <a:miter lim="800000"/>
            <a:headEnd/>
            <a:tailEnd/>
          </a:ln>
        </p:spPr>
      </p:pic>
      <p:sp>
        <p:nvSpPr>
          <p:cNvPr id="3" name="ZoneTexte 2"/>
          <p:cNvSpPr txBox="1"/>
          <p:nvPr/>
        </p:nvSpPr>
        <p:spPr>
          <a:xfrm>
            <a:off x="539552" y="1124744"/>
            <a:ext cx="797013" cy="461665"/>
          </a:xfrm>
          <a:prstGeom prst="rect">
            <a:avLst/>
          </a:prstGeom>
          <a:noFill/>
        </p:spPr>
        <p:txBody>
          <a:bodyPr wrap="none" rtlCol="0">
            <a:spAutoFit/>
          </a:bodyPr>
          <a:lstStyle/>
          <a:p>
            <a:r>
              <a:rPr lang="fr-FR" sz="2400" dirty="0"/>
              <a:t>Art 2</a:t>
            </a:r>
          </a:p>
        </p:txBody>
      </p:sp>
      <p:sp>
        <p:nvSpPr>
          <p:cNvPr id="4" name="Flèche droite 3">
            <a:hlinkClick r:id="rId3" action="ppaction://hlinksldjump"/>
          </p:cNvPr>
          <p:cNvSpPr/>
          <p:nvPr/>
        </p:nvSpPr>
        <p:spPr>
          <a:xfrm>
            <a:off x="7164288" y="5589240"/>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3838" y="295275"/>
            <a:ext cx="8696325" cy="6267450"/>
          </a:xfrm>
          <a:prstGeom prst="rect">
            <a:avLst/>
          </a:prstGeom>
          <a:noFill/>
          <a:ln w="9525">
            <a:noFill/>
            <a:miter lim="800000"/>
            <a:headEnd/>
            <a:tailEnd/>
          </a:ln>
        </p:spPr>
      </p:pic>
      <p:sp>
        <p:nvSpPr>
          <p:cNvPr id="3" name="Flèche droite 2">
            <a:hlinkClick r:id="rId3" action="ppaction://hlinksldjump"/>
          </p:cNvPr>
          <p:cNvSpPr/>
          <p:nvPr/>
        </p:nvSpPr>
        <p:spPr>
          <a:xfrm>
            <a:off x="7956376" y="6309320"/>
            <a:ext cx="834392"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00174"/>
            <a:ext cx="8229600" cy="6143668"/>
          </a:xfrm>
        </p:spPr>
        <p:txBody>
          <a:bodyPr/>
          <a:lstStyle/>
          <a:p>
            <a:r>
              <a:rPr lang="fr-FR" b="1" dirty="0">
                <a:solidFill>
                  <a:schemeClr val="accent1"/>
                </a:solidFill>
              </a:rPr>
              <a:t>Les marchés de la Défense Nationale passés avec les sociétés étrangères dont le règlement se fait par crédits documentaires (accréditifs).</a:t>
            </a:r>
          </a:p>
          <a:p>
            <a:endParaRPr lang="fr-FR" b="1" dirty="0">
              <a:solidFill>
                <a:schemeClr val="accent1"/>
              </a:solidFill>
            </a:endParaRPr>
          </a:p>
          <a:p>
            <a:pPr>
              <a:buNone/>
            </a:pPr>
            <a:endParaRPr lang="fr-FR" sz="1800" b="1" dirty="0">
              <a:solidFill>
                <a:schemeClr val="accent1"/>
              </a:solidFill>
            </a:endParaRPr>
          </a:p>
          <a:p>
            <a:r>
              <a:rPr lang="fr-FR" b="1" dirty="0">
                <a:solidFill>
                  <a:schemeClr val="accent1"/>
                </a:solidFill>
              </a:rPr>
              <a:t> les conventions et contrats de droit commun de l’Administration de la Défense Nationale (Art. 1).</a:t>
            </a:r>
          </a:p>
        </p:txBody>
      </p:sp>
      <p:sp>
        <p:nvSpPr>
          <p:cNvPr id="4"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Champ d’application</a:t>
            </a:r>
            <a:endParaRPr lang="fr-FR" sz="2400" dirty="0">
              <a:solidFill>
                <a:srgbClr val="FFFF00"/>
              </a:solidFill>
              <a:cs typeface="Calibri" pitchFamily="34" charset="0"/>
            </a:endParaRPr>
          </a:p>
        </p:txBody>
      </p:sp>
      <p:sp>
        <p:nvSpPr>
          <p:cNvPr id="5" name="Rectangle 4"/>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Exclusion du champ </a:t>
            </a:r>
            <a:r>
              <a:rPr lang="fr-FR" sz="3200" b="1" dirty="0">
                <a:solidFill>
                  <a:srgbClr val="0033CC"/>
                </a:solidFill>
                <a:cs typeface="Calibri" pitchFamily="34" charset="0"/>
              </a:rPr>
              <a:t>d</a:t>
            </a:r>
            <a:r>
              <a:rPr lang="fr-FR" sz="3200" b="1" dirty="0">
                <a:solidFill>
                  <a:srgbClr val="0033CC"/>
                </a:solidFill>
                <a:latin typeface="Calibri" pitchFamily="34" charset="0"/>
                <a:cs typeface="Calibri" pitchFamily="34" charset="0"/>
              </a:rPr>
              <a:t>’application</a:t>
            </a:r>
            <a:endParaRPr lang="fr-FR" sz="3200" dirty="0">
              <a:solidFill>
                <a:srgbClr val="0033CC"/>
              </a:solidFill>
              <a:latin typeface="Calibri" pitchFamily="34" charset="0"/>
              <a:cs typeface="Calibri" pitchFamily="34" charset="0"/>
            </a:endParaRPr>
          </a:p>
        </p:txBody>
      </p:sp>
      <p:sp>
        <p:nvSpPr>
          <p:cNvPr id="9" name="Flèche droite 8">
            <a:hlinkClick r:id="rId2" action="ppaction://hlinksldjump"/>
          </p:cNvPr>
          <p:cNvSpPr/>
          <p:nvPr/>
        </p:nvSpPr>
        <p:spPr>
          <a:xfrm>
            <a:off x="8244408" y="630932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pPr>
              <a:defRPr/>
            </a:pPr>
            <a:fld id="{121971B6-F164-4DCD-9D78-D96857A1AA1F}" type="slidenum">
              <a:rPr lang="fr-FR" smtClean="0"/>
              <a:pPr>
                <a:def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47663" y="2471738"/>
            <a:ext cx="8448675" cy="1914525"/>
          </a:xfrm>
          <a:prstGeom prst="rect">
            <a:avLst/>
          </a:prstGeom>
          <a:noFill/>
          <a:ln w="9525">
            <a:noFill/>
            <a:miter lim="800000"/>
            <a:headEnd/>
            <a:tailEnd/>
          </a:ln>
        </p:spPr>
      </p:pic>
      <p:sp>
        <p:nvSpPr>
          <p:cNvPr id="3" name="ZoneTexte 2"/>
          <p:cNvSpPr txBox="1"/>
          <p:nvPr/>
        </p:nvSpPr>
        <p:spPr>
          <a:xfrm>
            <a:off x="683568" y="1916832"/>
            <a:ext cx="797013" cy="461665"/>
          </a:xfrm>
          <a:prstGeom prst="rect">
            <a:avLst/>
          </a:prstGeom>
          <a:noFill/>
        </p:spPr>
        <p:txBody>
          <a:bodyPr wrap="none" rtlCol="0">
            <a:spAutoFit/>
          </a:bodyPr>
          <a:lstStyle/>
          <a:p>
            <a:r>
              <a:rPr lang="fr-FR" sz="2400" dirty="0"/>
              <a:t>Art 2</a:t>
            </a:r>
          </a:p>
        </p:txBody>
      </p:sp>
      <p:sp>
        <p:nvSpPr>
          <p:cNvPr id="4" name="Flèche droite 3">
            <a:hlinkClick r:id="rId3" action="ppaction://hlinksldjump"/>
          </p:cNvPr>
          <p:cNvSpPr/>
          <p:nvPr/>
        </p:nvSpPr>
        <p:spPr>
          <a:xfrm>
            <a:off x="7812360" y="5805264"/>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28588" y="223838"/>
            <a:ext cx="8886825" cy="6410325"/>
          </a:xfrm>
          <a:prstGeom prst="rect">
            <a:avLst/>
          </a:prstGeom>
          <a:noFill/>
          <a:ln w="9525">
            <a:noFill/>
            <a:miter lim="800000"/>
            <a:headEnd/>
            <a:tailEnd/>
          </a:ln>
        </p:spPr>
      </p:pic>
      <p:sp>
        <p:nvSpPr>
          <p:cNvPr id="3" name="Flèche droite 2">
            <a:hlinkClick r:id="rId3" action="ppaction://hlinksldjump"/>
          </p:cNvPr>
          <p:cNvSpPr/>
          <p:nvPr/>
        </p:nvSpPr>
        <p:spPr>
          <a:xfrm>
            <a:off x="8028384" y="6381328"/>
            <a:ext cx="792088" cy="332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67544" y="332656"/>
            <a:ext cx="7731968" cy="4549197"/>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95536" y="4725144"/>
            <a:ext cx="7848872" cy="1779191"/>
          </a:xfrm>
          <a:prstGeom prst="rect">
            <a:avLst/>
          </a:prstGeom>
          <a:noFill/>
          <a:ln w="9525">
            <a:noFill/>
            <a:miter lim="800000"/>
            <a:headEnd/>
            <a:tailEnd/>
          </a:ln>
        </p:spPr>
      </p:pic>
      <p:sp>
        <p:nvSpPr>
          <p:cNvPr id="4" name="Flèche droite 3">
            <a:hlinkClick r:id="rId4" action="ppaction://hlinksldjump"/>
          </p:cNvPr>
          <p:cNvSpPr/>
          <p:nvPr/>
        </p:nvSpPr>
        <p:spPr>
          <a:xfrm>
            <a:off x="8172400" y="630932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04800" y="1290638"/>
            <a:ext cx="8534400" cy="4276725"/>
          </a:xfrm>
          <a:prstGeom prst="rect">
            <a:avLst/>
          </a:prstGeom>
          <a:noFill/>
          <a:ln w="9525">
            <a:noFill/>
            <a:miter lim="800000"/>
            <a:headEnd/>
            <a:tailEnd/>
          </a:ln>
        </p:spPr>
      </p:pic>
      <p:sp>
        <p:nvSpPr>
          <p:cNvPr id="3" name="Flèche droite 2">
            <a:hlinkClick r:id="rId3" action="ppaction://hlinksldjump"/>
          </p:cNvPr>
          <p:cNvSpPr/>
          <p:nvPr/>
        </p:nvSpPr>
        <p:spPr>
          <a:xfrm>
            <a:off x="7524328" y="623731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00025" y="1485900"/>
            <a:ext cx="8743950" cy="3886200"/>
          </a:xfrm>
          <a:prstGeom prst="rect">
            <a:avLst/>
          </a:prstGeom>
          <a:noFill/>
          <a:ln w="9525">
            <a:noFill/>
            <a:miter lim="800000"/>
            <a:headEnd/>
            <a:tailEnd/>
          </a:ln>
        </p:spPr>
      </p:pic>
      <p:sp>
        <p:nvSpPr>
          <p:cNvPr id="3" name="Flèche droite 2">
            <a:hlinkClick r:id="rId3" action="ppaction://hlinksldjump"/>
          </p:cNvPr>
          <p:cNvSpPr/>
          <p:nvPr/>
        </p:nvSpPr>
        <p:spPr>
          <a:xfrm>
            <a:off x="8028384" y="558924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a:hlinkClick r:id="rId2" action="ppaction://hlinksldjump"/>
          </p:cNvPr>
          <p:cNvSpPr/>
          <p:nvPr/>
        </p:nvSpPr>
        <p:spPr>
          <a:xfrm>
            <a:off x="8100392" y="594928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363" name="Picture 3"/>
          <p:cNvPicPr>
            <a:picLocks noChangeAspect="1" noChangeArrowheads="1"/>
          </p:cNvPicPr>
          <p:nvPr/>
        </p:nvPicPr>
        <p:blipFill>
          <a:blip r:embed="rId3" cstate="print"/>
          <a:srcRect/>
          <a:stretch>
            <a:fillRect/>
          </a:stretch>
        </p:blipFill>
        <p:spPr bwMode="auto">
          <a:xfrm>
            <a:off x="1043608" y="0"/>
            <a:ext cx="6028159" cy="6789888"/>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485775" y="188640"/>
            <a:ext cx="8658225" cy="225742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523875" y="2276872"/>
            <a:ext cx="8620125" cy="3971925"/>
          </a:xfrm>
          <a:prstGeom prst="rect">
            <a:avLst/>
          </a:prstGeom>
          <a:noFill/>
          <a:ln w="9525">
            <a:noFill/>
            <a:miter lim="800000"/>
            <a:headEnd/>
            <a:tailEnd/>
          </a:ln>
        </p:spPr>
      </p:pic>
      <p:sp>
        <p:nvSpPr>
          <p:cNvPr id="4" name="Flèche droite 3">
            <a:hlinkClick r:id="rId4" action="ppaction://hlinksldjump"/>
          </p:cNvPr>
          <p:cNvSpPr/>
          <p:nvPr/>
        </p:nvSpPr>
        <p:spPr>
          <a:xfrm>
            <a:off x="7524328" y="630932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36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835696" y="0"/>
            <a:ext cx="5283156" cy="3023989"/>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907703" y="2996952"/>
            <a:ext cx="5155737" cy="3861048"/>
          </a:xfrm>
          <a:prstGeom prst="rect">
            <a:avLst/>
          </a:prstGeom>
          <a:noFill/>
          <a:ln w="9525">
            <a:noFill/>
            <a:miter lim="800000"/>
            <a:headEnd/>
            <a:tailEnd/>
          </a:ln>
        </p:spPr>
      </p:pic>
      <p:sp>
        <p:nvSpPr>
          <p:cNvPr id="4" name="Flèche droite 3">
            <a:hlinkClick r:id="rId4" action="ppaction://hlinksldjump"/>
          </p:cNvPr>
          <p:cNvSpPr/>
          <p:nvPr/>
        </p:nvSpPr>
        <p:spPr>
          <a:xfrm>
            <a:off x="8316416" y="630932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pPr>
              <a:defRPr/>
            </a:pPr>
            <a:fld id="{90D97167-6D20-48DA-88BE-0AEAF791938F}" type="slidenum">
              <a:rPr lang="fr-FR" smtClean="0"/>
              <a:pPr>
                <a:defRPr/>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971600" y="0"/>
            <a:ext cx="6633939" cy="6760087"/>
          </a:xfrm>
          <a:prstGeom prst="rect">
            <a:avLst/>
          </a:prstGeom>
          <a:noFill/>
          <a:ln w="9525">
            <a:noFill/>
            <a:miter lim="800000"/>
            <a:headEnd/>
            <a:tailEnd/>
          </a:ln>
        </p:spPr>
      </p:pic>
      <p:sp>
        <p:nvSpPr>
          <p:cNvPr id="3" name="Flèche droite 2">
            <a:hlinkClick r:id="rId3" action="ppaction://hlinksldjump"/>
          </p:cNvPr>
          <p:cNvSpPr/>
          <p:nvPr/>
        </p:nvSpPr>
        <p:spPr>
          <a:xfrm>
            <a:off x="8100392" y="6381328"/>
            <a:ext cx="75557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defRPr/>
            </a:pPr>
            <a:fld id="{90D97167-6D20-48DA-88BE-0AEAF791938F}" type="slidenum">
              <a:rPr lang="fr-FR" smtClean="0"/>
              <a:pPr>
                <a:defRPr/>
              </a:pPr>
              <a:t>38</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 la dépense</a:t>
            </a:r>
            <a:endParaRPr lang="fr-FR" sz="2400" dirty="0">
              <a:solidFill>
                <a:srgbClr val="FFFF00"/>
              </a:solidFill>
              <a:cs typeface="Calibri" pitchFamily="34" charset="0"/>
            </a:endParaRPr>
          </a:p>
        </p:txBody>
      </p:sp>
      <p:sp>
        <p:nvSpPr>
          <p:cNvPr id="5" name="Pentagone 4"/>
          <p:cNvSpPr/>
          <p:nvPr/>
        </p:nvSpPr>
        <p:spPr>
          <a:xfrm>
            <a:off x="0" y="2924944"/>
            <a:ext cx="1547664" cy="57606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Choix du prestataire </a:t>
            </a:r>
          </a:p>
        </p:txBody>
      </p:sp>
      <p:sp>
        <p:nvSpPr>
          <p:cNvPr id="6" name="Chevron 5"/>
          <p:cNvSpPr/>
          <p:nvPr/>
        </p:nvSpPr>
        <p:spPr>
          <a:xfrm>
            <a:off x="2928926" y="2928934"/>
            <a:ext cx="1944216" cy="57606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Exécution</a:t>
            </a:r>
          </a:p>
        </p:txBody>
      </p:sp>
      <p:sp>
        <p:nvSpPr>
          <p:cNvPr id="7" name="Chevron 6"/>
          <p:cNvSpPr/>
          <p:nvPr/>
        </p:nvSpPr>
        <p:spPr>
          <a:xfrm>
            <a:off x="4932040" y="2924944"/>
            <a:ext cx="2376264" cy="57606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Ordonnancement</a:t>
            </a:r>
          </a:p>
        </p:txBody>
      </p:sp>
      <p:sp>
        <p:nvSpPr>
          <p:cNvPr id="8" name="Chevron 7"/>
          <p:cNvSpPr/>
          <p:nvPr/>
        </p:nvSpPr>
        <p:spPr>
          <a:xfrm>
            <a:off x="7055768" y="2924944"/>
            <a:ext cx="2088232" cy="57606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Règlement</a:t>
            </a:r>
          </a:p>
        </p:txBody>
      </p:sp>
      <p:sp>
        <p:nvSpPr>
          <p:cNvPr id="9" name="Chevron 8"/>
          <p:cNvSpPr/>
          <p:nvPr/>
        </p:nvSpPr>
        <p:spPr>
          <a:xfrm>
            <a:off x="1285852" y="2928934"/>
            <a:ext cx="2071702" cy="576064"/>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Engagement</a:t>
            </a:r>
          </a:p>
        </p:txBody>
      </p:sp>
      <p:sp>
        <p:nvSpPr>
          <p:cNvPr id="10" name="Rectangle 9"/>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Les Phases de la dépense  </a:t>
            </a:r>
            <a:endParaRPr lang="fr-FR" sz="3200" dirty="0">
              <a:solidFill>
                <a:srgbClr val="0033CC"/>
              </a:solidFill>
              <a:latin typeface="Calibri" pitchFamily="34" charset="0"/>
              <a:cs typeface="Calibri" pitchFamily="34" charset="0"/>
            </a:endParaRPr>
          </a:p>
        </p:txBody>
      </p:sp>
      <p:sp>
        <p:nvSpPr>
          <p:cNvPr id="13" name="Chevron 12"/>
          <p:cNvSpPr/>
          <p:nvPr/>
        </p:nvSpPr>
        <p:spPr>
          <a:xfrm>
            <a:off x="3929058" y="2928934"/>
            <a:ext cx="1428760" cy="576064"/>
          </a:xfrm>
          <a:prstGeom prst="chevr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Certification</a:t>
            </a:r>
          </a:p>
        </p:txBody>
      </p:sp>
      <p:sp>
        <p:nvSpPr>
          <p:cNvPr id="14" name="Espace réservé du numéro de diapositive 13"/>
          <p:cNvSpPr>
            <a:spLocks noGrp="1"/>
          </p:cNvSpPr>
          <p:nvPr>
            <p:ph type="sldNum" sz="quarter" idx="12"/>
          </p:nvPr>
        </p:nvSpPr>
        <p:spPr/>
        <p:txBody>
          <a:bodyPr/>
          <a:lstStyle/>
          <a:p>
            <a:pPr>
              <a:defRPr/>
            </a:pPr>
            <a:fld id="{90D97167-6D20-48DA-88BE-0AEAF791938F}" type="slidenum">
              <a:rPr lang="fr-FR" smtClean="0"/>
              <a:pPr>
                <a:defRPr/>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3" name="Rectangle 2"/>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d’engagement </a:t>
            </a:r>
            <a:endParaRPr lang="fr-FR" sz="3200" dirty="0">
              <a:solidFill>
                <a:srgbClr val="0033CC"/>
              </a:solidFill>
              <a:latin typeface="Calibri" pitchFamily="34" charset="0"/>
              <a:cs typeface="Calibri" pitchFamily="34" charset="0"/>
            </a:endParaRPr>
          </a:p>
        </p:txBody>
      </p:sp>
      <p:sp>
        <p:nvSpPr>
          <p:cNvPr id="8" name="Espace réservé du contenu 7"/>
          <p:cNvSpPr>
            <a:spLocks noGrp="1"/>
          </p:cNvSpPr>
          <p:nvPr>
            <p:ph idx="1"/>
          </p:nvPr>
        </p:nvSpPr>
        <p:spPr>
          <a:xfrm>
            <a:off x="467544" y="1412776"/>
            <a:ext cx="8352928" cy="2880320"/>
          </a:xfrm>
        </p:spPr>
        <p:txBody>
          <a:bodyPr/>
          <a:lstStyle/>
          <a:p>
            <a:pPr marL="514350" lvl="0" indent="-514350">
              <a:buNone/>
            </a:pPr>
            <a:r>
              <a:rPr lang="fr-FR" sz="2800" b="1" dirty="0">
                <a:solidFill>
                  <a:schemeClr val="accent1"/>
                </a:solidFill>
                <a:ea typeface="Times New Roman" pitchFamily="18" charset="0"/>
                <a:cs typeface="Tahoma" pitchFamily="34" charset="0"/>
              </a:rPr>
              <a:t>      . Généralisation de l’engagement de la somme à valoir  (S.A.V) pour le paiement des intérêts moratoires aux conventions et aux contrats de droit commun, aux contrats d’architectes et aux bons de commande conclus par l’Etat, les Etablissements Publics et les Collectivités Territoriales (Art. 12).</a:t>
            </a:r>
          </a:p>
          <a:p>
            <a:pPr marL="514350" lvl="0" indent="-514350">
              <a:buNone/>
            </a:pPr>
            <a:r>
              <a:rPr lang="fr-FR" sz="2800" b="1" dirty="0">
                <a:solidFill>
                  <a:schemeClr val="accent1"/>
                </a:solidFill>
                <a:ea typeface="Times New Roman" pitchFamily="18" charset="0"/>
                <a:cs typeface="Tahoma" pitchFamily="34" charset="0"/>
              </a:rPr>
              <a:t>       . Cette S.A.V est fixée à un pour cent (1%) du montant initial de la dépense.</a:t>
            </a:r>
          </a:p>
          <a:p>
            <a:pPr marL="514350" lvl="0" indent="-514350">
              <a:buNone/>
            </a:pPr>
            <a:endParaRPr lang="fr-FR" sz="2800" b="1" dirty="0">
              <a:solidFill>
                <a:schemeClr val="accent1"/>
              </a:solidFill>
              <a:ea typeface="Times New Roman" pitchFamily="18" charset="0"/>
              <a:cs typeface="Tahoma" pitchFamily="34" charset="0"/>
            </a:endParaRPr>
          </a:p>
          <a:p>
            <a:pPr marL="514350" lvl="0" indent="-514350">
              <a:buNone/>
            </a:pPr>
            <a:endParaRPr lang="fr-FR" sz="2800" b="1" dirty="0">
              <a:solidFill>
                <a:schemeClr val="accent1"/>
              </a:solidFill>
              <a:ea typeface="Times New Roman" pitchFamily="18" charset="0"/>
              <a:cs typeface="Tahoma" pitchFamily="34" charset="0"/>
            </a:endParaRPr>
          </a:p>
          <a:p>
            <a:pPr marL="514350" lvl="0" indent="-514350">
              <a:buNone/>
            </a:pPr>
            <a:endParaRPr lang="fr-FR" sz="2800" b="1" dirty="0">
              <a:solidFill>
                <a:schemeClr val="accent1"/>
              </a:solidFill>
              <a:ea typeface="Times New Roman" pitchFamily="18" charset="0"/>
              <a:cs typeface="Tahoma" pitchFamily="34" charset="0"/>
            </a:endParaRPr>
          </a:p>
          <a:p>
            <a:pPr marL="514350" lvl="0" indent="-514350">
              <a:buNone/>
            </a:pPr>
            <a:endParaRPr lang="fr-FR" sz="2800" b="1" dirty="0">
              <a:solidFill>
                <a:schemeClr val="accent1"/>
              </a:solidFill>
              <a:ea typeface="Times New Roman" pitchFamily="18" charset="0"/>
              <a:cs typeface="Tahoma" pitchFamily="34" charset="0"/>
            </a:endParaRPr>
          </a:p>
        </p:txBody>
      </p:sp>
      <p:sp>
        <p:nvSpPr>
          <p:cNvPr id="7" name="Flèche droite 6">
            <a:hlinkClick r:id="rId2" action="ppaction://hlinksldjump"/>
          </p:cNvPr>
          <p:cNvSpPr/>
          <p:nvPr/>
        </p:nvSpPr>
        <p:spPr>
          <a:xfrm>
            <a:off x="8028384" y="602128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214414" y="5357826"/>
            <a:ext cx="6886180" cy="830997"/>
          </a:xfrm>
          <a:prstGeom prst="rect">
            <a:avLst/>
          </a:prstGeom>
          <a:noFill/>
        </p:spPr>
        <p:txBody>
          <a:bodyPr wrap="square" rtlCol="0">
            <a:spAutoFit/>
          </a:bodyPr>
          <a:lstStyle/>
          <a:p>
            <a:pPr lvl="0"/>
            <a:r>
              <a:rPr lang="fr-FR" sz="2400" b="1" dirty="0">
                <a:solidFill>
                  <a:srgbClr val="C00000"/>
                </a:solidFill>
                <a:cs typeface="Tahoma" pitchFamily="34" charset="0"/>
              </a:rPr>
              <a:t>Prévoir l’engagement complémentaire pour les S.A.V</a:t>
            </a:r>
          </a:p>
          <a:p>
            <a:pPr lvl="0"/>
            <a:r>
              <a:rPr lang="fr-FR" sz="2400" b="1" dirty="0">
                <a:solidFill>
                  <a:srgbClr val="C00000"/>
                </a:solidFill>
                <a:cs typeface="Tahoma" pitchFamily="34" charset="0"/>
              </a:rPr>
              <a:t> non prévues des dépenses reportées de 2016</a:t>
            </a:r>
            <a:endParaRPr lang="fr-FR" sz="2400" b="1" dirty="0">
              <a:solidFill>
                <a:srgbClr val="C00000"/>
              </a:solidFill>
            </a:endParaRPr>
          </a:p>
        </p:txBody>
      </p:sp>
      <p:sp>
        <p:nvSpPr>
          <p:cNvPr id="12" name="Espace réservé du numéro de diapositive 11"/>
          <p:cNvSpPr>
            <a:spLocks noGrp="1"/>
          </p:cNvSpPr>
          <p:nvPr>
            <p:ph type="sldNum" sz="quarter" idx="12"/>
          </p:nvPr>
        </p:nvSpPr>
        <p:spPr/>
        <p:txBody>
          <a:bodyPr/>
          <a:lstStyle/>
          <a:p>
            <a:pPr>
              <a:defRPr/>
            </a:pPr>
            <a:fld id="{121971B6-F164-4DCD-9D78-D96857A1AA1F}" type="slidenum">
              <a:rPr lang="fr-FR" smtClean="0"/>
              <a:pPr>
                <a:defRPr/>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340768"/>
            <a:ext cx="8424936" cy="4392488"/>
          </a:xfrm>
        </p:spPr>
        <p:txBody>
          <a:bodyPr/>
          <a:lstStyle/>
          <a:p>
            <a:pPr marL="514350" lvl="0" indent="-514350">
              <a:buNone/>
            </a:pPr>
            <a:r>
              <a:rPr lang="fr-FR" sz="2800" b="1" dirty="0">
                <a:solidFill>
                  <a:schemeClr val="accent1"/>
                </a:solidFill>
                <a:cs typeface="Tahoma" pitchFamily="34" charset="0"/>
              </a:rPr>
              <a:t>Désignation d’une personne chargée du suivi de l’exécution du marché ou du contrat (Art. 1):</a:t>
            </a:r>
          </a:p>
          <a:p>
            <a:pPr lvl="0">
              <a:buNone/>
            </a:pPr>
            <a:endParaRPr lang="fr-FR" sz="1600" b="1" dirty="0">
              <a:solidFill>
                <a:srgbClr val="0033CC"/>
              </a:solidFill>
              <a:ea typeface="Times New Roman" pitchFamily="18" charset="0"/>
              <a:cs typeface="Tahoma" pitchFamily="34" charset="0"/>
            </a:endParaRPr>
          </a:p>
          <a:p>
            <a:pPr marL="0" lvl="0" indent="0" algn="just">
              <a:spcBef>
                <a:spcPct val="0"/>
              </a:spcBef>
              <a:buFont typeface="Wingdings" pitchFamily="2" charset="2"/>
              <a:buChar char="Ø"/>
              <a:tabLst>
                <a:tab pos="6030913" algn="l"/>
              </a:tabLst>
            </a:pPr>
            <a:r>
              <a:rPr lang="fr-FR" sz="2400" dirty="0">
                <a:ea typeface="Times New Roman" pitchFamily="18" charset="0"/>
                <a:cs typeface="Tahoma" pitchFamily="34" charset="0"/>
              </a:rPr>
              <a:t> </a:t>
            </a:r>
            <a:r>
              <a:rPr lang="fr-FR" sz="2400" b="1" dirty="0">
                <a:solidFill>
                  <a:schemeClr val="accent1"/>
                </a:solidFill>
                <a:ea typeface="Times New Roman" pitchFamily="18" charset="0"/>
                <a:cs typeface="Tahoma" pitchFamily="34" charset="0"/>
              </a:rPr>
              <a:t>La signature des attachements pour tous les marchés de travaux.</a:t>
            </a:r>
            <a:endParaRPr lang="fr-FR" sz="2400" b="1" dirty="0">
              <a:solidFill>
                <a:schemeClr val="accent1"/>
              </a:solidFill>
              <a:cs typeface="Arial" pitchFamily="34" charset="0"/>
            </a:endParaRPr>
          </a:p>
          <a:p>
            <a:pPr marL="0" lvl="0" indent="0" algn="just">
              <a:spcBef>
                <a:spcPct val="0"/>
              </a:spcBef>
              <a:buFont typeface="Wingdings" pitchFamily="2" charset="2"/>
              <a:buChar char="Ø"/>
              <a:tabLst>
                <a:tab pos="6030913" algn="l"/>
              </a:tabLst>
            </a:pPr>
            <a:endParaRPr lang="fr-FR" sz="1000" b="1" dirty="0">
              <a:solidFill>
                <a:schemeClr val="accent1"/>
              </a:solidFill>
              <a:ea typeface="Times New Roman" pitchFamily="18" charset="0"/>
              <a:cs typeface="Tahoma" pitchFamily="34" charset="0"/>
            </a:endParaRPr>
          </a:p>
          <a:p>
            <a:pPr marL="0" lvl="0" indent="0" algn="just">
              <a:spcBef>
                <a:spcPct val="0"/>
              </a:spcBef>
              <a:buFont typeface="Wingdings" pitchFamily="2" charset="2"/>
              <a:buChar char="Ø"/>
              <a:tabLst>
                <a:tab pos="6030913" algn="l"/>
              </a:tabLst>
            </a:pPr>
            <a:r>
              <a:rPr lang="fr-FR" sz="2400" b="1" dirty="0">
                <a:solidFill>
                  <a:schemeClr val="accent1"/>
                </a:solidFill>
                <a:ea typeface="Times New Roman" pitchFamily="18" charset="0"/>
                <a:cs typeface="Tahoma" pitchFamily="34" charset="0"/>
              </a:rPr>
              <a:t> La certification de la facture pour les marchés de fournitures et de services (autres que les études), les contrats et conventions de droit commun et les bons de commande.</a:t>
            </a:r>
            <a:endParaRPr lang="fr-FR" sz="2400" b="1" dirty="0">
              <a:solidFill>
                <a:schemeClr val="accent1"/>
              </a:solidFill>
              <a:cs typeface="Arial" pitchFamily="34" charset="0"/>
            </a:endParaRPr>
          </a:p>
          <a:p>
            <a:pPr marL="0" lvl="0" indent="0" algn="just">
              <a:spcBef>
                <a:spcPct val="0"/>
              </a:spcBef>
              <a:buFont typeface="Wingdings" pitchFamily="2" charset="2"/>
              <a:buChar char="Ø"/>
              <a:tabLst>
                <a:tab pos="6030913" algn="l"/>
              </a:tabLst>
            </a:pPr>
            <a:endParaRPr lang="fr-FR" sz="1000" b="1" dirty="0">
              <a:solidFill>
                <a:schemeClr val="accent1"/>
              </a:solidFill>
              <a:ea typeface="Times New Roman" pitchFamily="18" charset="0"/>
              <a:cs typeface="Tahoma" pitchFamily="34" charset="0"/>
            </a:endParaRPr>
          </a:p>
          <a:p>
            <a:pPr marL="0" lvl="0" indent="0" algn="just">
              <a:spcBef>
                <a:spcPct val="0"/>
              </a:spcBef>
              <a:buFont typeface="Wingdings" pitchFamily="2" charset="2"/>
              <a:buChar char="Ø"/>
              <a:tabLst>
                <a:tab pos="6030913" algn="l"/>
              </a:tabLst>
            </a:pPr>
            <a:r>
              <a:rPr lang="fr-FR" sz="2400" b="1" dirty="0">
                <a:solidFill>
                  <a:schemeClr val="accent1"/>
                </a:solidFill>
                <a:ea typeface="Times New Roman" pitchFamily="18" charset="0"/>
                <a:cs typeface="Tahoma" pitchFamily="34" charset="0"/>
              </a:rPr>
              <a:t> La certification de la note d’honoraires d’architecte.</a:t>
            </a:r>
            <a:endParaRPr lang="fr-FR" b="1" dirty="0">
              <a:solidFill>
                <a:schemeClr val="accent1"/>
              </a:solidFill>
              <a:ea typeface="Times New Roman" pitchFamily="18" charset="0"/>
              <a:cs typeface="Tahoma" pitchFamily="34" charset="0"/>
            </a:endParaRPr>
          </a:p>
        </p:txBody>
      </p:sp>
      <p:sp>
        <p:nvSpPr>
          <p:cNvPr id="4"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5" name="Rectangle 4"/>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d’exécution </a:t>
            </a:r>
            <a:endParaRPr lang="fr-FR" sz="3200" dirty="0">
              <a:solidFill>
                <a:srgbClr val="0033CC"/>
              </a:solidFill>
              <a:latin typeface="Calibri" pitchFamily="34" charset="0"/>
              <a:cs typeface="Calibri" pitchFamily="34" charset="0"/>
            </a:endParaRPr>
          </a:p>
        </p:txBody>
      </p:sp>
      <p:sp>
        <p:nvSpPr>
          <p:cNvPr id="7" name="Flèche droite 6">
            <a:hlinkClick r:id="rId2" action="ppaction://hlinksldjump"/>
          </p:cNvPr>
          <p:cNvSpPr/>
          <p:nvPr/>
        </p:nvSpPr>
        <p:spPr>
          <a:xfrm>
            <a:off x="7812360" y="5949280"/>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pPr>
              <a:defRPr/>
            </a:pPr>
            <a:fld id="{121971B6-F164-4DCD-9D78-D96857A1AA1F}" type="slidenum">
              <a:rPr lang="fr-FR" smtClean="0"/>
              <a:pPr>
                <a:defRPr/>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23528" y="2204864"/>
            <a:ext cx="8424936" cy="2880320"/>
          </a:xfrm>
        </p:spPr>
        <p:txBody>
          <a:bodyPr/>
          <a:lstStyle/>
          <a:p>
            <a:pPr marL="514350" lvl="0" indent="-514350">
              <a:buFont typeface="+mj-lt"/>
              <a:buAutoNum type="arabicPeriod"/>
            </a:pPr>
            <a:r>
              <a:rPr lang="fr-FR" sz="2800" b="1" dirty="0">
                <a:solidFill>
                  <a:srgbClr val="0033CC"/>
                </a:solidFill>
                <a:ea typeface="Times New Roman" pitchFamily="18" charset="0"/>
                <a:cs typeface="Tahoma" pitchFamily="34" charset="0"/>
              </a:rPr>
              <a:t>Délai de constatation du service fait : 30 jours</a:t>
            </a:r>
          </a:p>
          <a:p>
            <a:pPr marL="514350" lvl="0" indent="-514350">
              <a:buFont typeface="+mj-lt"/>
              <a:buAutoNum type="arabicPeriod"/>
            </a:pPr>
            <a:r>
              <a:rPr lang="fr-FR" sz="2800" b="1" dirty="0">
                <a:solidFill>
                  <a:srgbClr val="0033CC"/>
                </a:solidFill>
                <a:ea typeface="Times New Roman" pitchFamily="18" charset="0"/>
                <a:cs typeface="Tahoma" pitchFamily="34" charset="0"/>
              </a:rPr>
              <a:t>La date de début est :</a:t>
            </a:r>
          </a:p>
          <a:p>
            <a:pPr marL="914400" lvl="1" indent="-514350">
              <a:buFont typeface="Wingdings" pitchFamily="2" charset="2"/>
              <a:buChar char="Ø"/>
            </a:pPr>
            <a:r>
              <a:rPr lang="fr-FR" sz="2400" b="1" dirty="0">
                <a:solidFill>
                  <a:srgbClr val="0033CC"/>
                </a:solidFill>
                <a:ea typeface="Times New Roman" pitchFamily="18" charset="0"/>
                <a:cs typeface="Tahoma" pitchFamily="34" charset="0"/>
              </a:rPr>
              <a:t>La date de dépôt par le titulaire de la commande publique, selon le cas, des attachements, de la facture ou de la note d’honoraires (Art. 5).</a:t>
            </a:r>
          </a:p>
          <a:p>
            <a:pPr marL="914400" lvl="1" indent="-514350">
              <a:buFont typeface="Wingdings" pitchFamily="2" charset="2"/>
              <a:buChar char="Ø"/>
            </a:pPr>
            <a:r>
              <a:rPr lang="fr-FR" sz="2400" b="1" dirty="0">
                <a:solidFill>
                  <a:schemeClr val="accent2"/>
                </a:solidFill>
                <a:ea typeface="Times New Roman" pitchFamily="18" charset="0"/>
                <a:cs typeface="Tahoma" pitchFamily="34" charset="0"/>
              </a:rPr>
              <a:t>La date de validation des rapports ou documents, dans le cadre de marchés de services portant sur les études</a:t>
            </a:r>
            <a:endParaRPr lang="fr-FR" sz="2800" b="1" dirty="0">
              <a:solidFill>
                <a:srgbClr val="0033CC"/>
              </a:solidFill>
              <a:ea typeface="Times New Roman" pitchFamily="18" charset="0"/>
              <a:cs typeface="Tahoma" pitchFamily="34" charset="0"/>
            </a:endParaRP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 Certification </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154766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06110" y="1268760"/>
            <a:ext cx="890372" cy="584775"/>
          </a:xfrm>
          <a:prstGeom prst="rect">
            <a:avLst/>
          </a:prstGeom>
          <a:noFill/>
        </p:spPr>
        <p:txBody>
          <a:bodyPr wrap="none" rtlCol="0">
            <a:spAutoFit/>
          </a:bodyPr>
          <a:lstStyle/>
          <a:p>
            <a:pPr algn="ctr"/>
            <a:r>
              <a:rPr lang="fr-FR" sz="1600" b="1" dirty="0"/>
              <a:t>Date de </a:t>
            </a:r>
          </a:p>
          <a:p>
            <a:pPr algn="ctr"/>
            <a:r>
              <a:rPr lang="fr-FR" sz="1600" b="1" dirty="0"/>
              <a:t>dépôt</a:t>
            </a:r>
          </a:p>
        </p:txBody>
      </p:sp>
      <p:sp>
        <p:nvSpPr>
          <p:cNvPr id="9" name="ZoneTexte 8"/>
          <p:cNvSpPr txBox="1"/>
          <p:nvPr/>
        </p:nvSpPr>
        <p:spPr>
          <a:xfrm>
            <a:off x="6741156" y="1268760"/>
            <a:ext cx="2172647" cy="646331"/>
          </a:xfrm>
          <a:prstGeom prst="rect">
            <a:avLst/>
          </a:prstGeom>
          <a:noFill/>
        </p:spPr>
        <p:txBody>
          <a:bodyPr wrap="none" rtlCol="0">
            <a:spAutoFit/>
          </a:bodyPr>
          <a:lstStyle/>
          <a:p>
            <a:pPr algn="ctr"/>
            <a:r>
              <a:rPr lang="fr-FR" sz="1800" b="1" dirty="0"/>
              <a:t>Date de constatation</a:t>
            </a:r>
          </a:p>
          <a:p>
            <a:pPr algn="ctr"/>
            <a:r>
              <a:rPr lang="fr-FR" sz="1800" b="1" dirty="0"/>
              <a:t>du service fait</a:t>
            </a:r>
          </a:p>
        </p:txBody>
      </p:sp>
      <p:sp>
        <p:nvSpPr>
          <p:cNvPr id="10" name="ZoneTexte 9"/>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30 jours</a:t>
            </a:r>
          </a:p>
        </p:txBody>
      </p:sp>
      <p:sp>
        <p:nvSpPr>
          <p:cNvPr id="13" name="Flèche droite 12">
            <a:hlinkClick r:id="rId2" action="ppaction://hlinksldjump"/>
          </p:cNvPr>
          <p:cNvSpPr/>
          <p:nvPr/>
        </p:nvSpPr>
        <p:spPr>
          <a:xfrm>
            <a:off x="8100392" y="6309320"/>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pPr>
              <a:defRPr/>
            </a:pPr>
            <a:fld id="{121971B6-F164-4DCD-9D78-D96857A1AA1F}" type="slidenum">
              <a:rPr lang="fr-FR" smtClean="0"/>
              <a:pPr>
                <a:defRPr/>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23528" y="2204864"/>
            <a:ext cx="8424936" cy="2880320"/>
          </a:xfrm>
        </p:spPr>
        <p:txBody>
          <a:bodyPr/>
          <a:lstStyle/>
          <a:p>
            <a:pPr marL="514350" indent="-514350">
              <a:buFont typeface="+mj-lt"/>
              <a:buAutoNum type="arabicPeriod" startAt="3"/>
            </a:pPr>
            <a:r>
              <a:rPr lang="fr-FR" sz="2800" b="1" dirty="0">
                <a:solidFill>
                  <a:srgbClr val="0033CC"/>
                </a:solidFill>
                <a:ea typeface="Times New Roman" pitchFamily="18" charset="0"/>
                <a:cs typeface="Tahoma" pitchFamily="34" charset="0"/>
              </a:rPr>
              <a:t>Définition précise de la date de </a:t>
            </a:r>
            <a:r>
              <a:rPr lang="fr-FR" sz="2800" b="1" dirty="0">
                <a:solidFill>
                  <a:srgbClr val="0033CC"/>
                </a:solidFill>
                <a:ea typeface="Calibri" pitchFamily="34" charset="0"/>
                <a:cs typeface="Tahoma" pitchFamily="34" charset="0"/>
              </a:rPr>
              <a:t>constatation du service fait (Art. 5), c’est la date :</a:t>
            </a:r>
          </a:p>
          <a:p>
            <a:pPr marL="1314450" lvl="2" indent="-514350"/>
            <a:r>
              <a:rPr lang="fr-FR" sz="2000" dirty="0">
                <a:ea typeface="Times New Roman" pitchFamily="18" charset="0"/>
                <a:cs typeface="Tahoma" pitchFamily="34" charset="0"/>
              </a:rPr>
              <a:t>De</a:t>
            </a:r>
            <a:r>
              <a:rPr lang="fr-FR" sz="2000" b="1" dirty="0">
                <a:ea typeface="Times New Roman" pitchFamily="18" charset="0"/>
                <a:cs typeface="Tahoma" pitchFamily="34" charset="0"/>
              </a:rPr>
              <a:t> </a:t>
            </a:r>
            <a:r>
              <a:rPr lang="fr-FR" sz="2000" b="1" dirty="0">
                <a:solidFill>
                  <a:srgbClr val="0033CC"/>
                </a:solidFill>
                <a:ea typeface="Times New Roman" pitchFamily="18" charset="0"/>
                <a:cs typeface="Tahoma" pitchFamily="34" charset="0"/>
              </a:rPr>
              <a:t>la signature des attachements</a:t>
            </a:r>
            <a:r>
              <a:rPr lang="fr-FR" sz="2000" b="1" dirty="0">
                <a:ea typeface="Times New Roman" pitchFamily="18" charset="0"/>
                <a:cs typeface="Tahoma" pitchFamily="34" charset="0"/>
              </a:rPr>
              <a:t> </a:t>
            </a:r>
            <a:r>
              <a:rPr lang="fr-FR" sz="2000" dirty="0">
                <a:ea typeface="Times New Roman" pitchFamily="18" charset="0"/>
                <a:cs typeface="Tahoma" pitchFamily="34" charset="0"/>
              </a:rPr>
              <a:t>pour les marchés de travaux.</a:t>
            </a:r>
          </a:p>
          <a:p>
            <a:pPr marL="1314450" lvl="2" indent="-514350"/>
            <a:r>
              <a:rPr lang="fr-FR" sz="2000" dirty="0">
                <a:ea typeface="Calibri" pitchFamily="34" charset="0"/>
                <a:cs typeface="Tahoma" pitchFamily="34" charset="0"/>
              </a:rPr>
              <a:t>De</a:t>
            </a:r>
            <a:r>
              <a:rPr lang="fr-FR" sz="2000" b="1" dirty="0">
                <a:ea typeface="Calibri" pitchFamily="34" charset="0"/>
                <a:cs typeface="Tahoma" pitchFamily="34" charset="0"/>
              </a:rPr>
              <a:t> </a:t>
            </a:r>
            <a:r>
              <a:rPr lang="fr-FR" sz="2000" b="1" dirty="0">
                <a:solidFill>
                  <a:srgbClr val="0033CC"/>
                </a:solidFill>
                <a:ea typeface="Calibri" pitchFamily="34" charset="0"/>
                <a:cs typeface="Tahoma" pitchFamily="34" charset="0"/>
              </a:rPr>
              <a:t>la certification de la facture</a:t>
            </a:r>
            <a:r>
              <a:rPr lang="fr-FR" sz="2000" dirty="0">
                <a:ea typeface="Calibri" pitchFamily="34" charset="0"/>
                <a:cs typeface="Tahoma" pitchFamily="34" charset="0"/>
              </a:rPr>
              <a:t> pour les marchés de fournitures et De services autres que les études. </a:t>
            </a:r>
          </a:p>
          <a:p>
            <a:pPr marL="1314450" lvl="2" indent="-514350"/>
            <a:r>
              <a:rPr lang="fr-FR" sz="2000" dirty="0">
                <a:ea typeface="Calibri" pitchFamily="34" charset="0"/>
                <a:cs typeface="Tahoma" pitchFamily="34" charset="0"/>
              </a:rPr>
              <a:t>De</a:t>
            </a:r>
            <a:r>
              <a:rPr lang="fr-FR" sz="2000" b="1" dirty="0">
                <a:ea typeface="Calibri" pitchFamily="34" charset="0"/>
                <a:cs typeface="Tahoma" pitchFamily="34" charset="0"/>
              </a:rPr>
              <a:t> </a:t>
            </a:r>
            <a:r>
              <a:rPr lang="fr-FR" sz="2000" b="1" dirty="0">
                <a:solidFill>
                  <a:srgbClr val="0033CC"/>
                </a:solidFill>
                <a:ea typeface="Calibri" pitchFamily="34" charset="0"/>
                <a:cs typeface="Tahoma" pitchFamily="34" charset="0"/>
              </a:rPr>
              <a:t>la certification de la facture ou du procès verbal de validation des rapports ou documents</a:t>
            </a:r>
            <a:r>
              <a:rPr lang="fr-FR" sz="2000" b="1" dirty="0">
                <a:ea typeface="Calibri" pitchFamily="34" charset="0"/>
                <a:cs typeface="Tahoma" pitchFamily="34" charset="0"/>
              </a:rPr>
              <a:t> </a:t>
            </a:r>
            <a:r>
              <a:rPr lang="fr-FR" sz="2000" dirty="0">
                <a:ea typeface="Calibri" pitchFamily="34" charset="0"/>
                <a:cs typeface="Tahoma" pitchFamily="34" charset="0"/>
              </a:rPr>
              <a:t>pour les contrats et conventions de droit commun et bons de commande.</a:t>
            </a:r>
          </a:p>
          <a:p>
            <a:pPr marL="1314450" lvl="2" indent="-514350"/>
            <a:r>
              <a:rPr lang="fr-FR" sz="2000" dirty="0">
                <a:ea typeface="Calibri" pitchFamily="34" charset="0"/>
                <a:cs typeface="Tahoma" pitchFamily="34" charset="0"/>
              </a:rPr>
              <a:t>Du</a:t>
            </a:r>
            <a:r>
              <a:rPr lang="fr-FR" sz="2000" b="1" dirty="0">
                <a:ea typeface="Calibri" pitchFamily="34" charset="0"/>
                <a:cs typeface="Tahoma" pitchFamily="34" charset="0"/>
              </a:rPr>
              <a:t> </a:t>
            </a:r>
            <a:r>
              <a:rPr lang="fr-FR" sz="2000" b="1" dirty="0">
                <a:solidFill>
                  <a:srgbClr val="0033CC"/>
                </a:solidFill>
                <a:ea typeface="Calibri" pitchFamily="34" charset="0"/>
                <a:cs typeface="Tahoma" pitchFamily="34" charset="0"/>
              </a:rPr>
              <a:t>procès verbal de validation</a:t>
            </a:r>
            <a:r>
              <a:rPr lang="fr-FR" sz="2000" dirty="0">
                <a:ea typeface="Calibri" pitchFamily="34" charset="0"/>
                <a:cs typeface="Tahoma" pitchFamily="34" charset="0"/>
              </a:rPr>
              <a:t> des rapports ou documents pour les marchés de services d’études et </a:t>
            </a:r>
            <a:r>
              <a:rPr lang="fr-FR" sz="2000" dirty="0"/>
              <a:t>maîtrise d’œuvre.</a:t>
            </a:r>
          </a:p>
          <a:p>
            <a:pPr marL="1314450" lvl="2" indent="-514350"/>
            <a:r>
              <a:rPr lang="fr-FR" sz="2000" dirty="0"/>
              <a:t>De</a:t>
            </a:r>
            <a:r>
              <a:rPr lang="fr-FR" sz="2000" b="1" dirty="0"/>
              <a:t> </a:t>
            </a:r>
            <a:r>
              <a:rPr lang="fr-FR" sz="2000" b="1" dirty="0">
                <a:solidFill>
                  <a:srgbClr val="0033CC"/>
                </a:solidFill>
              </a:rPr>
              <a:t>la certification de la note</a:t>
            </a:r>
            <a:r>
              <a:rPr lang="fr-FR" sz="2000" dirty="0">
                <a:solidFill>
                  <a:srgbClr val="0033CC"/>
                </a:solidFill>
              </a:rPr>
              <a:t> </a:t>
            </a:r>
            <a:r>
              <a:rPr lang="fr-FR" sz="2000" dirty="0">
                <a:ea typeface="Calibri" pitchFamily="34" charset="0"/>
                <a:cs typeface="Tahoma" pitchFamily="34" charset="0"/>
              </a:rPr>
              <a:t>d’honoraires pour les contrats d’architectes. </a:t>
            </a:r>
          </a:p>
          <a:p>
            <a:pPr marL="1314450" lvl="2" indent="-514350">
              <a:buNone/>
            </a:pPr>
            <a:endParaRPr lang="fr-FR" sz="1600" b="1" dirty="0">
              <a:solidFill>
                <a:srgbClr val="0033CC"/>
              </a:solidFill>
              <a:ea typeface="Calibri" pitchFamily="34" charset="0"/>
              <a:cs typeface="Tahoma" pitchFamily="34" charset="0"/>
            </a:endParaRP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 Certification </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154766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06110" y="1268760"/>
            <a:ext cx="890372" cy="584775"/>
          </a:xfrm>
          <a:prstGeom prst="rect">
            <a:avLst/>
          </a:prstGeom>
          <a:noFill/>
        </p:spPr>
        <p:txBody>
          <a:bodyPr wrap="none" rtlCol="0">
            <a:spAutoFit/>
          </a:bodyPr>
          <a:lstStyle/>
          <a:p>
            <a:pPr algn="ctr"/>
            <a:r>
              <a:rPr lang="fr-FR" sz="1600" b="1" dirty="0"/>
              <a:t>Date de </a:t>
            </a:r>
          </a:p>
          <a:p>
            <a:pPr algn="ctr"/>
            <a:r>
              <a:rPr lang="fr-FR" sz="1600" b="1" dirty="0"/>
              <a:t>dépôt</a:t>
            </a:r>
          </a:p>
        </p:txBody>
      </p:sp>
      <p:sp>
        <p:nvSpPr>
          <p:cNvPr id="9" name="ZoneTexte 8"/>
          <p:cNvSpPr txBox="1"/>
          <p:nvPr/>
        </p:nvSpPr>
        <p:spPr>
          <a:xfrm>
            <a:off x="6741156" y="1268760"/>
            <a:ext cx="2172647" cy="646331"/>
          </a:xfrm>
          <a:prstGeom prst="rect">
            <a:avLst/>
          </a:prstGeom>
          <a:noFill/>
        </p:spPr>
        <p:txBody>
          <a:bodyPr wrap="none" rtlCol="0">
            <a:spAutoFit/>
          </a:bodyPr>
          <a:lstStyle/>
          <a:p>
            <a:pPr algn="ctr"/>
            <a:r>
              <a:rPr lang="fr-FR" sz="1800" b="1" dirty="0"/>
              <a:t>Date de constatation</a:t>
            </a:r>
          </a:p>
          <a:p>
            <a:pPr algn="ctr"/>
            <a:r>
              <a:rPr lang="fr-FR" sz="1800" b="1" dirty="0"/>
              <a:t>du service fait</a:t>
            </a:r>
          </a:p>
        </p:txBody>
      </p:sp>
      <p:sp>
        <p:nvSpPr>
          <p:cNvPr id="10" name="ZoneTexte 9"/>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30 jours</a:t>
            </a:r>
          </a:p>
        </p:txBody>
      </p:sp>
      <p:sp>
        <p:nvSpPr>
          <p:cNvPr id="12" name="Flèche droite 11">
            <a:hlinkClick r:id="rId2" action="ppaction://hlinksldjump"/>
          </p:cNvPr>
          <p:cNvSpPr/>
          <p:nvPr/>
        </p:nvSpPr>
        <p:spPr>
          <a:xfrm>
            <a:off x="7956376" y="6237312"/>
            <a:ext cx="936104"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pPr>
              <a:defRPr/>
            </a:pPr>
            <a:fld id="{121971B6-F164-4DCD-9D78-D96857A1AA1F}" type="slidenum">
              <a:rPr lang="fr-FR" smtClean="0"/>
              <a:pPr>
                <a:defRPr/>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23528" y="2420888"/>
            <a:ext cx="8424936" cy="1512168"/>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r>
              <a:rPr kumimoji="0" lang="fr-FR" sz="2800" b="1" i="0" u="none" strike="noStrike" kern="1200" cap="none" spc="0" normalizeH="0" baseline="0" noProof="0" dirty="0">
                <a:ln>
                  <a:noFill/>
                </a:ln>
                <a:solidFill>
                  <a:srgbClr val="0033CC"/>
                </a:solidFill>
                <a:effectLst/>
                <a:uLnTx/>
                <a:uFillTx/>
                <a:latin typeface="+mn-lt"/>
                <a:ea typeface="Times New Roman" pitchFamily="18" charset="0"/>
                <a:cs typeface="Tahoma" pitchFamily="34" charset="0"/>
              </a:rPr>
              <a:t>4.   En cas de dépassement de ce délai, la date de constatation du service fait est le 31ème jour      (Art. 6)</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startAt="5"/>
              <a:tabLst/>
              <a:defRPr/>
            </a:pPr>
            <a:endParaRPr kumimoji="0" lang="fr-FR" sz="2800" b="1" i="0" u="none" strike="noStrike" kern="1200" cap="none" spc="0" normalizeH="0" baseline="0" noProof="0" dirty="0">
              <a:ln>
                <a:noFill/>
              </a:ln>
              <a:solidFill>
                <a:srgbClr val="0033CC"/>
              </a:solidFill>
              <a:effectLst/>
              <a:uLnTx/>
              <a:uFillTx/>
              <a:latin typeface="+mn-lt"/>
              <a:ea typeface="Times New Roman" pitchFamily="18" charset="0"/>
              <a:cs typeface="Tahoma" pitchFamily="34" charset="0"/>
            </a:endParaRPr>
          </a:p>
          <a:p>
            <a:pPr marL="514350" indent="-514350" eaLnBrk="0" hangingPunct="0">
              <a:spcBef>
                <a:spcPct val="20000"/>
              </a:spcBef>
            </a:pPr>
            <a:r>
              <a:rPr lang="fr-FR" sz="2800" b="1" dirty="0">
                <a:solidFill>
                  <a:schemeClr val="accent2"/>
                </a:solidFill>
                <a:ea typeface="Times New Roman" pitchFamily="18" charset="0"/>
                <a:cs typeface="Tahoma" pitchFamily="34" charset="0"/>
              </a:rPr>
              <a:t>       </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startAt="5"/>
              <a:tabLst/>
              <a:defRPr/>
            </a:pPr>
            <a:endParaRPr kumimoji="0" lang="fr-FR" sz="2800" b="1" i="0" u="none" strike="noStrike" kern="1200" cap="none" spc="0" normalizeH="0" baseline="0" noProof="0" dirty="0">
              <a:ln>
                <a:noFill/>
              </a:ln>
              <a:solidFill>
                <a:srgbClr val="0033CC"/>
              </a:solidFill>
              <a:effectLst/>
              <a:uLnTx/>
              <a:uFillTx/>
              <a:latin typeface="+mn-lt"/>
              <a:ea typeface="Times New Roman" pitchFamily="18" charset="0"/>
              <a:cs typeface="Tahoma" pitchFamily="34" charset="0"/>
            </a:endParaRPr>
          </a:p>
        </p:txBody>
      </p:sp>
      <p:sp>
        <p:nvSpPr>
          <p:cNvPr id="5" name="Text Box 7"/>
          <p:cNvSpPr txBox="1">
            <a:spLocks noChangeArrowheads="1"/>
          </p:cNvSpPr>
          <p:nvPr/>
        </p:nvSpPr>
        <p:spPr bwMode="auto">
          <a:xfrm>
            <a:off x="0" y="0"/>
            <a:ext cx="9144000" cy="463846"/>
          </a:xfrm>
          <a:prstGeom prst="rect">
            <a:avLst/>
          </a:prstGeom>
          <a:solidFill>
            <a:schemeClr val="tx2"/>
          </a:solidFill>
          <a:ln w="25400" cap="rnd">
            <a:noFill/>
            <a:prstDash val="sysDot"/>
            <a:miter lim="800000"/>
            <a:headEnd/>
            <a:tailEnd/>
          </a:ln>
        </p:spPr>
        <p:txBody>
          <a:bodyPr lIns="90000" tIns="46800" rIns="90000" bIns="46800">
            <a:spAutoFit/>
          </a:bodyPr>
          <a:lstStyle/>
          <a:p>
            <a:r>
              <a:rPr lang="fr-FR" sz="2400" b="1" dirty="0">
                <a:solidFill>
                  <a:srgbClr val="FFFF00"/>
                </a:solidFill>
                <a:cs typeface="Calibri" pitchFamily="34" charset="0"/>
              </a:rPr>
              <a:t>Processus d’exécution de la dépense</a:t>
            </a:r>
            <a:endParaRPr lang="fr-FR" sz="2400" dirty="0">
              <a:solidFill>
                <a:srgbClr val="FFFF00"/>
              </a:solidFill>
              <a:cs typeface="Calibri" pitchFamily="34" charset="0"/>
            </a:endParaRPr>
          </a:p>
        </p:txBody>
      </p:sp>
      <p:sp>
        <p:nvSpPr>
          <p:cNvPr id="6" name="Rectangle 5"/>
          <p:cNvSpPr/>
          <p:nvPr/>
        </p:nvSpPr>
        <p:spPr>
          <a:xfrm>
            <a:off x="0" y="620688"/>
            <a:ext cx="9144000" cy="584775"/>
          </a:xfrm>
          <a:prstGeom prst="rect">
            <a:avLst/>
          </a:prstGeom>
        </p:spPr>
        <p:txBody>
          <a:bodyPr wrap="square">
            <a:spAutoFit/>
          </a:bodyPr>
          <a:lstStyle/>
          <a:p>
            <a:pPr algn="ctr"/>
            <a:r>
              <a:rPr lang="fr-FR" sz="3200" b="1" dirty="0">
                <a:solidFill>
                  <a:srgbClr val="0033CC"/>
                </a:solidFill>
                <a:latin typeface="Calibri" pitchFamily="34" charset="0"/>
                <a:cs typeface="Calibri" pitchFamily="34" charset="0"/>
              </a:rPr>
              <a:t>Phase de Certification </a:t>
            </a:r>
            <a:endParaRPr lang="fr-FR" sz="3200" dirty="0">
              <a:solidFill>
                <a:srgbClr val="0033CC"/>
              </a:solidFill>
              <a:latin typeface="Calibri" pitchFamily="34" charset="0"/>
              <a:cs typeface="Calibri" pitchFamily="34" charset="0"/>
            </a:endParaRPr>
          </a:p>
        </p:txBody>
      </p:sp>
      <p:sp>
        <p:nvSpPr>
          <p:cNvPr id="7" name="Double flèche horizontale 6"/>
          <p:cNvSpPr/>
          <p:nvPr/>
        </p:nvSpPr>
        <p:spPr>
          <a:xfrm>
            <a:off x="1547664" y="1484784"/>
            <a:ext cx="525658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06110" y="1268760"/>
            <a:ext cx="890372" cy="584775"/>
          </a:xfrm>
          <a:prstGeom prst="rect">
            <a:avLst/>
          </a:prstGeom>
          <a:noFill/>
        </p:spPr>
        <p:txBody>
          <a:bodyPr wrap="none" rtlCol="0">
            <a:spAutoFit/>
          </a:bodyPr>
          <a:lstStyle/>
          <a:p>
            <a:pPr algn="ctr"/>
            <a:r>
              <a:rPr lang="fr-FR" sz="1600" b="1" dirty="0"/>
              <a:t>Date de </a:t>
            </a:r>
          </a:p>
          <a:p>
            <a:pPr algn="ctr"/>
            <a:r>
              <a:rPr lang="fr-FR" sz="1600" b="1" dirty="0"/>
              <a:t>dépôt</a:t>
            </a:r>
          </a:p>
        </p:txBody>
      </p:sp>
      <p:sp>
        <p:nvSpPr>
          <p:cNvPr id="9" name="ZoneTexte 8"/>
          <p:cNvSpPr txBox="1"/>
          <p:nvPr/>
        </p:nvSpPr>
        <p:spPr>
          <a:xfrm>
            <a:off x="6741156" y="1268760"/>
            <a:ext cx="2172647" cy="646331"/>
          </a:xfrm>
          <a:prstGeom prst="rect">
            <a:avLst/>
          </a:prstGeom>
          <a:noFill/>
        </p:spPr>
        <p:txBody>
          <a:bodyPr wrap="none" rtlCol="0">
            <a:spAutoFit/>
          </a:bodyPr>
          <a:lstStyle/>
          <a:p>
            <a:pPr algn="ctr"/>
            <a:r>
              <a:rPr lang="fr-FR" sz="1800" b="1" dirty="0"/>
              <a:t>Date de constatation</a:t>
            </a:r>
          </a:p>
          <a:p>
            <a:pPr algn="ctr"/>
            <a:r>
              <a:rPr lang="fr-FR" sz="1800" b="1" dirty="0"/>
              <a:t>du service fait</a:t>
            </a:r>
          </a:p>
        </p:txBody>
      </p:sp>
      <p:sp>
        <p:nvSpPr>
          <p:cNvPr id="10" name="ZoneTexte 9"/>
          <p:cNvSpPr txBox="1"/>
          <p:nvPr/>
        </p:nvSpPr>
        <p:spPr>
          <a:xfrm>
            <a:off x="3347864" y="1700808"/>
            <a:ext cx="2266839" cy="369332"/>
          </a:xfrm>
          <a:prstGeom prst="rect">
            <a:avLst/>
          </a:prstGeom>
          <a:noFill/>
        </p:spPr>
        <p:txBody>
          <a:bodyPr wrap="none" rtlCol="0">
            <a:spAutoFit/>
          </a:bodyPr>
          <a:lstStyle/>
          <a:p>
            <a:r>
              <a:rPr lang="fr-FR" sz="1800" b="1" dirty="0">
                <a:solidFill>
                  <a:schemeClr val="accent2"/>
                </a:solidFill>
              </a:rPr>
              <a:t>Maximum de 30 jours</a:t>
            </a:r>
          </a:p>
        </p:txBody>
      </p:sp>
      <p:sp>
        <p:nvSpPr>
          <p:cNvPr id="13" name="ZoneTexte 12"/>
          <p:cNvSpPr txBox="1"/>
          <p:nvPr/>
        </p:nvSpPr>
        <p:spPr>
          <a:xfrm>
            <a:off x="971600" y="4293096"/>
            <a:ext cx="6626429" cy="830997"/>
          </a:xfrm>
          <a:prstGeom prst="rect">
            <a:avLst/>
          </a:prstGeom>
          <a:noFill/>
        </p:spPr>
        <p:txBody>
          <a:bodyPr wrap="none" rtlCol="0">
            <a:spAutoFit/>
          </a:bodyPr>
          <a:lstStyle/>
          <a:p>
            <a:r>
              <a:rPr lang="fr-FR" sz="2400" b="1" dirty="0">
                <a:solidFill>
                  <a:schemeClr val="accent2"/>
                </a:solidFill>
                <a:ea typeface="Times New Roman" pitchFamily="18" charset="0"/>
                <a:cs typeface="Tahoma" pitchFamily="34" charset="0"/>
              </a:rPr>
              <a:t>Saisir les dates de dépôts avec l’historique des </a:t>
            </a:r>
          </a:p>
          <a:p>
            <a:r>
              <a:rPr lang="fr-FR" sz="2400" b="1" dirty="0">
                <a:solidFill>
                  <a:schemeClr val="accent2"/>
                </a:solidFill>
                <a:ea typeface="Times New Roman" pitchFamily="18" charset="0"/>
                <a:cs typeface="Tahoma" pitchFamily="34" charset="0"/>
              </a:rPr>
              <a:t>interruptions pour les dépenses reportées de 2016</a:t>
            </a:r>
            <a:endParaRPr lang="fr-FR" dirty="0"/>
          </a:p>
        </p:txBody>
      </p:sp>
      <p:sp>
        <p:nvSpPr>
          <p:cNvPr id="15" name="Flèche droite 14">
            <a:hlinkClick r:id="rId2" action="ppaction://hlinksldjump"/>
          </p:cNvPr>
          <p:cNvSpPr/>
          <p:nvPr/>
        </p:nvSpPr>
        <p:spPr>
          <a:xfrm>
            <a:off x="7812360" y="587727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13"/>
          <p:cNvSpPr>
            <a:spLocks noGrp="1"/>
          </p:cNvSpPr>
          <p:nvPr>
            <p:ph type="sldNum" sz="quarter" idx="12"/>
          </p:nvPr>
        </p:nvSpPr>
        <p:spPr/>
        <p:txBody>
          <a:bodyPr/>
          <a:lstStyle/>
          <a:p>
            <a:pPr>
              <a:defRPr/>
            </a:pPr>
            <a:fld id="{90D97167-6D20-48DA-88BE-0AEAF791938F}"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6586</TotalTime>
  <Words>1297</Words>
  <Application>Microsoft Office PowerPoint</Application>
  <PresentationFormat>Affichage à l'écran (4:3)</PresentationFormat>
  <Paragraphs>259</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Toto</dc:creator>
  <cp:lastModifiedBy>F.moqaddem</cp:lastModifiedBy>
  <cp:revision>671</cp:revision>
  <cp:lastPrinted>2016-01-22T17:05:58Z</cp:lastPrinted>
  <dcterms:created xsi:type="dcterms:W3CDTF">2010-09-04T15:33:55Z</dcterms:created>
  <dcterms:modified xsi:type="dcterms:W3CDTF">2017-04-03T00:28:29Z</dcterms:modified>
</cp:coreProperties>
</file>