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A05AD-F314-4384-A18F-4DBFED95B130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814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AD176-2875-440E-8184-583D15FEC77B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26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C119B-5608-475C-B3ED-C437CD57A246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205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704B1-150D-41C3-BA14-B382C7E322F9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9077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25E5B-6C28-4693-BAC9-30004E980E65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23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63120-E4BB-446D-82BD-EF9425161442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595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BBBC1-CF6E-4F03-BDB7-2C6C5BEC2E54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57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E6F17-6404-4C14-8BBC-F9ECF618B684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04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FC4-6C47-43A3-A47F-25D4BE5A6131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634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C4793-1E47-4165-9D55-DE689DDE2211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287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4CAC1-0806-4B67-8195-B7814D4A6FE3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561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CADFB6-6A60-48C8-B252-E57379BC488A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316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CB292-32F7-4119-B4B2-E7C452C4B163}" type="slidenum">
              <a:rPr lang="fr-FR" alt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271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4CE89B-B109-49B9-813F-6117FA230AAF}" type="slidenum">
              <a:rPr lang="fr-FR" altLang="fr-F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703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7"/>
          <p:cNvSpPr>
            <a:spLocks noChangeArrowheads="1"/>
          </p:cNvSpPr>
          <p:nvPr/>
        </p:nvSpPr>
        <p:spPr bwMode="auto">
          <a:xfrm>
            <a:off x="4140200" y="1917700"/>
            <a:ext cx="4752975" cy="417512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1800">
              <a:solidFill>
                <a:srgbClr val="000000"/>
              </a:solidFill>
            </a:endParaRPr>
          </a:p>
        </p:txBody>
      </p:sp>
      <p:sp>
        <p:nvSpPr>
          <p:cNvPr id="10243" name="Rectangle 54"/>
          <p:cNvSpPr>
            <a:spLocks noChangeArrowheads="1"/>
          </p:cNvSpPr>
          <p:nvPr/>
        </p:nvSpPr>
        <p:spPr bwMode="auto">
          <a:xfrm>
            <a:off x="179388" y="1917700"/>
            <a:ext cx="3960812" cy="417512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1800">
              <a:solidFill>
                <a:srgbClr val="000000"/>
              </a:solidFill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79388" y="6251575"/>
            <a:ext cx="8642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Low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1200" b="1">
                <a:solidFill>
                  <a:srgbClr val="FF9900"/>
                </a:solidFill>
              </a:rPr>
              <a:t>   </a:t>
            </a:r>
            <a:r>
              <a:rPr lang="fr-FR" altLang="fr-FR" sz="1000" b="1">
                <a:solidFill>
                  <a:srgbClr val="000000"/>
                </a:solidFill>
              </a:rPr>
              <a:t>Séjour à cumuler = la date indiquée sur l’état de destination du dossier de paiement – la date de l’état source du dossier de paiement</a:t>
            </a:r>
            <a:endParaRPr lang="fr-FR" altLang="fr-FR" sz="100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0245" name="AutoShape 8"/>
          <p:cNvSpPr>
            <a:spLocks noChangeAspect="1" noChangeArrowheads="1"/>
          </p:cNvSpPr>
          <p:nvPr/>
        </p:nvSpPr>
        <p:spPr bwMode="auto">
          <a:xfrm>
            <a:off x="1042988" y="2276475"/>
            <a:ext cx="5689600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1800">
              <a:solidFill>
                <a:srgbClr val="000000"/>
              </a:solidFill>
            </a:endParaRPr>
          </a:p>
        </p:txBody>
      </p:sp>
      <p:sp>
        <p:nvSpPr>
          <p:cNvPr id="10246" name="Oval 9"/>
          <p:cNvSpPr>
            <a:spLocks noChangeArrowheads="1"/>
          </p:cNvSpPr>
          <p:nvPr/>
        </p:nvSpPr>
        <p:spPr bwMode="auto">
          <a:xfrm>
            <a:off x="611188" y="2060575"/>
            <a:ext cx="947737" cy="595313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800">
                <a:solidFill>
                  <a:srgbClr val="000000"/>
                </a:solidFill>
                <a:latin typeface="Times New Roman" pitchFamily="18" charset="0"/>
              </a:rPr>
              <a:t>En cours de 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800">
                <a:solidFill>
                  <a:srgbClr val="000000"/>
                </a:solidFill>
                <a:latin typeface="Times New Roman" pitchFamily="18" charset="0"/>
              </a:rPr>
              <a:t>saisie</a:t>
            </a:r>
            <a:endParaRPr lang="fr-FR" altLang="fr-FR" sz="1800">
              <a:solidFill>
                <a:srgbClr val="000000"/>
              </a:solidFill>
            </a:endParaRPr>
          </a:p>
        </p:txBody>
      </p:sp>
      <p:sp>
        <p:nvSpPr>
          <p:cNvPr id="10247" name="Oval 10"/>
          <p:cNvSpPr>
            <a:spLocks noChangeArrowheads="1"/>
          </p:cNvSpPr>
          <p:nvPr/>
        </p:nvSpPr>
        <p:spPr bwMode="auto">
          <a:xfrm>
            <a:off x="1258888" y="3213100"/>
            <a:ext cx="949325" cy="595313"/>
          </a:xfrm>
          <a:prstGeom prst="ellipse">
            <a:avLst/>
          </a:prstGeom>
          <a:solidFill>
            <a:srgbClr val="80808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800">
              <a:solidFill>
                <a:srgbClr val="000000"/>
              </a:solidFill>
              <a:latin typeface="Times New Roman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800">
                <a:solidFill>
                  <a:srgbClr val="FFFFFF"/>
                </a:solidFill>
                <a:latin typeface="Times New Roman" pitchFamily="18" charset="0"/>
              </a:rPr>
              <a:t>Confirmé</a:t>
            </a:r>
            <a:endParaRPr lang="fr-FR" altLang="fr-FR" sz="1800">
              <a:solidFill>
                <a:srgbClr val="FFFFFF"/>
              </a:solidFill>
            </a:endParaRPr>
          </a:p>
        </p:txBody>
      </p:sp>
      <p:cxnSp>
        <p:nvCxnSpPr>
          <p:cNvPr id="10248" name="AutoShape 11"/>
          <p:cNvCxnSpPr>
            <a:cxnSpLocks noChangeShapeType="1"/>
            <a:stCxn id="10246" idx="2"/>
            <a:endCxn id="10247" idx="2"/>
          </p:cNvCxnSpPr>
          <p:nvPr/>
        </p:nvCxnSpPr>
        <p:spPr bwMode="auto">
          <a:xfrm rot="10800000" flipH="1" flipV="1">
            <a:off x="611188" y="2359025"/>
            <a:ext cx="647700" cy="1152525"/>
          </a:xfrm>
          <a:prstGeom prst="curvedConnector3">
            <a:avLst>
              <a:gd name="adj1" fmla="val -3529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49" name="Oval 12"/>
          <p:cNvSpPr>
            <a:spLocks noChangeArrowheads="1"/>
          </p:cNvSpPr>
          <p:nvPr/>
        </p:nvSpPr>
        <p:spPr bwMode="auto">
          <a:xfrm>
            <a:off x="3635375" y="3789363"/>
            <a:ext cx="947738" cy="596900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800">
              <a:solidFill>
                <a:srgbClr val="FFFFFF"/>
              </a:solidFill>
              <a:latin typeface="Times New Roman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800">
                <a:solidFill>
                  <a:srgbClr val="FFFFFF"/>
                </a:solidFill>
                <a:latin typeface="Times New Roman" pitchFamily="18" charset="0"/>
              </a:rPr>
              <a:t>Certifié</a:t>
            </a:r>
            <a:endParaRPr lang="fr-FR" altLang="fr-FR" sz="1800">
              <a:solidFill>
                <a:srgbClr val="FFFFFF"/>
              </a:solidFill>
            </a:endParaRPr>
          </a:p>
        </p:txBody>
      </p:sp>
      <p:cxnSp>
        <p:nvCxnSpPr>
          <p:cNvPr id="10250" name="AutoShape 13"/>
          <p:cNvCxnSpPr>
            <a:cxnSpLocks noChangeShapeType="1"/>
            <a:stCxn id="10247" idx="6"/>
            <a:endCxn id="10249" idx="2"/>
          </p:cNvCxnSpPr>
          <p:nvPr/>
        </p:nvCxnSpPr>
        <p:spPr bwMode="auto">
          <a:xfrm>
            <a:off x="2208213" y="3511550"/>
            <a:ext cx="1427162" cy="576263"/>
          </a:xfrm>
          <a:prstGeom prst="curvedConnector3">
            <a:avLst>
              <a:gd name="adj1" fmla="val 49944"/>
            </a:avLst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51" name="Oval 14"/>
          <p:cNvSpPr>
            <a:spLocks noChangeArrowheads="1"/>
          </p:cNvSpPr>
          <p:nvPr/>
        </p:nvSpPr>
        <p:spPr bwMode="auto">
          <a:xfrm>
            <a:off x="611188" y="4508500"/>
            <a:ext cx="1084262" cy="596900"/>
          </a:xfrm>
          <a:prstGeom prst="ellipse">
            <a:avLst/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800">
              <a:solidFill>
                <a:srgbClr val="FFFFFF"/>
              </a:solidFill>
              <a:latin typeface="Times New Roman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800">
                <a:solidFill>
                  <a:srgbClr val="FFFFFF"/>
                </a:solidFill>
                <a:latin typeface="Times New Roman" pitchFamily="18" charset="0"/>
              </a:rPr>
              <a:t>Suspendu pour rectification</a:t>
            </a:r>
            <a:endParaRPr lang="fr-FR" altLang="fr-FR" sz="1800">
              <a:solidFill>
                <a:srgbClr val="FFFFFF"/>
              </a:solidFill>
            </a:endParaRPr>
          </a:p>
        </p:txBody>
      </p:sp>
      <p:cxnSp>
        <p:nvCxnSpPr>
          <p:cNvPr id="10252" name="AutoShape 15"/>
          <p:cNvCxnSpPr>
            <a:cxnSpLocks noChangeShapeType="1"/>
            <a:stCxn id="10247" idx="3"/>
            <a:endCxn id="10251" idx="2"/>
          </p:cNvCxnSpPr>
          <p:nvPr/>
        </p:nvCxnSpPr>
        <p:spPr bwMode="auto">
          <a:xfrm rot="5400000">
            <a:off x="461963" y="3870325"/>
            <a:ext cx="1085850" cy="787400"/>
          </a:xfrm>
          <a:prstGeom prst="curvedConnector4">
            <a:avLst>
              <a:gd name="adj1" fmla="val 40204"/>
              <a:gd name="adj2" fmla="val 129032"/>
            </a:avLst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53" name="Oval 16"/>
          <p:cNvSpPr>
            <a:spLocks noChangeArrowheads="1"/>
          </p:cNvSpPr>
          <p:nvPr/>
        </p:nvSpPr>
        <p:spPr bwMode="auto">
          <a:xfrm>
            <a:off x="2411413" y="4868863"/>
            <a:ext cx="1084262" cy="595312"/>
          </a:xfrm>
          <a:prstGeom prst="ellipse">
            <a:avLst/>
          </a:prstGeom>
          <a:solidFill>
            <a:schemeClr val="folHlink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800">
                <a:solidFill>
                  <a:srgbClr val="FFFFFF"/>
                </a:solidFill>
                <a:latin typeface="Times New Roman" pitchFamily="18" charset="0"/>
              </a:rPr>
              <a:t>Repris après rectification</a:t>
            </a:r>
            <a:endParaRPr lang="fr-FR" altLang="fr-FR" sz="1800">
              <a:solidFill>
                <a:srgbClr val="FFFFFF"/>
              </a:solidFill>
            </a:endParaRPr>
          </a:p>
        </p:txBody>
      </p:sp>
      <p:cxnSp>
        <p:nvCxnSpPr>
          <p:cNvPr id="10254" name="AutoShape 17"/>
          <p:cNvCxnSpPr>
            <a:cxnSpLocks noChangeShapeType="1"/>
            <a:stCxn id="10251" idx="7"/>
            <a:endCxn id="10253" idx="0"/>
          </p:cNvCxnSpPr>
          <p:nvPr/>
        </p:nvCxnSpPr>
        <p:spPr bwMode="auto">
          <a:xfrm rot="5400000" flipV="1">
            <a:off x="2108994" y="4023519"/>
            <a:ext cx="273050" cy="1417638"/>
          </a:xfrm>
          <a:prstGeom prst="curvedConnector3">
            <a:avLst>
              <a:gd name="adj1" fmla="val -115699"/>
            </a:avLst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5" name="AutoShape 18"/>
          <p:cNvCxnSpPr>
            <a:cxnSpLocks noChangeShapeType="1"/>
            <a:stCxn id="10253" idx="6"/>
            <a:endCxn id="10249" idx="4"/>
          </p:cNvCxnSpPr>
          <p:nvPr/>
        </p:nvCxnSpPr>
        <p:spPr bwMode="auto">
          <a:xfrm flipV="1">
            <a:off x="3495675" y="4386263"/>
            <a:ext cx="614363" cy="781050"/>
          </a:xfrm>
          <a:prstGeom prst="curvedConnector2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56" name="Oval 19"/>
          <p:cNvSpPr>
            <a:spLocks noChangeArrowheads="1"/>
          </p:cNvSpPr>
          <p:nvPr/>
        </p:nvSpPr>
        <p:spPr bwMode="auto">
          <a:xfrm>
            <a:off x="4572000" y="5373688"/>
            <a:ext cx="1084263" cy="596900"/>
          </a:xfrm>
          <a:prstGeom prst="ellipse">
            <a:avLst/>
          </a:prstGeom>
          <a:solidFill>
            <a:srgbClr val="CC33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8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800">
                <a:solidFill>
                  <a:srgbClr val="FFFFFF"/>
                </a:solidFill>
                <a:latin typeface="Times New Roman" pitchFamily="18" charset="0"/>
              </a:rPr>
              <a:t>Suspendu pour CPJ</a:t>
            </a:r>
            <a:endParaRPr lang="fr-FR" altLang="fr-FR" sz="1800">
              <a:solidFill>
                <a:srgbClr val="FFFFFF"/>
              </a:solidFill>
            </a:endParaRPr>
          </a:p>
        </p:txBody>
      </p:sp>
      <p:cxnSp>
        <p:nvCxnSpPr>
          <p:cNvPr id="10257" name="AutoShape 20"/>
          <p:cNvCxnSpPr>
            <a:cxnSpLocks noChangeShapeType="1"/>
            <a:stCxn id="10249" idx="6"/>
            <a:endCxn id="10256" idx="2"/>
          </p:cNvCxnSpPr>
          <p:nvPr/>
        </p:nvCxnSpPr>
        <p:spPr bwMode="auto">
          <a:xfrm flipH="1">
            <a:off x="4572000" y="4087813"/>
            <a:ext cx="11113" cy="1584325"/>
          </a:xfrm>
          <a:prstGeom prst="curvedConnector5">
            <a:avLst>
              <a:gd name="adj1" fmla="val -2042856"/>
              <a:gd name="adj2" fmla="val 50000"/>
              <a:gd name="adj3" fmla="val 2157144"/>
            </a:avLst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258" name="Oval 21"/>
          <p:cNvSpPr>
            <a:spLocks noChangeArrowheads="1"/>
          </p:cNvSpPr>
          <p:nvPr/>
        </p:nvSpPr>
        <p:spPr bwMode="auto">
          <a:xfrm>
            <a:off x="6011863" y="4221163"/>
            <a:ext cx="1084262" cy="596900"/>
          </a:xfrm>
          <a:prstGeom prst="ellipse">
            <a:avLst/>
          </a:prstGeom>
          <a:solidFill>
            <a:srgbClr val="0000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8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800">
                <a:solidFill>
                  <a:srgbClr val="FFFFFF"/>
                </a:solidFill>
                <a:latin typeface="Times New Roman" pitchFamily="18" charset="0"/>
              </a:rPr>
              <a:t>Repris après CPJ</a:t>
            </a:r>
            <a:endParaRPr lang="fr-FR" altLang="fr-FR" sz="1800">
              <a:solidFill>
                <a:srgbClr val="FFFFFF"/>
              </a:solidFill>
            </a:endParaRPr>
          </a:p>
        </p:txBody>
      </p:sp>
      <p:cxnSp>
        <p:nvCxnSpPr>
          <p:cNvPr id="10259" name="AutoShape 22"/>
          <p:cNvCxnSpPr>
            <a:cxnSpLocks noChangeShapeType="1"/>
            <a:stCxn id="10256" idx="7"/>
            <a:endCxn id="10258" idx="4"/>
          </p:cNvCxnSpPr>
          <p:nvPr/>
        </p:nvCxnSpPr>
        <p:spPr bwMode="auto">
          <a:xfrm rot="5400000" flipH="1" flipV="1">
            <a:off x="5704682" y="4610894"/>
            <a:ext cx="642937" cy="105727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260" name="Oval 23"/>
          <p:cNvSpPr>
            <a:spLocks noChangeArrowheads="1"/>
          </p:cNvSpPr>
          <p:nvPr/>
        </p:nvSpPr>
        <p:spPr bwMode="auto">
          <a:xfrm>
            <a:off x="4427538" y="2565400"/>
            <a:ext cx="1217612" cy="511175"/>
          </a:xfrm>
          <a:prstGeom prst="ellipse">
            <a:avLst/>
          </a:prstGeom>
          <a:solidFill>
            <a:srgbClr val="CC33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800">
                <a:solidFill>
                  <a:srgbClr val="FFFFFF"/>
                </a:solidFill>
                <a:latin typeface="Times New Roman" pitchFamily="18" charset="0"/>
              </a:rPr>
              <a:t>En cours d’étude chez le comptable</a:t>
            </a:r>
            <a:endParaRPr lang="fr-FR" altLang="fr-FR" sz="1800">
              <a:solidFill>
                <a:srgbClr val="FFFFFF"/>
              </a:solidFill>
            </a:endParaRPr>
          </a:p>
        </p:txBody>
      </p:sp>
      <p:cxnSp>
        <p:nvCxnSpPr>
          <p:cNvPr id="10261" name="AutoShape 24"/>
          <p:cNvCxnSpPr>
            <a:cxnSpLocks noChangeShapeType="1"/>
            <a:stCxn id="10258" idx="2"/>
            <a:endCxn id="10260" idx="4"/>
          </p:cNvCxnSpPr>
          <p:nvPr/>
        </p:nvCxnSpPr>
        <p:spPr bwMode="auto">
          <a:xfrm rot="10800000">
            <a:off x="5037138" y="3076575"/>
            <a:ext cx="974725" cy="1443038"/>
          </a:xfrm>
          <a:prstGeom prst="curvedConnector2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262" name="AutoShape 25"/>
          <p:cNvCxnSpPr>
            <a:cxnSpLocks noChangeShapeType="1"/>
            <a:stCxn id="10249" idx="0"/>
            <a:endCxn id="10260" idx="3"/>
          </p:cNvCxnSpPr>
          <p:nvPr/>
        </p:nvCxnSpPr>
        <p:spPr bwMode="auto">
          <a:xfrm rot="-5400000">
            <a:off x="3963988" y="3148013"/>
            <a:ext cx="787400" cy="495300"/>
          </a:xfrm>
          <a:prstGeom prst="curvedConnector3">
            <a:avLst>
              <a:gd name="adj1" fmla="val 45162"/>
            </a:avLst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263" name="Oval 26"/>
          <p:cNvSpPr>
            <a:spLocks noChangeArrowheads="1"/>
          </p:cNvSpPr>
          <p:nvPr/>
        </p:nvSpPr>
        <p:spPr bwMode="auto">
          <a:xfrm>
            <a:off x="7596188" y="4365625"/>
            <a:ext cx="1219200" cy="5969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800">
                <a:solidFill>
                  <a:srgbClr val="FFFFFF"/>
                </a:solidFill>
                <a:latin typeface="Times New Roman" pitchFamily="18" charset="0"/>
              </a:rPr>
              <a:t>Retourné avec observations</a:t>
            </a:r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0264" name="Oval 27"/>
          <p:cNvSpPr>
            <a:spLocks noChangeArrowheads="1"/>
          </p:cNvSpPr>
          <p:nvPr/>
        </p:nvSpPr>
        <p:spPr bwMode="auto">
          <a:xfrm>
            <a:off x="7812088" y="2565400"/>
            <a:ext cx="1084262" cy="5969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800" b="1">
                <a:solidFill>
                  <a:srgbClr val="FFFFFF"/>
                </a:solidFill>
                <a:latin typeface="Times New Roman" pitchFamily="18" charset="0"/>
              </a:rPr>
              <a:t>Réglé</a:t>
            </a:r>
            <a:endParaRPr lang="fr-FR" altLang="fr-FR" sz="1800" b="1">
              <a:solidFill>
                <a:srgbClr val="FFFFFF"/>
              </a:solidFill>
            </a:endParaRPr>
          </a:p>
        </p:txBody>
      </p:sp>
      <p:cxnSp>
        <p:nvCxnSpPr>
          <p:cNvPr id="10265" name="AutoShape 28"/>
          <p:cNvCxnSpPr>
            <a:cxnSpLocks noChangeShapeType="1"/>
            <a:stCxn id="10260" idx="0"/>
            <a:endCxn id="10264" idx="2"/>
          </p:cNvCxnSpPr>
          <p:nvPr/>
        </p:nvCxnSpPr>
        <p:spPr bwMode="auto">
          <a:xfrm rot="5400000" flipV="1">
            <a:off x="6275388" y="1327150"/>
            <a:ext cx="298450" cy="2774950"/>
          </a:xfrm>
          <a:prstGeom prst="curvedConnector4">
            <a:avLst>
              <a:gd name="adj1" fmla="val -76597"/>
              <a:gd name="adj2" fmla="val 60926"/>
            </a:avLst>
          </a:prstGeom>
          <a:noFill/>
          <a:ln w="9525">
            <a:solidFill>
              <a:srgbClr val="00808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266" name="AutoShape 29"/>
          <p:cNvCxnSpPr>
            <a:cxnSpLocks noChangeShapeType="1"/>
            <a:stCxn id="10260" idx="6"/>
            <a:endCxn id="10263" idx="0"/>
          </p:cNvCxnSpPr>
          <p:nvPr/>
        </p:nvCxnSpPr>
        <p:spPr bwMode="auto">
          <a:xfrm>
            <a:off x="5645150" y="2820988"/>
            <a:ext cx="2560638" cy="1544637"/>
          </a:xfrm>
          <a:prstGeom prst="curvedConnector2">
            <a:avLst/>
          </a:prstGeom>
          <a:noFill/>
          <a:ln w="9525">
            <a:solidFill>
              <a:srgbClr val="00808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267" name="AutoShape 30"/>
          <p:cNvCxnSpPr>
            <a:cxnSpLocks noChangeShapeType="1"/>
            <a:stCxn id="10263" idx="1"/>
            <a:endCxn id="10260" idx="5"/>
          </p:cNvCxnSpPr>
          <p:nvPr/>
        </p:nvCxnSpPr>
        <p:spPr bwMode="auto">
          <a:xfrm rot="5400000" flipH="1">
            <a:off x="5895181" y="2574132"/>
            <a:ext cx="1450975" cy="2306638"/>
          </a:xfrm>
          <a:prstGeom prst="curvedConnector3">
            <a:avLst>
              <a:gd name="adj1" fmla="val 50440"/>
            </a:avLst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268" name="AutoShape 31"/>
          <p:cNvCxnSpPr>
            <a:cxnSpLocks noChangeShapeType="1"/>
            <a:stCxn id="10263" idx="4"/>
            <a:endCxn id="10256" idx="6"/>
          </p:cNvCxnSpPr>
          <p:nvPr/>
        </p:nvCxnSpPr>
        <p:spPr bwMode="auto">
          <a:xfrm rot="5400000">
            <a:off x="6576219" y="4042569"/>
            <a:ext cx="709613" cy="2549525"/>
          </a:xfrm>
          <a:prstGeom prst="curvedConnector2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269" name="AutoShape 32"/>
          <p:cNvCxnSpPr>
            <a:cxnSpLocks noChangeShapeType="1"/>
            <a:stCxn id="10253" idx="3"/>
            <a:endCxn id="10251" idx="4"/>
          </p:cNvCxnSpPr>
          <p:nvPr/>
        </p:nvCxnSpPr>
        <p:spPr bwMode="auto">
          <a:xfrm rot="16200000" flipV="1">
            <a:off x="1726406" y="4533107"/>
            <a:ext cx="271463" cy="1416050"/>
          </a:xfrm>
          <a:prstGeom prst="curvedConnector3">
            <a:avLst>
              <a:gd name="adj1" fmla="val -115792"/>
            </a:avLst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270" name="Rectangle 35"/>
          <p:cNvSpPr>
            <a:spLocks noChangeArrowheads="1"/>
          </p:cNvSpPr>
          <p:nvPr/>
        </p:nvSpPr>
        <p:spPr bwMode="auto">
          <a:xfrm>
            <a:off x="179388" y="260350"/>
            <a:ext cx="8513762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1800" b="1">
                <a:solidFill>
                  <a:srgbClr val="FF9900"/>
                </a:solidFill>
                <a:latin typeface="Tahoma" pitchFamily="34" charset="0"/>
                <a:cs typeface="Tahoma" pitchFamily="34" charset="0"/>
              </a:rPr>
              <a:t>Calcul des délais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1200" b="1">
                <a:solidFill>
                  <a:srgbClr val="FF9900"/>
                </a:solidFill>
                <a:latin typeface="Tahoma" pitchFamily="34" charset="0"/>
                <a:cs typeface="Tahoma" pitchFamily="34" charset="0"/>
              </a:rPr>
              <a:t>Mécanismes devant mémoriser et cumuler les séjours passés chez chaque acteur au niveau de chaque phase.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1200" b="1">
              <a:solidFill>
                <a:srgbClr val="FF99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0271" name="Rectangle 36"/>
          <p:cNvSpPr>
            <a:spLocks noChangeArrowheads="1"/>
          </p:cNvSpPr>
          <p:nvPr/>
        </p:nvSpPr>
        <p:spPr bwMode="auto">
          <a:xfrm>
            <a:off x="5651500" y="5661025"/>
            <a:ext cx="20875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800" b="1">
                <a:solidFill>
                  <a:srgbClr val="CC3300"/>
                </a:solidFill>
              </a:rPr>
              <a:t>la date saisie d’envoi de demande de complément de pièces justificatives</a:t>
            </a:r>
          </a:p>
        </p:txBody>
      </p:sp>
      <p:sp>
        <p:nvSpPr>
          <p:cNvPr id="10272" name="Rectangle 37"/>
          <p:cNvSpPr>
            <a:spLocks noChangeArrowheads="1"/>
          </p:cNvSpPr>
          <p:nvPr/>
        </p:nvSpPr>
        <p:spPr bwMode="auto">
          <a:xfrm>
            <a:off x="4427538" y="1989138"/>
            <a:ext cx="20875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179388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800" b="1">
                <a:solidFill>
                  <a:srgbClr val="CC3300"/>
                </a:solidFill>
              </a:rPr>
              <a:t>la date saisie d’arrivée courrier chez le comptable. </a:t>
            </a:r>
          </a:p>
        </p:txBody>
      </p:sp>
      <p:sp>
        <p:nvSpPr>
          <p:cNvPr id="10273" name="Rectangle 38"/>
          <p:cNvSpPr>
            <a:spLocks noChangeArrowheads="1"/>
          </p:cNvSpPr>
          <p:nvPr/>
        </p:nvSpPr>
        <p:spPr bwMode="auto">
          <a:xfrm>
            <a:off x="5580063" y="3860800"/>
            <a:ext cx="1871662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179388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800" b="1">
                <a:solidFill>
                  <a:srgbClr val="0000CC"/>
                </a:solidFill>
              </a:rPr>
              <a:t>la date saisie de réception de complément de pièces justificatives. </a:t>
            </a:r>
          </a:p>
        </p:txBody>
      </p:sp>
      <p:sp>
        <p:nvSpPr>
          <p:cNvPr id="10274" name="Rectangle 39"/>
          <p:cNvSpPr>
            <a:spLocks noChangeArrowheads="1"/>
          </p:cNvSpPr>
          <p:nvPr/>
        </p:nvSpPr>
        <p:spPr bwMode="auto">
          <a:xfrm>
            <a:off x="7596188" y="3789363"/>
            <a:ext cx="11890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800" b="1">
                <a:solidFill>
                  <a:srgbClr val="009999"/>
                </a:solidFill>
              </a:rPr>
              <a:t>la date saisie de départ courrier chez le comptable,</a:t>
            </a:r>
          </a:p>
        </p:txBody>
      </p:sp>
      <p:sp>
        <p:nvSpPr>
          <p:cNvPr id="10275" name="Rectangle 40"/>
          <p:cNvSpPr>
            <a:spLocks noChangeArrowheads="1"/>
          </p:cNvSpPr>
          <p:nvPr/>
        </p:nvSpPr>
        <p:spPr bwMode="auto">
          <a:xfrm>
            <a:off x="7667625" y="2060575"/>
            <a:ext cx="1296988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800" b="1">
                <a:solidFill>
                  <a:srgbClr val="009999"/>
                </a:solidFill>
              </a:rPr>
              <a:t>la date d’envoi au CNT ou au comptable collègue</a:t>
            </a:r>
          </a:p>
        </p:txBody>
      </p:sp>
      <p:sp>
        <p:nvSpPr>
          <p:cNvPr id="10276" name="Rectangle 41"/>
          <p:cNvSpPr>
            <a:spLocks noChangeArrowheads="1"/>
          </p:cNvSpPr>
          <p:nvPr/>
        </p:nvSpPr>
        <p:spPr bwMode="auto">
          <a:xfrm>
            <a:off x="4140200" y="1412875"/>
            <a:ext cx="1728788" cy="39687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1000">
                <a:solidFill>
                  <a:srgbClr val="CC3300"/>
                </a:solidFill>
              </a:rPr>
              <a:t>« </a:t>
            </a:r>
            <a:r>
              <a:rPr lang="fr-FR" altLang="fr-FR" sz="1000" b="1">
                <a:solidFill>
                  <a:srgbClr val="CC3300"/>
                </a:solidFill>
              </a:rPr>
              <a:t>Cumul séjours chez l’ordonnateur</a:t>
            </a:r>
            <a:r>
              <a:rPr lang="fr-FR" altLang="fr-FR" sz="1000">
                <a:solidFill>
                  <a:srgbClr val="CC3300"/>
                </a:solidFill>
              </a:rPr>
              <a:t> »</a:t>
            </a:r>
            <a:endParaRPr lang="fr-FR" altLang="fr-FR" sz="1000">
              <a:solidFill>
                <a:srgbClr val="0000CC"/>
              </a:solidFill>
            </a:endParaRPr>
          </a:p>
        </p:txBody>
      </p:sp>
      <p:sp>
        <p:nvSpPr>
          <p:cNvPr id="10277" name="Rectangle 42"/>
          <p:cNvSpPr>
            <a:spLocks noChangeArrowheads="1"/>
          </p:cNvSpPr>
          <p:nvPr/>
        </p:nvSpPr>
        <p:spPr bwMode="auto">
          <a:xfrm>
            <a:off x="5867400" y="1412875"/>
            <a:ext cx="1368425" cy="39687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1000">
                <a:solidFill>
                  <a:srgbClr val="0000CC"/>
                </a:solidFill>
              </a:rPr>
              <a:t> </a:t>
            </a:r>
            <a:r>
              <a:rPr lang="fr-FR" altLang="fr-FR" sz="1000" b="1">
                <a:solidFill>
                  <a:srgbClr val="0000CC"/>
                </a:solidFill>
              </a:rPr>
              <a:t>Cumul séjours chez le titulaire</a:t>
            </a:r>
          </a:p>
        </p:txBody>
      </p:sp>
      <p:sp>
        <p:nvSpPr>
          <p:cNvPr id="10278" name="Rectangle 43"/>
          <p:cNvSpPr>
            <a:spLocks noChangeArrowheads="1"/>
          </p:cNvSpPr>
          <p:nvPr/>
        </p:nvSpPr>
        <p:spPr bwMode="auto">
          <a:xfrm>
            <a:off x="7235825" y="1412875"/>
            <a:ext cx="1657350" cy="39687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1000" b="1">
                <a:solidFill>
                  <a:srgbClr val="009999"/>
                </a:solidFill>
              </a:rPr>
              <a:t>Cumul séjours chez le comptable</a:t>
            </a:r>
          </a:p>
        </p:txBody>
      </p:sp>
      <p:sp>
        <p:nvSpPr>
          <p:cNvPr id="10279" name="Rectangle 45"/>
          <p:cNvSpPr>
            <a:spLocks noChangeArrowheads="1"/>
          </p:cNvSpPr>
          <p:nvPr/>
        </p:nvSpPr>
        <p:spPr bwMode="auto">
          <a:xfrm>
            <a:off x="179388" y="1412875"/>
            <a:ext cx="1943100" cy="3968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1000">
                <a:solidFill>
                  <a:srgbClr val="808080"/>
                </a:solidFill>
              </a:rPr>
              <a:t>« </a:t>
            </a:r>
            <a:r>
              <a:rPr lang="fr-FR" altLang="fr-FR" sz="1000" b="1">
                <a:solidFill>
                  <a:srgbClr val="808080"/>
                </a:solidFill>
              </a:rPr>
              <a:t>Cumul séjours certification chez l’ordonnateur</a:t>
            </a:r>
            <a:r>
              <a:rPr lang="fr-FR" altLang="fr-FR" sz="1000">
                <a:solidFill>
                  <a:srgbClr val="808080"/>
                </a:solidFill>
              </a:rPr>
              <a:t> » </a:t>
            </a:r>
          </a:p>
        </p:txBody>
      </p:sp>
      <p:sp>
        <p:nvSpPr>
          <p:cNvPr id="10280" name="Rectangle 46"/>
          <p:cNvSpPr>
            <a:spLocks noChangeArrowheads="1"/>
          </p:cNvSpPr>
          <p:nvPr/>
        </p:nvSpPr>
        <p:spPr bwMode="auto">
          <a:xfrm>
            <a:off x="2124075" y="1412875"/>
            <a:ext cx="2016125" cy="3968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1812925" algn="l"/>
              </a:tabLs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1812925" algn="l"/>
              </a:tabLs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1812925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181292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181292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81292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81292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81292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81292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1000">
                <a:solidFill>
                  <a:srgbClr val="99CC00"/>
                </a:solidFill>
              </a:rPr>
              <a:t>« </a:t>
            </a:r>
            <a:r>
              <a:rPr lang="fr-FR" altLang="fr-FR" sz="1000" b="1">
                <a:solidFill>
                  <a:srgbClr val="99CC00"/>
                </a:solidFill>
              </a:rPr>
              <a:t>Cumul séjours certification chez le titulaire</a:t>
            </a:r>
            <a:r>
              <a:rPr lang="fr-FR" altLang="fr-FR" sz="1000">
                <a:solidFill>
                  <a:srgbClr val="99CC00"/>
                </a:solidFill>
              </a:rPr>
              <a:t> »</a:t>
            </a:r>
          </a:p>
        </p:txBody>
      </p:sp>
      <p:sp>
        <p:nvSpPr>
          <p:cNvPr id="10281" name="Rectangle 47"/>
          <p:cNvSpPr>
            <a:spLocks noChangeArrowheads="1"/>
          </p:cNvSpPr>
          <p:nvPr/>
        </p:nvSpPr>
        <p:spPr bwMode="auto">
          <a:xfrm>
            <a:off x="323850" y="5229225"/>
            <a:ext cx="1511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800" b="1">
                <a:solidFill>
                  <a:srgbClr val="808080"/>
                </a:solidFill>
              </a:rPr>
              <a:t>la date saisie d’envoi de demande de rectification</a:t>
            </a:r>
          </a:p>
        </p:txBody>
      </p:sp>
      <p:sp>
        <p:nvSpPr>
          <p:cNvPr id="10282" name="Rectangle 48"/>
          <p:cNvSpPr>
            <a:spLocks noChangeArrowheads="1"/>
          </p:cNvSpPr>
          <p:nvPr/>
        </p:nvSpPr>
        <p:spPr bwMode="auto">
          <a:xfrm>
            <a:off x="3851275" y="4508500"/>
            <a:ext cx="16573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800" b="1">
                <a:solidFill>
                  <a:srgbClr val="808080"/>
                </a:solidFill>
              </a:rPr>
              <a:t>la date réglementaire de certification du service fait.</a:t>
            </a:r>
          </a:p>
        </p:txBody>
      </p:sp>
      <p:sp>
        <p:nvSpPr>
          <p:cNvPr id="10283" name="Rectangle 49"/>
          <p:cNvSpPr>
            <a:spLocks noChangeArrowheads="1"/>
          </p:cNvSpPr>
          <p:nvPr/>
        </p:nvSpPr>
        <p:spPr bwMode="auto">
          <a:xfrm>
            <a:off x="1835150" y="5518150"/>
            <a:ext cx="2447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800" b="1">
                <a:solidFill>
                  <a:srgbClr val="99CC00"/>
                </a:solidFill>
              </a:rPr>
              <a:t>la date ainsi prédéterminée de réception réglementaire d’acception de rectifications</a:t>
            </a:r>
          </a:p>
        </p:txBody>
      </p:sp>
      <p:sp>
        <p:nvSpPr>
          <p:cNvPr id="10284" name="Rectangle 52"/>
          <p:cNvSpPr>
            <a:spLocks noChangeArrowheads="1"/>
          </p:cNvSpPr>
          <p:nvPr/>
        </p:nvSpPr>
        <p:spPr bwMode="auto">
          <a:xfrm>
            <a:off x="1403350" y="2852738"/>
            <a:ext cx="16573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800" b="1">
                <a:solidFill>
                  <a:srgbClr val="808080"/>
                </a:solidFill>
              </a:rPr>
              <a:t>la date de dépôt du dossier de paiement.</a:t>
            </a:r>
          </a:p>
        </p:txBody>
      </p:sp>
      <p:sp>
        <p:nvSpPr>
          <p:cNvPr id="10285" name="Rectangle 58"/>
          <p:cNvSpPr>
            <a:spLocks noChangeArrowheads="1"/>
          </p:cNvSpPr>
          <p:nvPr/>
        </p:nvSpPr>
        <p:spPr bwMode="auto">
          <a:xfrm>
            <a:off x="179388" y="992188"/>
            <a:ext cx="3960812" cy="2746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1812925" algn="l"/>
              </a:tabLs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1812925" algn="l"/>
              </a:tabLs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1812925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181292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181292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81292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81292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81292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81292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1200" b="1">
                <a:solidFill>
                  <a:srgbClr val="FF9900"/>
                </a:solidFill>
                <a:latin typeface="Tahoma" pitchFamily="34" charset="0"/>
                <a:cs typeface="Tahoma" pitchFamily="34" charset="0"/>
              </a:rPr>
              <a:t>Phase de certification</a:t>
            </a:r>
          </a:p>
        </p:txBody>
      </p:sp>
      <p:sp>
        <p:nvSpPr>
          <p:cNvPr id="10286" name="Rectangle 59"/>
          <p:cNvSpPr>
            <a:spLocks noChangeArrowheads="1"/>
          </p:cNvSpPr>
          <p:nvPr/>
        </p:nvSpPr>
        <p:spPr bwMode="auto">
          <a:xfrm>
            <a:off x="4140200" y="993775"/>
            <a:ext cx="4752975" cy="274638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1200" b="1">
                <a:solidFill>
                  <a:srgbClr val="FF9900"/>
                </a:solidFill>
                <a:latin typeface="Tahoma" pitchFamily="34" charset="0"/>
                <a:cs typeface="Tahoma" pitchFamily="34" charset="0"/>
              </a:rPr>
              <a:t>Phase d’ordonnancement et de règlement</a:t>
            </a:r>
          </a:p>
        </p:txBody>
      </p:sp>
      <p:cxnSp>
        <p:nvCxnSpPr>
          <p:cNvPr id="10287" name="Connecteur en arc 4"/>
          <p:cNvCxnSpPr>
            <a:cxnSpLocks noChangeShapeType="1"/>
            <a:endCxn id="10256" idx="0"/>
          </p:cNvCxnSpPr>
          <p:nvPr/>
        </p:nvCxnSpPr>
        <p:spPr bwMode="auto">
          <a:xfrm rot="10800000" flipV="1">
            <a:off x="5114925" y="4684713"/>
            <a:ext cx="946150" cy="688975"/>
          </a:xfrm>
          <a:prstGeom prst="curvedConnector2">
            <a:avLst/>
          </a:prstGeom>
          <a:noFill/>
          <a:ln w="952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069292000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176</Words>
  <Application>Microsoft Office PowerPoint</Application>
  <PresentationFormat>Affichage à l'écran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JOUHAR HOUCINE</dc:creator>
  <cp:lastModifiedBy>JOUHAR HOUCINE</cp:lastModifiedBy>
  <cp:revision>2</cp:revision>
  <dcterms:created xsi:type="dcterms:W3CDTF">2017-01-24T16:06:19Z</dcterms:created>
  <dcterms:modified xsi:type="dcterms:W3CDTF">2017-04-03T16:22:50Z</dcterms:modified>
</cp:coreProperties>
</file>