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49" r:id="rId2"/>
    <p:sldMasterId id="2147483650" r:id="rId3"/>
  </p:sldMasterIdLst>
  <p:notesMasterIdLst>
    <p:notesMasterId r:id="rId28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</p:sldIdLst>
  <p:sldSz cx="9144000" cy="6858000" type="screen4x3"/>
  <p:notesSz cx="6858000" cy="9144000"/>
  <p:defaultTextStyle>
    <a:defPPr lvl="0">
      <a:defRPr lang="fr-FR"/>
    </a:defPPr>
    <a:lvl1pPr lvl="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1pPr>
    <a:lvl2pPr marL="457200" lvl="1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lvl="2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lvl="3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lvl="4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lvl="5" algn="l" defTabSz="9144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6pPr>
    <a:lvl7pPr marL="2743200" lvl="6" algn="l" defTabSz="9144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7pPr>
    <a:lvl8pPr marL="3200400" lvl="7" algn="l" defTabSz="9144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8pPr>
    <a:lvl9pPr marL="3657600" lvl="8" algn="l" defTabSz="9144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1400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AE87D121-6AA1-D449-BD45-48940ED3D23D}" type="datetimeFigureOut">
              <a:rPr lang="fr-FR"/>
              <a:pPr>
                <a:defRPr/>
              </a:pPr>
              <a:t>24/03/2024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9AE7FE85-A18C-8D42-B761-DFC62F9B3F12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7171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/>
          </a:p>
        </p:txBody>
      </p:sp>
      <p:sp>
        <p:nvSpPr>
          <p:cNvPr id="7172" name="Espace réservé du numéro de diapositive 4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</a:pPr>
            <a:fld id="{4A7267BB-CB92-D34E-A82E-345AD4BD2BE8}" type="slidenum">
              <a:rPr lang="fr-FR" altLang="fr-FR">
                <a:ea typeface="Arial" charset="0"/>
                <a:cs typeface="Arial" charset="0"/>
              </a:rPr>
              <a:pPr>
                <a:spcBef>
                  <a:spcPct val="0"/>
                </a:spcBef>
              </a:pPr>
              <a:t>1</a:t>
            </a:fld>
            <a:endParaRPr lang="fr-FR" altLang="fr-FR">
              <a:ea typeface="Arial" charset="0"/>
              <a:cs typeface="Arial" charset="0"/>
            </a:endParaRPr>
          </a:p>
        </p:txBody>
      </p:sp>
      <p:sp>
        <p:nvSpPr>
          <p:cNvPr id="43012" name="Espace réservé de l'en-tête 5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cs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5603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/>
          </a:p>
        </p:txBody>
      </p:sp>
      <p:sp>
        <p:nvSpPr>
          <p:cNvPr id="25604" name="Espace réservé du numéro de diapositive 4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</a:pPr>
            <a:fld id="{73B65BAE-8298-8849-B5DA-B339F24A82E5}" type="slidenum">
              <a:rPr lang="fr-FR" altLang="fr-FR">
                <a:ea typeface="Arial" charset="0"/>
                <a:cs typeface="Arial" charset="0"/>
              </a:rPr>
              <a:pPr>
                <a:spcBef>
                  <a:spcPct val="0"/>
                </a:spcBef>
              </a:pPr>
              <a:t>10</a:t>
            </a:fld>
            <a:endParaRPr lang="fr-FR" altLang="fr-FR">
              <a:ea typeface="Arial" charset="0"/>
              <a:cs typeface="Arial" charset="0"/>
            </a:endParaRPr>
          </a:p>
        </p:txBody>
      </p:sp>
      <p:sp>
        <p:nvSpPr>
          <p:cNvPr id="61444" name="Espace réservé de l'en-tête 5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cs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7651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/>
          </a:p>
        </p:txBody>
      </p:sp>
      <p:sp>
        <p:nvSpPr>
          <p:cNvPr id="27652" name="Espace réservé du numéro de diapositive 4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</a:pPr>
            <a:fld id="{F8653702-3205-834F-8C2D-D100EDE5E767}" type="slidenum">
              <a:rPr lang="fr-FR" altLang="fr-FR">
                <a:ea typeface="Arial" charset="0"/>
                <a:cs typeface="Arial" charset="0"/>
              </a:rPr>
              <a:pPr>
                <a:spcBef>
                  <a:spcPct val="0"/>
                </a:spcBef>
              </a:pPr>
              <a:t>11</a:t>
            </a:fld>
            <a:endParaRPr lang="fr-FR" altLang="fr-FR">
              <a:ea typeface="Arial" charset="0"/>
              <a:cs typeface="Arial" charset="0"/>
            </a:endParaRPr>
          </a:p>
        </p:txBody>
      </p:sp>
      <p:sp>
        <p:nvSpPr>
          <p:cNvPr id="63492" name="Espace réservé de l'en-tête 5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cs typeface="Arial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9699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/>
          </a:p>
        </p:txBody>
      </p:sp>
      <p:sp>
        <p:nvSpPr>
          <p:cNvPr id="29700" name="Espace réservé du numéro de diapositive 4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</a:pPr>
            <a:fld id="{7007384B-C33B-484C-92AB-405404316F00}" type="slidenum">
              <a:rPr lang="fr-FR" altLang="fr-FR">
                <a:ea typeface="Arial" charset="0"/>
                <a:cs typeface="Arial" charset="0"/>
              </a:rPr>
              <a:pPr>
                <a:spcBef>
                  <a:spcPct val="0"/>
                </a:spcBef>
              </a:pPr>
              <a:t>12</a:t>
            </a:fld>
            <a:endParaRPr lang="fr-FR" altLang="fr-FR">
              <a:ea typeface="Arial" charset="0"/>
              <a:cs typeface="Arial" charset="0"/>
            </a:endParaRPr>
          </a:p>
        </p:txBody>
      </p:sp>
      <p:sp>
        <p:nvSpPr>
          <p:cNvPr id="65540" name="Espace réservé de l'en-tête 5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cs typeface="Arial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174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/>
          </a:p>
        </p:txBody>
      </p:sp>
      <p:sp>
        <p:nvSpPr>
          <p:cNvPr id="31748" name="Espace réservé du numéro de diapositive 4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</a:pPr>
            <a:fld id="{79BB3C53-76F8-144C-B69A-25BC1CA8D2B9}" type="slidenum">
              <a:rPr lang="fr-FR" altLang="fr-FR">
                <a:ea typeface="Arial" charset="0"/>
                <a:cs typeface="Arial" charset="0"/>
              </a:rPr>
              <a:pPr>
                <a:spcBef>
                  <a:spcPct val="0"/>
                </a:spcBef>
              </a:pPr>
              <a:t>13</a:t>
            </a:fld>
            <a:endParaRPr lang="fr-FR" altLang="fr-FR">
              <a:ea typeface="Arial" charset="0"/>
              <a:cs typeface="Arial" charset="0"/>
            </a:endParaRPr>
          </a:p>
        </p:txBody>
      </p:sp>
      <p:sp>
        <p:nvSpPr>
          <p:cNvPr id="67588" name="Espace réservé de l'en-tête 5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cs typeface="Arial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379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/>
          </a:p>
        </p:txBody>
      </p:sp>
      <p:sp>
        <p:nvSpPr>
          <p:cNvPr id="33796" name="Espace réservé du numéro de diapositive 4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</a:pPr>
            <a:fld id="{60B0FA1F-46E1-9A49-B0D3-085D8F1084D9}" type="slidenum">
              <a:rPr lang="fr-FR" altLang="fr-FR">
                <a:ea typeface="Arial" charset="0"/>
                <a:cs typeface="Arial" charset="0"/>
              </a:rPr>
              <a:pPr>
                <a:spcBef>
                  <a:spcPct val="0"/>
                </a:spcBef>
              </a:pPr>
              <a:t>14</a:t>
            </a:fld>
            <a:endParaRPr lang="fr-FR" altLang="fr-FR">
              <a:ea typeface="Arial" charset="0"/>
              <a:cs typeface="Arial" charset="0"/>
            </a:endParaRPr>
          </a:p>
        </p:txBody>
      </p:sp>
      <p:sp>
        <p:nvSpPr>
          <p:cNvPr id="69636" name="Espace réservé de l'en-tête 5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cs typeface="Arial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5843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/>
          </a:p>
        </p:txBody>
      </p:sp>
      <p:sp>
        <p:nvSpPr>
          <p:cNvPr id="35844" name="Espace réservé du numéro de diapositive 4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</a:pPr>
            <a:fld id="{8FD11572-BB55-AA41-9EB6-CA4C777F9F9C}" type="slidenum">
              <a:rPr lang="fr-FR" altLang="fr-FR">
                <a:ea typeface="Arial" charset="0"/>
                <a:cs typeface="Arial" charset="0"/>
              </a:rPr>
              <a:pPr>
                <a:spcBef>
                  <a:spcPct val="0"/>
                </a:spcBef>
              </a:pPr>
              <a:t>15</a:t>
            </a:fld>
            <a:endParaRPr lang="fr-FR" altLang="fr-FR">
              <a:ea typeface="Arial" charset="0"/>
              <a:cs typeface="Arial" charset="0"/>
            </a:endParaRPr>
          </a:p>
        </p:txBody>
      </p:sp>
      <p:sp>
        <p:nvSpPr>
          <p:cNvPr id="71684" name="Espace réservé de l'en-tête 5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cs typeface="Arial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7891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/>
          </a:p>
        </p:txBody>
      </p:sp>
      <p:sp>
        <p:nvSpPr>
          <p:cNvPr id="37892" name="Espace réservé du numéro de diapositive 4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</a:pPr>
            <a:fld id="{F8FC6550-A9D3-FE4D-8865-D08DE772EF72}" type="slidenum">
              <a:rPr lang="fr-FR" altLang="fr-FR">
                <a:ea typeface="Arial" charset="0"/>
                <a:cs typeface="Arial" charset="0"/>
              </a:rPr>
              <a:pPr>
                <a:spcBef>
                  <a:spcPct val="0"/>
                </a:spcBef>
              </a:pPr>
              <a:t>16</a:t>
            </a:fld>
            <a:endParaRPr lang="fr-FR" altLang="fr-FR">
              <a:ea typeface="Arial" charset="0"/>
              <a:cs typeface="Arial" charset="0"/>
            </a:endParaRPr>
          </a:p>
        </p:txBody>
      </p:sp>
      <p:sp>
        <p:nvSpPr>
          <p:cNvPr id="73732" name="Espace réservé de l'en-tête 5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cs typeface="Arial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9939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/>
          </a:p>
        </p:txBody>
      </p:sp>
      <p:sp>
        <p:nvSpPr>
          <p:cNvPr id="39940" name="Espace réservé du numéro de diapositive 4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</a:pPr>
            <a:fld id="{9095B1BC-923E-994B-8B0A-686F8C9B7FAD}" type="slidenum">
              <a:rPr lang="fr-FR" altLang="fr-FR">
                <a:ea typeface="Arial" charset="0"/>
                <a:cs typeface="Arial" charset="0"/>
              </a:rPr>
              <a:pPr>
                <a:spcBef>
                  <a:spcPct val="0"/>
                </a:spcBef>
              </a:pPr>
              <a:t>17</a:t>
            </a:fld>
            <a:endParaRPr lang="fr-FR" altLang="fr-FR">
              <a:ea typeface="Arial" charset="0"/>
              <a:cs typeface="Arial" charset="0"/>
            </a:endParaRPr>
          </a:p>
        </p:txBody>
      </p:sp>
      <p:sp>
        <p:nvSpPr>
          <p:cNvPr id="75780" name="Espace réservé de l'en-tête 5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cs typeface="Arial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198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/>
          </a:p>
        </p:txBody>
      </p:sp>
      <p:sp>
        <p:nvSpPr>
          <p:cNvPr id="4198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</a:pPr>
            <a:fld id="{9B87055D-BA3B-E645-B417-42B1EF7EBA3E}" type="slidenum">
              <a:rPr lang="fr-FR" altLang="fr-FR">
                <a:ea typeface="Arial" charset="0"/>
                <a:cs typeface="Arial" charset="0"/>
              </a:rPr>
              <a:pPr>
                <a:spcBef>
                  <a:spcPct val="0"/>
                </a:spcBef>
              </a:pPr>
              <a:t>18</a:t>
            </a:fld>
            <a:endParaRPr lang="fr-FR" altLang="fr-FR">
              <a:ea typeface="Arial" charset="0"/>
              <a:cs typeface="Arial" charset="0"/>
            </a:endParaRPr>
          </a:p>
        </p:txBody>
      </p:sp>
      <p:sp>
        <p:nvSpPr>
          <p:cNvPr id="77828" name="Espace réservé de l'en-tête 5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cs typeface="Arial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403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/>
          </a:p>
        </p:txBody>
      </p:sp>
      <p:sp>
        <p:nvSpPr>
          <p:cNvPr id="44036" name="Espace réservé du numéro de diapositive 4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</a:pPr>
            <a:fld id="{7AC5D211-47CC-D542-B6C0-23ED75815B71}" type="slidenum">
              <a:rPr lang="fr-FR" altLang="fr-FR">
                <a:ea typeface="Arial" charset="0"/>
                <a:cs typeface="Arial" charset="0"/>
              </a:rPr>
              <a:pPr>
                <a:spcBef>
                  <a:spcPct val="0"/>
                </a:spcBef>
              </a:pPr>
              <a:t>19</a:t>
            </a:fld>
            <a:endParaRPr lang="fr-FR" altLang="fr-FR">
              <a:ea typeface="Arial" charset="0"/>
              <a:cs typeface="Arial" charset="0"/>
            </a:endParaRPr>
          </a:p>
        </p:txBody>
      </p:sp>
      <p:sp>
        <p:nvSpPr>
          <p:cNvPr id="79876" name="Espace réservé de l'en-tête 5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9219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/>
          </a:p>
        </p:txBody>
      </p:sp>
      <p:sp>
        <p:nvSpPr>
          <p:cNvPr id="9220" name="Espace réservé du numéro de diapositive 4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</a:pPr>
            <a:fld id="{66A7B282-F734-704C-B161-535D1A61A46B}" type="slidenum">
              <a:rPr lang="fr-FR" altLang="fr-FR">
                <a:ea typeface="Arial" charset="0"/>
                <a:cs typeface="Arial" charset="0"/>
              </a:rPr>
              <a:pPr>
                <a:spcBef>
                  <a:spcPct val="0"/>
                </a:spcBef>
              </a:pPr>
              <a:t>2</a:t>
            </a:fld>
            <a:endParaRPr lang="fr-FR" altLang="fr-FR">
              <a:ea typeface="Arial" charset="0"/>
              <a:cs typeface="Arial" charset="0"/>
            </a:endParaRPr>
          </a:p>
        </p:txBody>
      </p:sp>
      <p:sp>
        <p:nvSpPr>
          <p:cNvPr id="45060" name="Espace réservé de l'en-tête 5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cs typeface="Arial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6083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/>
          </a:p>
        </p:txBody>
      </p:sp>
      <p:sp>
        <p:nvSpPr>
          <p:cNvPr id="46084" name="Espace réservé du numéro de diapositive 4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</a:pPr>
            <a:fld id="{165D0B0E-374B-B941-B229-47BA1768F060}" type="slidenum">
              <a:rPr lang="fr-FR" altLang="fr-FR">
                <a:ea typeface="Arial" charset="0"/>
                <a:cs typeface="Arial" charset="0"/>
              </a:rPr>
              <a:pPr>
                <a:spcBef>
                  <a:spcPct val="0"/>
                </a:spcBef>
              </a:pPr>
              <a:t>20</a:t>
            </a:fld>
            <a:endParaRPr lang="fr-FR" altLang="fr-FR">
              <a:ea typeface="Arial" charset="0"/>
              <a:cs typeface="Arial" charset="0"/>
            </a:endParaRPr>
          </a:p>
        </p:txBody>
      </p:sp>
      <p:sp>
        <p:nvSpPr>
          <p:cNvPr id="81924" name="Espace réservé de l'en-tête 5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cs typeface="Arial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8131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/>
          </a:p>
        </p:txBody>
      </p:sp>
      <p:sp>
        <p:nvSpPr>
          <p:cNvPr id="48132" name="Espace réservé du numéro de diapositive 4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</a:pPr>
            <a:fld id="{240E6003-C3D3-0A45-AA7A-7160AAA53B5F}" type="slidenum">
              <a:rPr lang="fr-FR" altLang="fr-FR">
                <a:ea typeface="Arial" charset="0"/>
                <a:cs typeface="Arial" charset="0"/>
              </a:rPr>
              <a:pPr>
                <a:spcBef>
                  <a:spcPct val="0"/>
                </a:spcBef>
              </a:pPr>
              <a:t>21</a:t>
            </a:fld>
            <a:endParaRPr lang="fr-FR" altLang="fr-FR">
              <a:ea typeface="Arial" charset="0"/>
              <a:cs typeface="Arial" charset="0"/>
            </a:endParaRPr>
          </a:p>
        </p:txBody>
      </p:sp>
      <p:sp>
        <p:nvSpPr>
          <p:cNvPr id="83972" name="Espace réservé de l'en-tête 5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cs typeface="Arial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0179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/>
          </a:p>
        </p:txBody>
      </p:sp>
      <p:sp>
        <p:nvSpPr>
          <p:cNvPr id="50180" name="Espace réservé du numéro de diapositive 4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</a:pPr>
            <a:fld id="{1886D5A7-D4DE-2649-B373-A6E904EB6F63}" type="slidenum">
              <a:rPr lang="fr-FR" altLang="fr-FR">
                <a:solidFill>
                  <a:srgbClr val="000000"/>
                </a:solidFill>
                <a:ea typeface="Arial" charset="0"/>
                <a:cs typeface="Arial" charset="0"/>
              </a:rPr>
              <a:pPr>
                <a:spcBef>
                  <a:spcPct val="0"/>
                </a:spcBef>
              </a:pPr>
              <a:t>22</a:t>
            </a:fld>
            <a:endParaRPr lang="fr-FR" altLang="fr-FR">
              <a:solidFill>
                <a:srgbClr val="000000"/>
              </a:solidFill>
              <a:ea typeface="Arial" charset="0"/>
              <a:cs typeface="Arial" charset="0"/>
            </a:endParaRPr>
          </a:p>
        </p:txBody>
      </p:sp>
      <p:sp>
        <p:nvSpPr>
          <p:cNvPr id="86020" name="Espace réservé de l'en-tête 5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cs typeface="Arial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222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/>
          </a:p>
        </p:txBody>
      </p:sp>
      <p:sp>
        <p:nvSpPr>
          <p:cNvPr id="52228" name="Espace réservé du numéro de diapositive 4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</a:pPr>
            <a:fld id="{FB0B6CF3-582C-9749-8F9D-FC9D8FA7742F}" type="slidenum">
              <a:rPr lang="fr-FR" altLang="fr-FR">
                <a:ea typeface="Arial" charset="0"/>
                <a:cs typeface="Arial" charset="0"/>
              </a:rPr>
              <a:pPr>
                <a:spcBef>
                  <a:spcPct val="0"/>
                </a:spcBef>
              </a:pPr>
              <a:t>23</a:t>
            </a:fld>
            <a:endParaRPr lang="fr-FR" altLang="fr-FR">
              <a:ea typeface="Arial" charset="0"/>
              <a:cs typeface="Arial" charset="0"/>
            </a:endParaRPr>
          </a:p>
        </p:txBody>
      </p:sp>
      <p:sp>
        <p:nvSpPr>
          <p:cNvPr id="88068" name="Espace réservé de l'en-tête 5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126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/>
          </a:p>
        </p:txBody>
      </p:sp>
      <p:sp>
        <p:nvSpPr>
          <p:cNvPr id="1126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</a:pPr>
            <a:fld id="{538DCF51-612D-E946-BA49-819F91025038}" type="slidenum">
              <a:rPr lang="fr-FR" altLang="fr-FR">
                <a:ea typeface="Arial" charset="0"/>
                <a:cs typeface="Arial" charset="0"/>
              </a:rPr>
              <a:pPr>
                <a:spcBef>
                  <a:spcPct val="0"/>
                </a:spcBef>
              </a:pPr>
              <a:t>3</a:t>
            </a:fld>
            <a:endParaRPr lang="fr-FR" altLang="fr-FR">
              <a:ea typeface="Arial" charset="0"/>
              <a:cs typeface="Arial" charset="0"/>
            </a:endParaRPr>
          </a:p>
        </p:txBody>
      </p:sp>
      <p:sp>
        <p:nvSpPr>
          <p:cNvPr id="47108" name="Espace réservé de l'en-tête 5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331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/>
          </a:p>
        </p:txBody>
      </p:sp>
      <p:sp>
        <p:nvSpPr>
          <p:cNvPr id="13316" name="Espace réservé du numéro de diapositive 4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</a:pPr>
            <a:fld id="{AF7153F4-802E-884C-BE69-B19EEC00BDA5}" type="slidenum">
              <a:rPr lang="fr-FR" altLang="fr-FR">
                <a:ea typeface="Arial" charset="0"/>
                <a:cs typeface="Arial" charset="0"/>
              </a:rPr>
              <a:pPr>
                <a:spcBef>
                  <a:spcPct val="0"/>
                </a:spcBef>
              </a:pPr>
              <a:t>4</a:t>
            </a:fld>
            <a:endParaRPr lang="fr-FR" altLang="fr-FR">
              <a:ea typeface="Arial" charset="0"/>
              <a:cs typeface="Arial" charset="0"/>
            </a:endParaRPr>
          </a:p>
        </p:txBody>
      </p:sp>
      <p:sp>
        <p:nvSpPr>
          <p:cNvPr id="49156" name="Espace réservé de l'en-tête 5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3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/>
          </a:p>
        </p:txBody>
      </p:sp>
      <p:sp>
        <p:nvSpPr>
          <p:cNvPr id="15364" name="Espace réservé du numéro de diapositive 4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</a:pPr>
            <a:fld id="{62B589A3-A662-B44A-AB58-2136D81F8021}" type="slidenum">
              <a:rPr lang="fr-FR" altLang="fr-FR">
                <a:ea typeface="Arial" charset="0"/>
                <a:cs typeface="Arial" charset="0"/>
              </a:rPr>
              <a:pPr>
                <a:spcBef>
                  <a:spcPct val="0"/>
                </a:spcBef>
              </a:pPr>
              <a:t>5</a:t>
            </a:fld>
            <a:endParaRPr lang="fr-FR" altLang="fr-FR">
              <a:ea typeface="Arial" charset="0"/>
              <a:cs typeface="Arial" charset="0"/>
            </a:endParaRPr>
          </a:p>
        </p:txBody>
      </p:sp>
      <p:sp>
        <p:nvSpPr>
          <p:cNvPr id="51204" name="Espace réservé de l'en-tête 5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7411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/>
          </a:p>
        </p:txBody>
      </p:sp>
      <p:sp>
        <p:nvSpPr>
          <p:cNvPr id="17412" name="Espace réservé du numéro de diapositive 4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</a:pPr>
            <a:fld id="{5B8425FB-A61C-9F45-9F0F-27BA7BE3B3B2}" type="slidenum">
              <a:rPr lang="fr-FR" altLang="fr-FR">
                <a:ea typeface="Arial" charset="0"/>
                <a:cs typeface="Arial" charset="0"/>
              </a:rPr>
              <a:pPr>
                <a:spcBef>
                  <a:spcPct val="0"/>
                </a:spcBef>
              </a:pPr>
              <a:t>6</a:t>
            </a:fld>
            <a:endParaRPr lang="fr-FR" altLang="fr-FR">
              <a:ea typeface="Arial" charset="0"/>
              <a:cs typeface="Arial" charset="0"/>
            </a:endParaRPr>
          </a:p>
        </p:txBody>
      </p:sp>
      <p:sp>
        <p:nvSpPr>
          <p:cNvPr id="53252" name="Espace réservé de l'en-tête 5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9459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/>
          </a:p>
        </p:txBody>
      </p:sp>
      <p:sp>
        <p:nvSpPr>
          <p:cNvPr id="19460" name="Espace réservé du numéro de diapositive 4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</a:pPr>
            <a:fld id="{95E479D4-BF78-7641-A79A-8418D302FA63}" type="slidenum">
              <a:rPr lang="fr-FR" altLang="fr-FR">
                <a:ea typeface="Arial" charset="0"/>
                <a:cs typeface="Arial" charset="0"/>
              </a:rPr>
              <a:pPr>
                <a:spcBef>
                  <a:spcPct val="0"/>
                </a:spcBef>
              </a:pPr>
              <a:t>7</a:t>
            </a:fld>
            <a:endParaRPr lang="fr-FR" altLang="fr-FR">
              <a:ea typeface="Arial" charset="0"/>
              <a:cs typeface="Arial" charset="0"/>
            </a:endParaRPr>
          </a:p>
        </p:txBody>
      </p:sp>
      <p:sp>
        <p:nvSpPr>
          <p:cNvPr id="55300" name="Espace réservé de l'en-tête 5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cs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150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/>
          </a:p>
        </p:txBody>
      </p:sp>
      <p:sp>
        <p:nvSpPr>
          <p:cNvPr id="21508" name="Espace réservé du numéro de diapositive 4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</a:pPr>
            <a:fld id="{68A1B9F7-BD6B-A140-AAE0-6B568F3B74AD}" type="slidenum">
              <a:rPr lang="fr-FR" altLang="fr-FR">
                <a:ea typeface="Arial" charset="0"/>
                <a:cs typeface="Arial" charset="0"/>
              </a:rPr>
              <a:pPr>
                <a:spcBef>
                  <a:spcPct val="0"/>
                </a:spcBef>
              </a:pPr>
              <a:t>8</a:t>
            </a:fld>
            <a:endParaRPr lang="fr-FR" altLang="fr-FR">
              <a:ea typeface="Arial" charset="0"/>
              <a:cs typeface="Arial" charset="0"/>
            </a:endParaRPr>
          </a:p>
        </p:txBody>
      </p:sp>
      <p:sp>
        <p:nvSpPr>
          <p:cNvPr id="57348" name="Espace réservé de l'en-tête 5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cs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355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/>
          </a:p>
        </p:txBody>
      </p:sp>
      <p:sp>
        <p:nvSpPr>
          <p:cNvPr id="23556" name="Espace réservé du numéro de diapositive 4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</a:pPr>
            <a:fld id="{03226355-0BBF-A24B-B65A-5981E06E9D3C}" type="slidenum">
              <a:rPr lang="fr-FR" altLang="fr-FR">
                <a:ea typeface="Arial" charset="0"/>
                <a:cs typeface="Arial" charset="0"/>
              </a:rPr>
              <a:pPr>
                <a:spcBef>
                  <a:spcPct val="0"/>
                </a:spcBef>
              </a:pPr>
              <a:t>9</a:t>
            </a:fld>
            <a:endParaRPr lang="fr-FR" altLang="fr-FR">
              <a:ea typeface="Arial" charset="0"/>
              <a:cs typeface="Arial" charset="0"/>
            </a:endParaRPr>
          </a:p>
        </p:txBody>
      </p:sp>
      <p:sp>
        <p:nvSpPr>
          <p:cNvPr id="59396" name="Espace réservé de l'en-tête 5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8E9D6E-6E01-F042-A004-0ACA94B46F66}" type="datetime1">
              <a:rPr lang="fr-FR"/>
              <a:pPr>
                <a:defRPr/>
              </a:pPr>
              <a:t>24/03/2024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K.FELLAT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0463AF-B708-D44F-8DE2-897D011FD609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8779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8BDF23-4136-9544-8343-20D34D19EF7B}" type="datetime1">
              <a:rPr lang="fr-FR"/>
              <a:pPr>
                <a:defRPr/>
              </a:pPr>
              <a:t>24/03/2024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K.FELLAT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F8D4AB-0032-1D4A-9FE8-B4437079DE4C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7901789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68232E-8142-2B4A-8BB5-FEE8A07C247C}" type="datetime1">
              <a:rPr lang="fr-FR"/>
              <a:pPr>
                <a:defRPr/>
              </a:pPr>
              <a:t>24/03/2024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K.FELLAT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E8DF1F-436F-F14A-A6A0-BD90FBCDDA34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980841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CDD5F5-A3F0-4E4D-8554-6AB13C910F91}" type="datetime1">
              <a:rPr lang="fr-FR"/>
              <a:pPr>
                <a:defRPr/>
              </a:pPr>
              <a:t>24/03/2024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K.FELLAT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BAECE9-3C73-BE41-91C8-8DBD9E01E76B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087000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987C89-DEBD-FC45-893E-507159643C45}" type="datetime1">
              <a:rPr lang="fr-FR"/>
              <a:pPr>
                <a:defRPr/>
              </a:pPr>
              <a:t>24/03/2024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K.FELLAT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47D718-113F-4141-99E6-86D29E62E9D4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3698271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EA3A5C-8880-774B-BB24-3A123C5CDBCD}" type="datetime1">
              <a:rPr lang="fr-FR"/>
              <a:pPr>
                <a:defRPr/>
              </a:pPr>
              <a:t>24/03/2024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K.FELLAT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D808FA-7D4E-E84B-A167-AA68CA450E52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6606007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B10D9D-486E-3946-AB01-31248773D575}" type="datetime1">
              <a:rPr lang="fr-FR"/>
              <a:pPr>
                <a:defRPr/>
              </a:pPr>
              <a:t>24/03/2024</a:t>
            </a:fld>
            <a:endParaRPr lang="fr-FR" dirty="0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K.FELLAT</a:t>
            </a:r>
            <a:endParaRPr lang="fr-FR" dirty="0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55FDD4-0B0E-4046-B44C-1EDC8C9DBC6D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0196817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45BB83-CE62-3145-AB3E-FEF1EC52B51B}" type="datetime1">
              <a:rPr lang="fr-FR"/>
              <a:pPr>
                <a:defRPr/>
              </a:pPr>
              <a:t>24/03/2024</a:t>
            </a:fld>
            <a:endParaRPr lang="fr-FR" dirty="0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K.FELLAT</a:t>
            </a:r>
            <a:endParaRPr lang="fr-FR" dirty="0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E54625-E6AA-5543-AE8F-996824553C54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8722574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F2DABA-73BB-364E-A936-E19CB73E65C3}" type="datetime1">
              <a:rPr lang="fr-FR"/>
              <a:pPr>
                <a:defRPr/>
              </a:pPr>
              <a:t>24/03/2024</a:t>
            </a:fld>
            <a:endParaRPr lang="fr-FR" dirty="0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K.FELLAT</a:t>
            </a:r>
            <a:endParaRPr lang="fr-FR" dirty="0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1D072B-95EE-9B4D-B9E6-A459EEE62390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3073356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AE7538-64B7-AD45-AE40-0E3EEF454E7F}" type="datetime1">
              <a:rPr lang="fr-FR"/>
              <a:pPr>
                <a:defRPr/>
              </a:pPr>
              <a:t>24/03/2024</a:t>
            </a:fld>
            <a:endParaRPr lang="fr-FR" dirty="0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K.FELLAT</a:t>
            </a:r>
            <a:endParaRPr lang="fr-FR" dirty="0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ED84AF-C37F-CD4B-81A4-F32132F67B73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4846233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BF78B1-42D0-8046-B9B0-2EE2A19E4CE5}" type="datetime1">
              <a:rPr lang="fr-FR"/>
              <a:pPr>
                <a:defRPr/>
              </a:pPr>
              <a:t>24/03/2024</a:t>
            </a:fld>
            <a:endParaRPr lang="fr-FR" dirty="0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K.FELLAT</a:t>
            </a:r>
            <a:endParaRPr lang="fr-FR" dirty="0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7FFE0-A5EF-0742-BAA2-1F8BDD6F36E7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51375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DC0943-9440-7448-A670-189136BF6EAA}" type="datetime1">
              <a:rPr lang="fr-FR"/>
              <a:pPr>
                <a:defRPr/>
              </a:pPr>
              <a:t>24/03/2024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K.FELLAT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1BF485-E1BF-0541-9BF2-BC673694E01C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07383069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7A9D9B-3077-B940-9006-6295A8533733}" type="datetime1">
              <a:rPr lang="fr-FR"/>
              <a:pPr>
                <a:defRPr/>
              </a:pPr>
              <a:t>24/03/2024</a:t>
            </a:fld>
            <a:endParaRPr lang="fr-FR" dirty="0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K.FELLAT</a:t>
            </a:r>
            <a:endParaRPr lang="fr-FR" dirty="0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75105A-D9E4-DB4C-89D5-202AEC982380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36141764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76C84B-8EB6-EC4A-A329-C45CD945DBF0}" type="datetime1">
              <a:rPr lang="fr-FR"/>
              <a:pPr>
                <a:defRPr/>
              </a:pPr>
              <a:t>24/03/2024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K.FELLAT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9772D9-9C40-6E48-A5B0-8C6E5784974F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0555171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858376-E993-B347-8828-50107F81AE8D}" type="datetime1">
              <a:rPr lang="fr-FR"/>
              <a:pPr>
                <a:defRPr/>
              </a:pPr>
              <a:t>24/03/2024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K.FELLAT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88EB0D-F5CA-984C-85AB-56ACD3BA28A6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50729395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A65637-7DE9-CA4D-8F58-B197CB505584}" type="datetime1">
              <a:rPr lang="fr-FR"/>
              <a:pPr>
                <a:defRPr/>
              </a:pPr>
              <a:t>24/03/2024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K.FELLAT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C247CB-4AFD-F845-B0E5-7CA67EAD2A70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57940628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751ABA-89D1-8C42-AF43-08586EC4FEA9}" type="datetime1">
              <a:rPr lang="fr-FR"/>
              <a:pPr>
                <a:defRPr/>
              </a:pPr>
              <a:t>24/03/2024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K.FELLAT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8B1BDF-3F1C-1641-937A-D12DFDB5B28E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39062691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6EF619-FA07-A247-802A-7AF4DE7EFE61}" type="datetime1">
              <a:rPr lang="fr-FR"/>
              <a:pPr>
                <a:defRPr/>
              </a:pPr>
              <a:t>24/03/2024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K.FELLAT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C89908-39A9-EB44-A617-DF495BEB5DC1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20208052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DCFF2F-55D3-B647-87A1-5F302263E75F}" type="datetime1">
              <a:rPr lang="fr-FR"/>
              <a:pPr>
                <a:defRPr/>
              </a:pPr>
              <a:t>24/03/2024</a:t>
            </a:fld>
            <a:endParaRPr lang="fr-FR" dirty="0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K.FELLAT</a:t>
            </a:r>
            <a:endParaRPr lang="fr-FR" dirty="0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2FA63D-5240-0D45-9164-3895153F61BD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98871634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7F8DD4-DD27-F441-9ADB-030BC90F752A}" type="datetime1">
              <a:rPr lang="fr-FR"/>
              <a:pPr>
                <a:defRPr/>
              </a:pPr>
              <a:t>24/03/2024</a:t>
            </a:fld>
            <a:endParaRPr lang="fr-FR" dirty="0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K.FELLAT</a:t>
            </a:r>
            <a:endParaRPr lang="fr-FR" dirty="0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28FF1B-0A7B-8243-86C4-EFA63204D8D7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92014531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7A5E64-1BEB-F34B-95C0-E6878A6A2DC7}" type="datetime1">
              <a:rPr lang="fr-FR"/>
              <a:pPr>
                <a:defRPr/>
              </a:pPr>
              <a:t>24/03/2024</a:t>
            </a:fld>
            <a:endParaRPr lang="fr-FR" dirty="0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K.FELLAT</a:t>
            </a:r>
            <a:endParaRPr lang="fr-FR" dirty="0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3B6659-6B68-4947-A766-BB606A90BCF2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85255035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27E8C9-8B2F-6F4E-9601-C569BE506825}" type="datetime1">
              <a:rPr lang="fr-FR"/>
              <a:pPr>
                <a:defRPr/>
              </a:pPr>
              <a:t>24/03/2024</a:t>
            </a:fld>
            <a:endParaRPr lang="fr-FR" dirty="0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K.FELLAT</a:t>
            </a:r>
            <a:endParaRPr lang="fr-FR" dirty="0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7106B6-2290-E746-8E87-71DD54ACA7E4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802856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592100-A82F-A64D-965C-5E7B5A165D41}" type="datetime1">
              <a:rPr lang="fr-FR"/>
              <a:pPr>
                <a:defRPr/>
              </a:pPr>
              <a:t>24/03/2024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K.FELLAT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03C1E5-BDA8-074D-BFF4-33522CDA1B4E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1988786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4E1380-AC8E-CF41-9F2F-7159A27DBC6B}" type="datetime1">
              <a:rPr lang="fr-FR"/>
              <a:pPr>
                <a:defRPr/>
              </a:pPr>
              <a:t>24/03/2024</a:t>
            </a:fld>
            <a:endParaRPr lang="fr-FR" dirty="0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K.FELLAT</a:t>
            </a:r>
            <a:endParaRPr lang="fr-FR" dirty="0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7E0196-3701-3546-AA61-6EC09020B841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96898761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95692C-5372-C044-874F-8B1858AD2B2D}" type="datetime1">
              <a:rPr lang="fr-FR"/>
              <a:pPr>
                <a:defRPr/>
              </a:pPr>
              <a:t>24/03/2024</a:t>
            </a:fld>
            <a:endParaRPr lang="fr-FR" dirty="0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K.FELLAT</a:t>
            </a:r>
            <a:endParaRPr lang="fr-FR" dirty="0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48F866-1E08-A345-B179-8A754E07D294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40626606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21EB2E-6ACC-024A-B29C-0FDF6C0C9DA3}" type="datetime1">
              <a:rPr lang="fr-FR"/>
              <a:pPr>
                <a:defRPr/>
              </a:pPr>
              <a:t>24/03/2024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K.FELLAT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A76DD-112F-B146-BDCC-02A1210BEDED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05628644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B3C40B-514A-F94D-9314-7C77BF349194}" type="datetime1">
              <a:rPr lang="fr-FR"/>
              <a:pPr>
                <a:defRPr/>
              </a:pPr>
              <a:t>24/03/2024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K.FELLAT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A3919B-14A8-6E48-B87A-316B9A84793A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552000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5FAB73-F037-8744-B8D6-2C3023965A2C}" type="datetime1">
              <a:rPr lang="fr-FR"/>
              <a:pPr>
                <a:defRPr/>
              </a:pPr>
              <a:t>24/03/2024</a:t>
            </a:fld>
            <a:endParaRPr lang="fr-FR" dirty="0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K.FELLAT</a:t>
            </a:r>
            <a:endParaRPr lang="fr-FR" dirty="0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856AA4-20CD-6341-AE09-6580184548FD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24049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BBE882-D293-B04D-B796-1E4543E829BB}" type="datetime1">
              <a:rPr lang="fr-FR"/>
              <a:pPr>
                <a:defRPr/>
              </a:pPr>
              <a:t>24/03/2024</a:t>
            </a:fld>
            <a:endParaRPr lang="fr-FR" dirty="0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K.FELLAT</a:t>
            </a:r>
            <a:endParaRPr lang="fr-FR" dirty="0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B07023-F54E-054C-B0AC-649459C1296F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647508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05D99D-3BC2-294F-B786-1472CBC29766}" type="datetime1">
              <a:rPr lang="fr-FR"/>
              <a:pPr>
                <a:defRPr/>
              </a:pPr>
              <a:t>24/03/2024</a:t>
            </a:fld>
            <a:endParaRPr lang="fr-FR" dirty="0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K.FELLAT</a:t>
            </a:r>
            <a:endParaRPr lang="fr-FR" dirty="0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E23B82-EFEC-3040-95C7-5889AD8DB78C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6962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7AC3BA-63E0-1F4B-8137-8A4B5FD13524}" type="datetime1">
              <a:rPr lang="fr-FR"/>
              <a:pPr>
                <a:defRPr/>
              </a:pPr>
              <a:t>24/03/2024</a:t>
            </a:fld>
            <a:endParaRPr lang="fr-FR" dirty="0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K.FELLAT</a:t>
            </a:r>
            <a:endParaRPr lang="fr-FR" dirty="0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E458F6-FC02-8C49-AB84-81D6316F3C03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627803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705100-8EB9-2242-8F0D-4E5B5B4AC008}" type="datetime1">
              <a:rPr lang="fr-FR"/>
              <a:pPr>
                <a:defRPr/>
              </a:pPr>
              <a:t>24/03/2024</a:t>
            </a:fld>
            <a:endParaRPr lang="fr-FR" dirty="0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K.FELLAT</a:t>
            </a:r>
            <a:endParaRPr lang="fr-FR" dirty="0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D11A9E-C85D-F248-BF4E-06978D05CBC2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703833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A92603-AA01-5A42-8295-BE518BF37AA6}" type="datetime1">
              <a:rPr lang="fr-FR"/>
              <a:pPr>
                <a:defRPr/>
              </a:pPr>
              <a:t>24/03/2024</a:t>
            </a:fld>
            <a:endParaRPr lang="fr-FR" dirty="0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K.FELLAT</a:t>
            </a:r>
            <a:endParaRPr lang="fr-FR" dirty="0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13150E-4A2A-6B46-879C-0A4E5F9E89FC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785677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Modifiez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Modifiez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867B76F0-BC23-864B-A636-728BFDE652D3}" type="datetime1">
              <a:rPr lang="fr-FR"/>
              <a:pPr>
                <a:defRPr/>
              </a:pPr>
              <a:t>24/03/2024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fr-FR"/>
              <a:t>K.FELLAT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9312AEFB-23C1-6848-9B11-28EFBB3ACE24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Modifiez le style du titre</a:t>
            </a:r>
          </a:p>
        </p:txBody>
      </p:sp>
      <p:sp>
        <p:nvSpPr>
          <p:cNvPr id="2051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Modifiez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15EB6D5C-D7B2-F64B-9083-693AF31D67CC}" type="datetime1">
              <a:rPr lang="fr-FR"/>
              <a:pPr>
                <a:defRPr/>
              </a:pPr>
              <a:t>24/03/2024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fr-FR"/>
              <a:t>K.FELLAT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80F491B9-4D28-EE44-81CC-72E509E60E31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Modifiez le style du titre</a:t>
            </a:r>
          </a:p>
        </p:txBody>
      </p:sp>
      <p:sp>
        <p:nvSpPr>
          <p:cNvPr id="3075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Modifiez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AA2594F2-BD4E-7C4B-9358-EA7C0B303E47}" type="datetime1">
              <a:rPr lang="fr-FR"/>
              <a:pPr>
                <a:defRPr/>
              </a:pPr>
              <a:t>24/03/2024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fr-FR"/>
              <a:t>K.FELLAT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6A4CE2A-0B5D-2E48-B684-C1F0B21346C6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bouhami@gmail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5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formation%20CCM/LOGIGRAMME%20OUVERTURE%20DES%20PLIS/liens/S&#233;ance%20Publique%201.pptx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formation%20CCM/LOGIGRAMME%20OUVERTURE%20DES%20PLIS/liens/&amp;2art40.pptx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7.jpeg"/><Relationship Id="rId4" Type="http://schemas.openxmlformats.org/officeDocument/2006/relationships/hyperlink" Target="formation%20CCM/LOGIGRAMME%20OUVERTURE%20DES%20PLIS/liens/&amp;4art40.pptx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formation%20CCM/LOGIGRAMME%20OUVERTURE%20DES%20PLIS/liens/&amp;5art40.pptx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hyperlink" Target="formation%20CCM/LOGIGRAMME%20OUVERTURE%20DES%20PLIS/liens/Art%2041.pptx" TargetMode="Externa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1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formation%20CCM/LOGIGRAMME%20OUVERTURE%20DES%20PLIS/liens/Art%2020-Avis.pptx" TargetMode="External"/><Relationship Id="rId7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2.jpeg"/><Relationship Id="rId4" Type="http://schemas.openxmlformats.org/officeDocument/2006/relationships/hyperlink" Target="formation%20CCM/LOGIGRAMME%20OUVERTURE%20DES%20PLIS/liens/Esti%20Avis.pptx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formation%20CCM/LOGIGRAMME%20OUVERTURE%20DES%20PLIS/liens/Art%2029%20Bis.pptx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5.jpeg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formation%20CCM/LOGIGRAMME%20OUVERTURE%20DES%20PLIS/liens/&amp;8art36.pptx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3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formation%20CCM/LOGIGRAMME%20OUVERTURE%20DES%20PLIS/liens/art%2036%2012%20a.pptx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hyperlink" Target="formation%20CCM/LOGIGRAMME%20OUVERTURE%20DES%20PLIS/liens/Art%2028.pptx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6D9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4925" y="2152470"/>
            <a:ext cx="8794750" cy="2492990"/>
          </a:xfrm>
          <a:prstGeom prst="rect">
            <a:avLst/>
          </a:prstGeom>
          <a:gradFill rotWithShape="1">
            <a:gsLst>
              <a:gs pos="0">
                <a:srgbClr val="A3C4FF"/>
              </a:gs>
              <a:gs pos="35001">
                <a:srgbClr val="BFD5FF"/>
              </a:gs>
              <a:gs pos="100000">
                <a:srgbClr val="E5EEFF"/>
              </a:gs>
            </a:gsLst>
            <a:lin ang="16200000" scaled="1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 altLang="x-none" sz="3600" b="1" dirty="0">
                <a:latin typeface="Calibri" charset="0"/>
              </a:rPr>
              <a:t>Guide des procédures d'ouverture des plis</a:t>
            </a:r>
          </a:p>
          <a:p>
            <a:pPr algn="ctr" eaLnBrk="1" hangingPunct="1"/>
            <a:endParaRPr lang="fr-FR" altLang="x-none" sz="2800" b="1" dirty="0">
              <a:latin typeface="Calibri" charset="0"/>
            </a:endParaRPr>
          </a:p>
          <a:p>
            <a:pPr algn="ctr" eaLnBrk="1" hangingPunct="1"/>
            <a:r>
              <a:rPr lang="fr-FR" altLang="x-none" sz="2800" b="1" dirty="0">
                <a:latin typeface="Calibri" charset="0"/>
              </a:rPr>
              <a:t>Outil adapté au contexte du Décret des marchés publics  N° 2-22-431 du </a:t>
            </a:r>
            <a:r>
              <a:rPr lang="fr-FR" sz="2800" b="1" dirty="0">
                <a:latin typeface="Calibri" charset="0"/>
              </a:rPr>
              <a:t>8 MARS 2023</a:t>
            </a:r>
            <a:endParaRPr lang="fr-FR" altLang="x-none" sz="2800" b="1" dirty="0">
              <a:latin typeface="Calibri" charset="0"/>
            </a:endParaRPr>
          </a:p>
          <a:p>
            <a:pPr algn="ctr" eaLnBrk="1" hangingPunct="1"/>
            <a:endParaRPr lang="fr-FR" altLang="x-none" sz="3600" dirty="0">
              <a:solidFill>
                <a:srgbClr val="0033CC"/>
              </a:solidFill>
              <a:latin typeface="Calibri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25588" y="5526088"/>
            <a:ext cx="6286500" cy="10715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fr-FR" dirty="0">
                <a:solidFill>
                  <a:schemeClr val="tx1"/>
                </a:solidFill>
                <a:hlinkClick r:id="rId3"/>
              </a:rPr>
              <a:t>bouhami@gmail.com</a:t>
            </a:r>
            <a:endParaRPr lang="fr-FR" dirty="0">
              <a:solidFill>
                <a:schemeClr val="tx1"/>
              </a:solidFill>
            </a:endParaRPr>
          </a:p>
          <a:p>
            <a:pPr algn="ctr" eaLnBrk="1" hangingPunct="1">
              <a:defRPr/>
            </a:pPr>
            <a:r>
              <a:rPr lang="fr-FR" dirty="0">
                <a:solidFill>
                  <a:schemeClr val="tx1"/>
                </a:solidFill>
              </a:rPr>
              <a:t>0661 626664</a:t>
            </a:r>
          </a:p>
        </p:txBody>
      </p:sp>
      <p:pic>
        <p:nvPicPr>
          <p:cNvPr id="6148" name="Image 3" descr="HAKIMA logo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123" y="400031"/>
            <a:ext cx="1133475" cy="1095375"/>
          </a:xfrm>
          <a:prstGeom prst="rect">
            <a:avLst/>
          </a:prstGeom>
          <a:noFill/>
          <a:ln>
            <a:noFill/>
          </a:ln>
          <a:effectLst>
            <a:outerShdw blurRad="63500" dist="50800" sx="999" sy="999" algn="ctr" rotWithShape="0">
              <a:srgbClr val="000000">
                <a:alpha val="7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4"/>
          <p:cNvCxnSpPr/>
          <p:nvPr/>
        </p:nvCxnSpPr>
        <p:spPr>
          <a:xfrm>
            <a:off x="-88900" y="646113"/>
            <a:ext cx="92519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579" name="ZoneTexte 5"/>
          <p:cNvSpPr txBox="1">
            <a:spLocks noChangeArrowheads="1"/>
          </p:cNvSpPr>
          <p:nvPr/>
        </p:nvSpPr>
        <p:spPr bwMode="auto">
          <a:xfrm>
            <a:off x="1500188" y="0"/>
            <a:ext cx="49911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/>
              <a:t>La Commission de l’ouverture des plis</a:t>
            </a:r>
            <a:endParaRPr lang="fr-FR" altLang="fr-FR" sz="1800" b="1"/>
          </a:p>
        </p:txBody>
      </p:sp>
      <p:cxnSp>
        <p:nvCxnSpPr>
          <p:cNvPr id="17" name="Connecteur droit 16"/>
          <p:cNvCxnSpPr/>
          <p:nvPr/>
        </p:nvCxnSpPr>
        <p:spPr>
          <a:xfrm>
            <a:off x="7126288" y="0"/>
            <a:ext cx="0" cy="685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necteur droit avec flèche 60"/>
          <p:cNvCxnSpPr/>
          <p:nvPr/>
        </p:nvCxnSpPr>
        <p:spPr>
          <a:xfrm>
            <a:off x="4656138" y="703263"/>
            <a:ext cx="0" cy="493712"/>
          </a:xfrm>
          <a:prstGeom prst="straightConnector1">
            <a:avLst/>
          </a:prstGeom>
          <a:ln cap="rnd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onnecteur droit avec flèche 77"/>
          <p:cNvCxnSpPr/>
          <p:nvPr/>
        </p:nvCxnSpPr>
        <p:spPr>
          <a:xfrm>
            <a:off x="4689475" y="2119313"/>
            <a:ext cx="0" cy="32543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583" name="ZoneTexte 29"/>
          <p:cNvSpPr txBox="1">
            <a:spLocks noChangeArrowheads="1"/>
          </p:cNvSpPr>
          <p:nvPr/>
        </p:nvSpPr>
        <p:spPr bwMode="auto">
          <a:xfrm>
            <a:off x="2522538" y="3735388"/>
            <a:ext cx="4105275" cy="2778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/>
              <a:t>Mettre fin à la séance publique tenante</a:t>
            </a:r>
          </a:p>
        </p:txBody>
      </p:sp>
      <p:sp>
        <p:nvSpPr>
          <p:cNvPr id="24584" name="ZoneTexte 22"/>
          <p:cNvSpPr txBox="1">
            <a:spLocks noChangeArrowheads="1"/>
          </p:cNvSpPr>
          <p:nvPr/>
        </p:nvSpPr>
        <p:spPr bwMode="auto">
          <a:xfrm>
            <a:off x="0" y="276225"/>
            <a:ext cx="17653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b="1"/>
              <a:t>Les membres</a:t>
            </a:r>
          </a:p>
        </p:txBody>
      </p:sp>
      <p:sp>
        <p:nvSpPr>
          <p:cNvPr id="24585" name="ZoneTexte 23"/>
          <p:cNvSpPr txBox="1">
            <a:spLocks noChangeArrowheads="1"/>
          </p:cNvSpPr>
          <p:nvPr/>
        </p:nvSpPr>
        <p:spPr bwMode="auto">
          <a:xfrm>
            <a:off x="3286125" y="285750"/>
            <a:ext cx="15652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b="1"/>
              <a:t>Le président</a:t>
            </a:r>
          </a:p>
        </p:txBody>
      </p:sp>
      <p:cxnSp>
        <p:nvCxnSpPr>
          <p:cNvPr id="32" name="Connecteur droit 31"/>
          <p:cNvCxnSpPr/>
          <p:nvPr/>
        </p:nvCxnSpPr>
        <p:spPr>
          <a:xfrm>
            <a:off x="1547813" y="384175"/>
            <a:ext cx="0" cy="812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avec flèche 45"/>
          <p:cNvCxnSpPr/>
          <p:nvPr/>
        </p:nvCxnSpPr>
        <p:spPr>
          <a:xfrm>
            <a:off x="4718050" y="3152775"/>
            <a:ext cx="0" cy="582613"/>
          </a:xfrm>
          <a:prstGeom prst="straightConnector1">
            <a:avLst/>
          </a:prstGeom>
          <a:ln cap="rnd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588" name="Espace réservé du numéro de diapositive 61"/>
          <p:cNvSpPr>
            <a:spLocks noGrp="1"/>
          </p:cNvSpPr>
          <p:nvPr>
            <p:ph type="sldNum" sz="quarter" idx="12"/>
          </p:nvPr>
        </p:nvSpPr>
        <p:spPr bwMode="auto">
          <a:xfrm>
            <a:off x="8639175" y="6511925"/>
            <a:ext cx="504825" cy="3460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3A78453-38D7-6F48-B0E3-9CCD3EC50BAB}" type="slidenum">
              <a:rPr lang="fr-FR" altLang="fr-FR" sz="1600" b="1">
                <a:solidFill>
                  <a:srgbClr val="0033CC"/>
                </a:solidFill>
                <a:ea typeface="Arial" charset="0"/>
                <a:cs typeface="Arial" charset="0"/>
              </a:rPr>
              <a:pPr>
                <a:spcBef>
                  <a:spcPct val="0"/>
                </a:spcBef>
                <a:buFontTx/>
                <a:buNone/>
              </a:pPr>
              <a:t>10</a:t>
            </a:fld>
            <a:endParaRPr lang="fr-FR" altLang="fr-FR" sz="1600" b="1">
              <a:solidFill>
                <a:srgbClr val="0033CC"/>
              </a:solidFill>
              <a:ea typeface="Arial" charset="0"/>
              <a:cs typeface="Arial" charset="0"/>
            </a:endParaRPr>
          </a:p>
        </p:txBody>
      </p:sp>
      <p:cxnSp>
        <p:nvCxnSpPr>
          <p:cNvPr id="27" name="Connecteur droit avec flèche 26"/>
          <p:cNvCxnSpPr/>
          <p:nvPr/>
        </p:nvCxnSpPr>
        <p:spPr>
          <a:xfrm>
            <a:off x="4611688" y="5084763"/>
            <a:ext cx="0" cy="746125"/>
          </a:xfrm>
          <a:prstGeom prst="straightConnector1">
            <a:avLst/>
          </a:prstGeom>
          <a:ln cap="rnd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avec flèche 27"/>
          <p:cNvCxnSpPr>
            <a:endCxn id="24593" idx="1"/>
          </p:cNvCxnSpPr>
          <p:nvPr/>
        </p:nvCxnSpPr>
        <p:spPr>
          <a:xfrm>
            <a:off x="6654800" y="4767263"/>
            <a:ext cx="647700" cy="0"/>
          </a:xfrm>
          <a:prstGeom prst="straightConnector1">
            <a:avLst/>
          </a:prstGeom>
          <a:ln cap="rnd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591" name="ZoneTexte 28"/>
          <p:cNvSpPr txBox="1">
            <a:spLocks noChangeArrowheads="1"/>
          </p:cNvSpPr>
          <p:nvPr/>
        </p:nvSpPr>
        <p:spPr bwMode="auto">
          <a:xfrm>
            <a:off x="2700338" y="2505075"/>
            <a:ext cx="3638550" cy="647700"/>
          </a:xfrm>
          <a:prstGeom prst="rect">
            <a:avLst/>
          </a:prstGeom>
          <a:noFill/>
          <a:ln w="9525" cap="rnd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/>
              <a:t>Communiquer la Date et l’Heure de la reprise de la séance publique </a:t>
            </a:r>
          </a:p>
        </p:txBody>
      </p:sp>
      <p:sp>
        <p:nvSpPr>
          <p:cNvPr id="24592" name="ZoneTexte 37"/>
          <p:cNvSpPr txBox="1">
            <a:spLocks noChangeArrowheads="1"/>
          </p:cNvSpPr>
          <p:nvPr/>
        </p:nvSpPr>
        <p:spPr bwMode="auto">
          <a:xfrm>
            <a:off x="987425" y="1196975"/>
            <a:ext cx="5811838" cy="922338"/>
          </a:xfrm>
          <a:prstGeom prst="rect">
            <a:avLst/>
          </a:prstGeom>
          <a:noFill/>
          <a:ln w="9525" cap="rnd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dirty="0"/>
              <a:t>Fixer la date et l’heure de la séance à huit clos  de l’examen des </a:t>
            </a:r>
            <a:r>
              <a:rPr lang="fr-FR" altLang="fr-FR" sz="1800" dirty="0" err="1"/>
              <a:t>notice,protoypes</a:t>
            </a:r>
            <a:r>
              <a:rPr lang="fr-FR" altLang="fr-FR" sz="1800" dirty="0"/>
              <a:t>…….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dirty="0"/>
              <a:t>Fixer  la date et l’heure de la reprise de la séance publique </a:t>
            </a:r>
          </a:p>
        </p:txBody>
      </p:sp>
      <p:sp>
        <p:nvSpPr>
          <p:cNvPr id="24593" name="ZoneTexte 39"/>
          <p:cNvSpPr txBox="1">
            <a:spLocks noChangeArrowheads="1"/>
          </p:cNvSpPr>
          <p:nvPr/>
        </p:nvSpPr>
        <p:spPr bwMode="auto">
          <a:xfrm>
            <a:off x="7302500" y="4583113"/>
            <a:ext cx="1684338" cy="369887"/>
          </a:xfrm>
          <a:prstGeom prst="rect">
            <a:avLst/>
          </a:prstGeom>
          <a:noFill/>
          <a:ln w="9525" cap="rnd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/>
              <a:t>Quitter  la salle</a:t>
            </a:r>
          </a:p>
        </p:txBody>
      </p:sp>
      <p:cxnSp>
        <p:nvCxnSpPr>
          <p:cNvPr id="54" name="Connecteur droit avec flèche 53"/>
          <p:cNvCxnSpPr/>
          <p:nvPr/>
        </p:nvCxnSpPr>
        <p:spPr>
          <a:xfrm>
            <a:off x="4640263" y="4013200"/>
            <a:ext cx="0" cy="557213"/>
          </a:xfrm>
          <a:prstGeom prst="straightConnector1">
            <a:avLst/>
          </a:prstGeom>
          <a:ln cap="rnd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6"/>
          <p:cNvCxnSpPr/>
          <p:nvPr/>
        </p:nvCxnSpPr>
        <p:spPr>
          <a:xfrm>
            <a:off x="1547813" y="2282825"/>
            <a:ext cx="0" cy="45751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596" name="ZoneTexte 32"/>
          <p:cNvSpPr txBox="1">
            <a:spLocks noChangeArrowheads="1"/>
          </p:cNvSpPr>
          <p:nvPr/>
        </p:nvSpPr>
        <p:spPr bwMode="auto">
          <a:xfrm>
            <a:off x="2522538" y="4629150"/>
            <a:ext cx="4105275" cy="2778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/>
              <a:t>Demander au public de se retirer</a:t>
            </a:r>
          </a:p>
        </p:txBody>
      </p:sp>
      <p:sp>
        <p:nvSpPr>
          <p:cNvPr id="24597" name="ZoneTexte 36"/>
          <p:cNvSpPr txBox="1">
            <a:spLocks noChangeArrowheads="1"/>
          </p:cNvSpPr>
          <p:nvPr/>
        </p:nvSpPr>
        <p:spPr bwMode="auto">
          <a:xfrm>
            <a:off x="1768475" y="5830888"/>
            <a:ext cx="5054600" cy="646112"/>
          </a:xfrm>
          <a:prstGeom prst="rect">
            <a:avLst/>
          </a:prstGeom>
          <a:noFill/>
          <a:ln w="9525" cap="rnd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/>
              <a:t>Demander au MO d’afficher dans ses locaux la date et l’heure de la prochaine séance publique </a:t>
            </a:r>
          </a:p>
        </p:txBody>
      </p:sp>
      <p:sp>
        <p:nvSpPr>
          <p:cNvPr id="25" name="Dodécagone 24"/>
          <p:cNvSpPr/>
          <p:nvPr/>
        </p:nvSpPr>
        <p:spPr>
          <a:xfrm>
            <a:off x="250825" y="77788"/>
            <a:ext cx="1008063" cy="292100"/>
          </a:xfrm>
          <a:prstGeom prst="dodecagon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b="1" dirty="0">
                <a:solidFill>
                  <a:schemeClr val="tx1"/>
                </a:solidFill>
              </a:rPr>
              <a:t>Art 36</a:t>
            </a:r>
          </a:p>
        </p:txBody>
      </p:sp>
      <p:sp>
        <p:nvSpPr>
          <p:cNvPr id="24599" name="ZoneTexte 25"/>
          <p:cNvSpPr txBox="1">
            <a:spLocks noChangeArrowheads="1"/>
          </p:cNvSpPr>
          <p:nvPr/>
        </p:nvSpPr>
        <p:spPr bwMode="auto">
          <a:xfrm>
            <a:off x="6688138" y="15875"/>
            <a:ext cx="2913062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 b="1" dirty="0"/>
              <a:t>Le Public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 b="1" dirty="0"/>
              <a:t>(Concurrents </a:t>
            </a:r>
            <a:r>
              <a:rPr lang="fr-FR" altLang="fr-FR" sz="1800" b="1" dirty="0">
                <a:solidFill>
                  <a:srgbClr val="0033CC"/>
                </a:solidFill>
              </a:rPr>
              <a:t>)</a:t>
            </a:r>
          </a:p>
        </p:txBody>
      </p:sp>
      <p:pic>
        <p:nvPicPr>
          <p:cNvPr id="24600" name="Image 2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1700213"/>
            <a:ext cx="1733550" cy="1296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601" name="Image 2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5975" y="5049838"/>
            <a:ext cx="1843088" cy="154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602" name="Image 2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75" y="2487613"/>
            <a:ext cx="1443038" cy="194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6D9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ZoneTexte 3"/>
          <p:cNvSpPr txBox="1">
            <a:spLocks noChangeArrowheads="1"/>
          </p:cNvSpPr>
          <p:nvPr/>
        </p:nvSpPr>
        <p:spPr bwMode="auto">
          <a:xfrm>
            <a:off x="323850" y="1268413"/>
            <a:ext cx="8280400" cy="286232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fr-FR" altLang="fr-FR" sz="3600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3600" b="1" dirty="0">
                <a:solidFill>
                  <a:srgbClr val="FF0000"/>
                </a:solidFill>
              </a:rPr>
              <a:t>Art 40: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3600" dirty="0"/>
              <a:t> Examen des prototypes, prospectus, notices ou autres documents techniques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fr-FR" altLang="fr-FR" sz="3600" dirty="0">
              <a:solidFill>
                <a:srgbClr val="C00000"/>
              </a:solidFill>
            </a:endParaRPr>
          </a:p>
        </p:txBody>
      </p:sp>
      <p:sp>
        <p:nvSpPr>
          <p:cNvPr id="26627" name="Espace réservé du numéro de diapositive 1"/>
          <p:cNvSpPr>
            <a:spLocks noGrp="1"/>
          </p:cNvSpPr>
          <p:nvPr>
            <p:ph type="sldNum" sz="quarter" idx="12"/>
          </p:nvPr>
        </p:nvSpPr>
        <p:spPr bwMode="auto">
          <a:xfrm>
            <a:off x="8388350" y="6356350"/>
            <a:ext cx="576263" cy="5016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929D150-CC4D-924F-BAF4-70E652CC5468}" type="slidenum">
              <a:rPr lang="fr-FR" altLang="fr-FR" sz="1800" b="1">
                <a:solidFill>
                  <a:srgbClr val="0033CC"/>
                </a:solidFill>
                <a:ea typeface="Arial" charset="0"/>
                <a:cs typeface="Arial" charset="0"/>
              </a:rPr>
              <a:pPr>
                <a:spcBef>
                  <a:spcPct val="0"/>
                </a:spcBef>
                <a:buFontTx/>
                <a:buNone/>
              </a:pPr>
              <a:t>11</a:t>
            </a:fld>
            <a:endParaRPr lang="fr-FR" altLang="fr-FR" sz="1800" b="1">
              <a:solidFill>
                <a:srgbClr val="0033CC"/>
              </a:solidFill>
              <a:ea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Espace réservé du numéro de diapositive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E8F0BF5-DB14-A745-B680-082EBC7B50DA}" type="slidenum">
              <a:rPr lang="fr-FR" altLang="fr-FR" sz="1800" b="1">
                <a:solidFill>
                  <a:srgbClr val="0033CC"/>
                </a:solidFill>
                <a:ea typeface="Arial" charset="0"/>
                <a:cs typeface="Arial" charset="0"/>
              </a:rPr>
              <a:pPr>
                <a:spcBef>
                  <a:spcPct val="0"/>
                </a:spcBef>
                <a:buFontTx/>
                <a:buNone/>
              </a:pPr>
              <a:t>12</a:t>
            </a:fld>
            <a:endParaRPr lang="fr-FR" altLang="fr-FR" sz="1800" b="1">
              <a:solidFill>
                <a:srgbClr val="0033CC"/>
              </a:solidFill>
              <a:ea typeface="Arial" charset="0"/>
              <a:cs typeface="Arial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250825" y="1628775"/>
            <a:ext cx="8642350" cy="2308324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Art</a:t>
            </a:r>
            <a:r>
              <a:rPr lang="fr-FR" sz="3200" b="1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 </a:t>
            </a:r>
            <a:r>
              <a:rPr lang="fr-FR" sz="3600" b="1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40</a:t>
            </a:r>
            <a:r>
              <a:rPr lang="fr-FR" sz="2400" b="1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:</a:t>
            </a:r>
            <a:r>
              <a:rPr lang="fr-FR" dirty="0">
                <a:latin typeface="+mn-lt"/>
                <a:ea typeface="+mn-ea"/>
                <a:cs typeface="+mn-cs"/>
              </a:rPr>
              <a:t>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dirty="0">
                <a:latin typeface="+mn-lt"/>
                <a:ea typeface="+mn-ea"/>
                <a:cs typeface="+mn-cs"/>
              </a:rPr>
              <a:t>concerne les seuls concurrents admis à l’issue de l’examen des pièces du dossier administratif , du dossier technique</a:t>
            </a:r>
          </a:p>
        </p:txBody>
      </p:sp>
      <p:pic>
        <p:nvPicPr>
          <p:cNvPr id="28676" name="Imag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9175" y="4413250"/>
            <a:ext cx="4565650" cy="193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4"/>
          <p:cNvCxnSpPr/>
          <p:nvPr/>
        </p:nvCxnSpPr>
        <p:spPr>
          <a:xfrm>
            <a:off x="-88900" y="646113"/>
            <a:ext cx="92519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23" name="ZoneTexte 5"/>
          <p:cNvSpPr txBox="1">
            <a:spLocks noChangeArrowheads="1"/>
          </p:cNvSpPr>
          <p:nvPr/>
        </p:nvSpPr>
        <p:spPr bwMode="auto">
          <a:xfrm>
            <a:off x="1941513" y="15875"/>
            <a:ext cx="49911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/>
              <a:t>La Commission de l’ Appel d’Offres</a:t>
            </a:r>
            <a:endParaRPr lang="fr-FR" altLang="fr-FR" sz="1800" b="1"/>
          </a:p>
        </p:txBody>
      </p:sp>
      <p:cxnSp>
        <p:nvCxnSpPr>
          <p:cNvPr id="61" name="Connecteur droit avec flèche 60"/>
          <p:cNvCxnSpPr/>
          <p:nvPr/>
        </p:nvCxnSpPr>
        <p:spPr>
          <a:xfrm>
            <a:off x="4054475" y="1141413"/>
            <a:ext cx="0" cy="233362"/>
          </a:xfrm>
          <a:prstGeom prst="straightConnector1">
            <a:avLst/>
          </a:prstGeom>
          <a:ln cap="rnd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onnecteur droit avec flèche 77"/>
          <p:cNvCxnSpPr/>
          <p:nvPr/>
        </p:nvCxnSpPr>
        <p:spPr>
          <a:xfrm flipH="1">
            <a:off x="7227888" y="3721100"/>
            <a:ext cx="0" cy="2936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26" name="ZoneTexte 29"/>
          <p:cNvSpPr txBox="1">
            <a:spLocks noChangeArrowheads="1"/>
          </p:cNvSpPr>
          <p:nvPr/>
        </p:nvSpPr>
        <p:spPr bwMode="auto">
          <a:xfrm>
            <a:off x="1516063" y="4568825"/>
            <a:ext cx="4552950" cy="2778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/>
              <a:t>Demander par écrit aux CC  des éclaircissements</a:t>
            </a:r>
          </a:p>
        </p:txBody>
      </p:sp>
      <p:sp>
        <p:nvSpPr>
          <p:cNvPr id="30727" name="ZoneTexte 22"/>
          <p:cNvSpPr txBox="1">
            <a:spLocks noChangeArrowheads="1"/>
          </p:cNvSpPr>
          <p:nvPr/>
        </p:nvSpPr>
        <p:spPr bwMode="auto">
          <a:xfrm>
            <a:off x="0" y="276225"/>
            <a:ext cx="17653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b="1"/>
              <a:t>Les membres</a:t>
            </a:r>
          </a:p>
        </p:txBody>
      </p:sp>
      <p:sp>
        <p:nvSpPr>
          <p:cNvPr id="30728" name="ZoneTexte 23"/>
          <p:cNvSpPr txBox="1">
            <a:spLocks noChangeArrowheads="1"/>
          </p:cNvSpPr>
          <p:nvPr/>
        </p:nvSpPr>
        <p:spPr bwMode="auto">
          <a:xfrm>
            <a:off x="3571875" y="285750"/>
            <a:ext cx="15652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b="1"/>
              <a:t>Le président</a:t>
            </a:r>
          </a:p>
        </p:txBody>
      </p:sp>
      <p:cxnSp>
        <p:nvCxnSpPr>
          <p:cNvPr id="46" name="Connecteur droit avec flèche 45"/>
          <p:cNvCxnSpPr/>
          <p:nvPr/>
        </p:nvCxnSpPr>
        <p:spPr>
          <a:xfrm>
            <a:off x="6373813" y="1944688"/>
            <a:ext cx="885825" cy="0"/>
          </a:xfrm>
          <a:prstGeom prst="straightConnector1">
            <a:avLst/>
          </a:prstGeom>
          <a:ln cap="rnd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30" name="Espace réservé du numéro de diapositive 61"/>
          <p:cNvSpPr>
            <a:spLocks noGrp="1"/>
          </p:cNvSpPr>
          <p:nvPr>
            <p:ph type="sldNum" sz="quarter" idx="12"/>
          </p:nvPr>
        </p:nvSpPr>
        <p:spPr bwMode="auto">
          <a:xfrm>
            <a:off x="8672513" y="6454775"/>
            <a:ext cx="471487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336CFA7-26CE-8749-AAE2-910E6391AB20}" type="slidenum">
              <a:rPr lang="fr-FR" altLang="fr-FR" sz="1800" b="1">
                <a:solidFill>
                  <a:srgbClr val="0033CC"/>
                </a:solidFill>
                <a:ea typeface="Arial" charset="0"/>
                <a:cs typeface="Arial" charset="0"/>
              </a:rPr>
              <a:pPr>
                <a:spcBef>
                  <a:spcPct val="0"/>
                </a:spcBef>
                <a:buFontTx/>
                <a:buNone/>
              </a:pPr>
              <a:t>13</a:t>
            </a:fld>
            <a:endParaRPr lang="fr-FR" altLang="fr-FR" sz="1800" b="1">
              <a:solidFill>
                <a:srgbClr val="0033CC"/>
              </a:solidFill>
              <a:ea typeface="Arial" charset="0"/>
              <a:cs typeface="Arial" charset="0"/>
            </a:endParaRPr>
          </a:p>
        </p:txBody>
      </p:sp>
      <p:cxnSp>
        <p:nvCxnSpPr>
          <p:cNvPr id="27" name="Connecteur droit avec flèche 26"/>
          <p:cNvCxnSpPr/>
          <p:nvPr/>
        </p:nvCxnSpPr>
        <p:spPr>
          <a:xfrm>
            <a:off x="7248525" y="1944688"/>
            <a:ext cx="0" cy="325437"/>
          </a:xfrm>
          <a:prstGeom prst="straightConnector1">
            <a:avLst/>
          </a:prstGeom>
          <a:ln cap="rnd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avec flèche 27"/>
          <p:cNvCxnSpPr/>
          <p:nvPr/>
        </p:nvCxnSpPr>
        <p:spPr>
          <a:xfrm>
            <a:off x="3711575" y="4303713"/>
            <a:ext cx="0" cy="265112"/>
          </a:xfrm>
          <a:prstGeom prst="straightConnector1">
            <a:avLst/>
          </a:prstGeom>
          <a:ln cap="rnd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33" name="ZoneTexte 32"/>
          <p:cNvSpPr txBox="1">
            <a:spLocks noChangeArrowheads="1"/>
          </p:cNvSpPr>
          <p:nvPr/>
        </p:nvSpPr>
        <p:spPr bwMode="auto">
          <a:xfrm>
            <a:off x="5597525" y="2270125"/>
            <a:ext cx="3295650" cy="6143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36000" rIns="0" bIns="0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lnSpc>
                <a:spcPts val="1500"/>
              </a:lnSpc>
              <a:spcBef>
                <a:spcPct val="0"/>
              </a:spcBef>
              <a:buFontTx/>
              <a:buNone/>
            </a:pPr>
            <a:r>
              <a:rPr lang="fr-FR" altLang="fr-FR" sz="1800"/>
              <a:t>Consulter un expert ou technicien   </a:t>
            </a:r>
          </a:p>
          <a:p>
            <a:pPr eaLnBrk="1" hangingPunct="1">
              <a:lnSpc>
                <a:spcPts val="1500"/>
              </a:lnSpc>
              <a:spcBef>
                <a:spcPct val="0"/>
              </a:spcBef>
              <a:buFontTx/>
              <a:buNone/>
            </a:pPr>
            <a:r>
              <a:rPr lang="fr-FR" altLang="fr-FR" sz="1800"/>
              <a:t>                           ou</a:t>
            </a:r>
          </a:p>
          <a:p>
            <a:pPr eaLnBrk="1" hangingPunct="1">
              <a:lnSpc>
                <a:spcPts val="1500"/>
              </a:lnSpc>
              <a:spcBef>
                <a:spcPct val="0"/>
              </a:spcBef>
              <a:buFontTx/>
              <a:buNone/>
            </a:pPr>
            <a:r>
              <a:rPr lang="fr-FR" altLang="fr-FR" sz="1800"/>
              <a:t>Constituer une sous commission</a:t>
            </a:r>
          </a:p>
        </p:txBody>
      </p:sp>
      <p:sp>
        <p:nvSpPr>
          <p:cNvPr id="30734" name="ZoneTexte 30"/>
          <p:cNvSpPr txBox="1">
            <a:spLocks noChangeArrowheads="1"/>
          </p:cNvSpPr>
          <p:nvPr/>
        </p:nvSpPr>
        <p:spPr bwMode="auto">
          <a:xfrm>
            <a:off x="3398838" y="2714625"/>
            <a:ext cx="550862" cy="37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b="1"/>
              <a:t>Oui</a:t>
            </a:r>
          </a:p>
        </p:txBody>
      </p:sp>
      <p:sp>
        <p:nvSpPr>
          <p:cNvPr id="30735" name="ZoneTexte 33"/>
          <p:cNvSpPr txBox="1">
            <a:spLocks noChangeArrowheads="1"/>
          </p:cNvSpPr>
          <p:nvPr/>
        </p:nvSpPr>
        <p:spPr bwMode="auto">
          <a:xfrm>
            <a:off x="5759450" y="1065213"/>
            <a:ext cx="14700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/>
              <a:t>        </a:t>
            </a:r>
            <a:r>
              <a:rPr lang="fr-FR" altLang="fr-FR" sz="1800" b="1"/>
              <a:t>Non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b="1"/>
              <a:t>(Cas échéant)</a:t>
            </a:r>
          </a:p>
        </p:txBody>
      </p:sp>
      <p:sp>
        <p:nvSpPr>
          <p:cNvPr id="35" name="Organigramme : Décision 34"/>
          <p:cNvSpPr/>
          <p:nvPr/>
        </p:nvSpPr>
        <p:spPr>
          <a:xfrm>
            <a:off x="1638300" y="1387475"/>
            <a:ext cx="4859338" cy="1060450"/>
          </a:xfrm>
          <a:prstGeom prst="flowChartDecision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b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dirty="0">
              <a:solidFill>
                <a:schemeClr val="tx1"/>
              </a:solidFill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dirty="0">
              <a:solidFill>
                <a:schemeClr val="tx1"/>
              </a:solidFill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tx1"/>
                </a:solidFill>
              </a:rPr>
              <a:t>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dirty="0">
              <a:solidFill>
                <a:schemeClr val="tx1"/>
              </a:solidFill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dirty="0">
              <a:solidFill>
                <a:schemeClr val="tx1"/>
              </a:solidFill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dirty="0">
              <a:solidFill>
                <a:schemeClr val="tx1"/>
              </a:solidFill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dirty="0">
              <a:solidFill>
                <a:schemeClr val="tx1"/>
              </a:solidFill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dirty="0">
              <a:solidFill>
                <a:schemeClr val="tx1"/>
              </a:solidFill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dirty="0">
              <a:solidFill>
                <a:schemeClr val="tx1"/>
              </a:solidFill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tx1"/>
                </a:solidFill>
              </a:rPr>
              <a:t>                 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dirty="0">
              <a:solidFill>
                <a:schemeClr val="tx1"/>
              </a:solidFill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dirty="0">
              <a:solidFill>
                <a:schemeClr val="tx1"/>
              </a:solidFill>
            </a:endParaRPr>
          </a:p>
          <a:p>
            <a:pPr algn="ctr" eaLnBrk="1" fontAlgn="auto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tx1"/>
                </a:solidFill>
              </a:rPr>
              <a:t>Examiner les notice,</a:t>
            </a:r>
          </a:p>
          <a:p>
            <a:pPr algn="ctr" eaLnBrk="1" fontAlgn="auto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tx1"/>
                </a:solidFill>
              </a:rPr>
              <a:t>Prototypes……</a:t>
            </a:r>
            <a:endParaRPr lang="fr-FR" dirty="0"/>
          </a:p>
        </p:txBody>
      </p:sp>
      <p:cxnSp>
        <p:nvCxnSpPr>
          <p:cNvPr id="40" name="Connecteur droit avec flèche 39"/>
          <p:cNvCxnSpPr/>
          <p:nvPr/>
        </p:nvCxnSpPr>
        <p:spPr>
          <a:xfrm>
            <a:off x="7229475" y="2832100"/>
            <a:ext cx="0" cy="334963"/>
          </a:xfrm>
          <a:prstGeom prst="straightConnector1">
            <a:avLst/>
          </a:prstGeom>
          <a:ln cap="rnd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38" name="ZoneTexte 40"/>
          <p:cNvSpPr txBox="1">
            <a:spLocks noChangeArrowheads="1"/>
          </p:cNvSpPr>
          <p:nvPr/>
        </p:nvSpPr>
        <p:spPr bwMode="auto">
          <a:xfrm>
            <a:off x="1220788" y="5092700"/>
            <a:ext cx="5049837" cy="5540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/>
              <a:t>Arrêter la liste des CC dont les offres sont conformes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/>
              <a:t>aux spécifications exigées</a:t>
            </a:r>
          </a:p>
        </p:txBody>
      </p:sp>
      <p:sp>
        <p:nvSpPr>
          <p:cNvPr id="30739" name="ZoneTexte 41"/>
          <p:cNvSpPr txBox="1">
            <a:spLocks noChangeArrowheads="1"/>
          </p:cNvSpPr>
          <p:nvPr/>
        </p:nvSpPr>
        <p:spPr bwMode="auto">
          <a:xfrm>
            <a:off x="1576388" y="5816600"/>
            <a:ext cx="4487862" cy="2762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/>
              <a:t>Ecarter les Offres présentant des insuffisances</a:t>
            </a:r>
          </a:p>
        </p:txBody>
      </p:sp>
      <p:cxnSp>
        <p:nvCxnSpPr>
          <p:cNvPr id="43" name="Connecteur droit avec flèche 42"/>
          <p:cNvCxnSpPr/>
          <p:nvPr/>
        </p:nvCxnSpPr>
        <p:spPr>
          <a:xfrm flipH="1">
            <a:off x="3705225" y="4852988"/>
            <a:ext cx="0" cy="239712"/>
          </a:xfrm>
          <a:prstGeom prst="straightConnector1">
            <a:avLst/>
          </a:prstGeom>
          <a:ln cap="rnd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necteur droit avec flèche 54"/>
          <p:cNvCxnSpPr/>
          <p:nvPr/>
        </p:nvCxnSpPr>
        <p:spPr>
          <a:xfrm flipH="1">
            <a:off x="5056188" y="4144963"/>
            <a:ext cx="1181100" cy="0"/>
          </a:xfrm>
          <a:prstGeom prst="straightConnector1">
            <a:avLst/>
          </a:prstGeom>
          <a:ln cap="rnd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necteur droit avec flèche 58"/>
          <p:cNvCxnSpPr/>
          <p:nvPr/>
        </p:nvCxnSpPr>
        <p:spPr>
          <a:xfrm>
            <a:off x="3748088" y="5646738"/>
            <a:ext cx="0" cy="153987"/>
          </a:xfrm>
          <a:prstGeom prst="straightConnector1">
            <a:avLst/>
          </a:prstGeom>
          <a:ln cap="rnd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43" name="ZoneTexte 59"/>
          <p:cNvSpPr txBox="1">
            <a:spLocks noChangeArrowheads="1"/>
          </p:cNvSpPr>
          <p:nvPr/>
        </p:nvSpPr>
        <p:spPr bwMode="auto">
          <a:xfrm>
            <a:off x="2251075" y="6357938"/>
            <a:ext cx="3090863" cy="2762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 b="1"/>
              <a:t>Dresser un PV signé  </a:t>
            </a:r>
          </a:p>
        </p:txBody>
      </p:sp>
      <p:sp>
        <p:nvSpPr>
          <p:cNvPr id="63" name="ZoneTexte 62"/>
          <p:cNvSpPr txBox="1"/>
          <p:nvPr/>
        </p:nvSpPr>
        <p:spPr>
          <a:xfrm>
            <a:off x="2251075" y="6634163"/>
            <a:ext cx="5049838" cy="215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lIns="0" tIns="0" rIns="0" bIns="0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b="1" dirty="0">
                <a:latin typeface="+mn-lt"/>
                <a:ea typeface="+mn-ea"/>
                <a:cs typeface="+mn-cs"/>
              </a:rPr>
              <a:t>Inviter les CC écartés à retirer leurs échantillons,…..</a:t>
            </a:r>
          </a:p>
        </p:txBody>
      </p:sp>
      <p:sp>
        <p:nvSpPr>
          <p:cNvPr id="67" name="Dodécagone 66"/>
          <p:cNvSpPr/>
          <p:nvPr/>
        </p:nvSpPr>
        <p:spPr>
          <a:xfrm>
            <a:off x="250825" y="77788"/>
            <a:ext cx="1008063" cy="292100"/>
          </a:xfrm>
          <a:prstGeom prst="dodecagon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b="1" dirty="0">
                <a:solidFill>
                  <a:schemeClr val="tx1"/>
                </a:solidFill>
              </a:rPr>
              <a:t>Art 37</a:t>
            </a:r>
          </a:p>
        </p:txBody>
      </p:sp>
      <p:sp>
        <p:nvSpPr>
          <p:cNvPr id="30746" name="ZoneTexte 48"/>
          <p:cNvSpPr txBox="1">
            <a:spLocks noChangeArrowheads="1"/>
          </p:cNvSpPr>
          <p:nvPr/>
        </p:nvSpPr>
        <p:spPr bwMode="auto">
          <a:xfrm>
            <a:off x="5518150" y="3167063"/>
            <a:ext cx="3424238" cy="5540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/>
              <a:t>Apprécier la qualité techniques  des Echantillons, Prototypes……</a:t>
            </a:r>
          </a:p>
        </p:txBody>
      </p:sp>
      <p:cxnSp>
        <p:nvCxnSpPr>
          <p:cNvPr id="52" name="Connecteur droit avec flèche 51"/>
          <p:cNvCxnSpPr/>
          <p:nvPr/>
        </p:nvCxnSpPr>
        <p:spPr>
          <a:xfrm flipH="1">
            <a:off x="4067175" y="2447925"/>
            <a:ext cx="0" cy="1555750"/>
          </a:xfrm>
          <a:prstGeom prst="straightConnector1">
            <a:avLst/>
          </a:prstGeom>
          <a:ln cap="rnd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48" name="ZoneTexte 64"/>
          <p:cNvSpPr txBox="1">
            <a:spLocks noChangeArrowheads="1"/>
          </p:cNvSpPr>
          <p:nvPr/>
        </p:nvSpPr>
        <p:spPr bwMode="auto">
          <a:xfrm>
            <a:off x="6216650" y="4014788"/>
            <a:ext cx="2736850" cy="5540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/>
              <a:t>Etablir les conclusions dans des rapports signés</a:t>
            </a:r>
          </a:p>
        </p:txBody>
      </p:sp>
      <p:sp>
        <p:nvSpPr>
          <p:cNvPr id="30749" name="ZoneTexte 53"/>
          <p:cNvSpPr txBox="1">
            <a:spLocks noChangeArrowheads="1"/>
          </p:cNvSpPr>
          <p:nvPr/>
        </p:nvSpPr>
        <p:spPr bwMode="auto">
          <a:xfrm>
            <a:off x="2336800" y="4006850"/>
            <a:ext cx="2736850" cy="2762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/>
              <a:t>Examiner les rapports</a:t>
            </a:r>
          </a:p>
        </p:txBody>
      </p:sp>
      <p:cxnSp>
        <p:nvCxnSpPr>
          <p:cNvPr id="68" name="Connecteur droit avec flèche 67"/>
          <p:cNvCxnSpPr>
            <a:stCxn id="30739" idx="2"/>
          </p:cNvCxnSpPr>
          <p:nvPr/>
        </p:nvCxnSpPr>
        <p:spPr>
          <a:xfrm flipH="1">
            <a:off x="3819525" y="6092825"/>
            <a:ext cx="0" cy="292100"/>
          </a:xfrm>
          <a:prstGeom prst="straightConnector1">
            <a:avLst/>
          </a:prstGeom>
          <a:ln cap="rnd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Hexagone 35"/>
          <p:cNvSpPr/>
          <p:nvPr/>
        </p:nvSpPr>
        <p:spPr>
          <a:xfrm>
            <a:off x="6675438" y="5830888"/>
            <a:ext cx="2306637" cy="661987"/>
          </a:xfrm>
          <a:prstGeom prst="hexagon">
            <a:avLst/>
          </a:prstGeom>
          <a:solidFill>
            <a:srgbClr val="FA445A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tx1"/>
                </a:solidFill>
              </a:rPr>
              <a:t>(Aucun CC retenu) A/O INFRUCTUEUX</a:t>
            </a:r>
          </a:p>
        </p:txBody>
      </p:sp>
      <p:cxnSp>
        <p:nvCxnSpPr>
          <p:cNvPr id="37" name="Connecteur droit avec flèche 36"/>
          <p:cNvCxnSpPr/>
          <p:nvPr/>
        </p:nvCxnSpPr>
        <p:spPr>
          <a:xfrm>
            <a:off x="6110288" y="5995988"/>
            <a:ext cx="565150" cy="0"/>
          </a:xfrm>
          <a:prstGeom prst="straightConnector1">
            <a:avLst/>
          </a:prstGeom>
          <a:ln w="25400" cap="rnd">
            <a:solidFill>
              <a:srgbClr val="FF0000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avec flèche 38"/>
          <p:cNvCxnSpPr/>
          <p:nvPr/>
        </p:nvCxnSpPr>
        <p:spPr>
          <a:xfrm flipH="1">
            <a:off x="1516063" y="3354388"/>
            <a:ext cx="2551112" cy="0"/>
          </a:xfrm>
          <a:prstGeom prst="straightConnector1">
            <a:avLst/>
          </a:prstGeom>
          <a:ln cap="rnd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eur droit avec flèche 43"/>
          <p:cNvCxnSpPr/>
          <p:nvPr/>
        </p:nvCxnSpPr>
        <p:spPr>
          <a:xfrm>
            <a:off x="1554163" y="3438525"/>
            <a:ext cx="0" cy="1130300"/>
          </a:xfrm>
          <a:prstGeom prst="straightConnector1">
            <a:avLst/>
          </a:prstGeom>
          <a:ln cap="rnd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55" name="Image 4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75" y="1944688"/>
            <a:ext cx="1443038" cy="249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6" name="Imag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313" y="620713"/>
            <a:ext cx="2857500" cy="766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6D9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ZoneTexte 3"/>
          <p:cNvSpPr txBox="1">
            <a:spLocks noChangeArrowheads="1"/>
          </p:cNvSpPr>
          <p:nvPr/>
        </p:nvSpPr>
        <p:spPr bwMode="auto">
          <a:xfrm>
            <a:off x="323850" y="254000"/>
            <a:ext cx="8280400" cy="50466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fr-FR" altLang="fr-FR" sz="6600" dirty="0">
              <a:solidFill>
                <a:srgbClr val="7030A0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4400" b="1" dirty="0"/>
              <a:t>Art:41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4400" dirty="0"/>
              <a:t> Examen et évaluation des offres techniques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fr-FR" altLang="fr-FR" sz="4400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fr-FR" altLang="fr-FR" sz="4400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fr-FR" altLang="fr-FR" sz="3600" dirty="0">
              <a:solidFill>
                <a:srgbClr val="C00000"/>
              </a:solidFill>
            </a:endParaRPr>
          </a:p>
        </p:txBody>
      </p:sp>
      <p:sp>
        <p:nvSpPr>
          <p:cNvPr id="32771" name="Espace réservé du numéro de diapositive 1"/>
          <p:cNvSpPr>
            <a:spLocks noGrp="1"/>
          </p:cNvSpPr>
          <p:nvPr>
            <p:ph type="sldNum" sz="quarter" idx="12"/>
          </p:nvPr>
        </p:nvSpPr>
        <p:spPr bwMode="auto">
          <a:xfrm>
            <a:off x="8637588" y="6470650"/>
            <a:ext cx="442912" cy="3857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B09E395-8BA6-0A4C-8133-89CE97DFF84F}" type="slidenum">
              <a:rPr lang="fr-FR" altLang="fr-FR" sz="1800" b="1">
                <a:solidFill>
                  <a:srgbClr val="0033CC"/>
                </a:solidFill>
                <a:ea typeface="Arial" charset="0"/>
                <a:cs typeface="Arial" charset="0"/>
              </a:rPr>
              <a:pPr>
                <a:spcBef>
                  <a:spcPct val="0"/>
                </a:spcBef>
                <a:buFontTx/>
                <a:buNone/>
              </a:pPr>
              <a:t>14</a:t>
            </a:fld>
            <a:endParaRPr lang="fr-FR" altLang="fr-FR" sz="1800" b="1">
              <a:solidFill>
                <a:srgbClr val="0033CC"/>
              </a:solidFill>
              <a:ea typeface="Arial" charset="0"/>
              <a:cs typeface="Arial" charset="0"/>
            </a:endParaRPr>
          </a:p>
        </p:txBody>
      </p:sp>
      <p:pic>
        <p:nvPicPr>
          <p:cNvPr id="32772" name="Imag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050" y="3946525"/>
            <a:ext cx="4824413" cy="2219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Espace réservé du numéro de diapositive 3"/>
          <p:cNvSpPr>
            <a:spLocks noGrp="1"/>
          </p:cNvSpPr>
          <p:nvPr>
            <p:ph type="sldNum" sz="quarter" idx="12"/>
          </p:nvPr>
        </p:nvSpPr>
        <p:spPr bwMode="auto">
          <a:xfrm>
            <a:off x="8604250" y="6545263"/>
            <a:ext cx="539750" cy="31273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2CA681D-2139-C749-953B-84E1CDDAF801}" type="slidenum">
              <a:rPr lang="fr-FR" altLang="fr-FR" sz="1800" b="1">
                <a:solidFill>
                  <a:srgbClr val="0033CC"/>
                </a:solidFill>
                <a:ea typeface="Arial" charset="0"/>
                <a:cs typeface="Arial" charset="0"/>
              </a:rPr>
              <a:pPr>
                <a:spcBef>
                  <a:spcPct val="0"/>
                </a:spcBef>
                <a:buFontTx/>
                <a:buNone/>
              </a:pPr>
              <a:t>15</a:t>
            </a:fld>
            <a:endParaRPr lang="fr-FR" altLang="fr-FR" sz="1800" b="1">
              <a:solidFill>
                <a:srgbClr val="0033CC"/>
              </a:solidFill>
              <a:ea typeface="Arial" charset="0"/>
              <a:cs typeface="Arial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250825" y="1628775"/>
            <a:ext cx="8642350" cy="3354765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200" b="1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Art 40</a:t>
            </a:r>
            <a:r>
              <a:rPr lang="fr-FR" dirty="0">
                <a:latin typeface="+mn-lt"/>
                <a:ea typeface="+mn-ea"/>
                <a:cs typeface="+mn-cs"/>
              </a:rPr>
              <a:t>: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dirty="0">
                <a:latin typeface="+mn-lt"/>
                <a:ea typeface="+mn-ea"/>
                <a:cs typeface="+mn-cs"/>
              </a:rPr>
              <a:t>concerne les seuls concurrents admis à l’issue de l’examen des pièces du dossier administratif , du dossier technique  de l’examen des </a:t>
            </a:r>
            <a:r>
              <a:rPr lang="fr-FR" sz="3600" dirty="0" err="1">
                <a:latin typeface="+mn-lt"/>
                <a:ea typeface="+mn-ea"/>
                <a:cs typeface="+mn-cs"/>
              </a:rPr>
              <a:t>prototypes,prospectus</a:t>
            </a:r>
            <a:r>
              <a:rPr lang="fr-FR" sz="3600" dirty="0">
                <a:latin typeface="+mn-lt"/>
                <a:ea typeface="+mn-ea"/>
                <a:cs typeface="+mn-cs"/>
              </a:rPr>
              <a:t>,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dirty="0">
                <a:latin typeface="+mn-lt"/>
                <a:ea typeface="+mn-ea"/>
                <a:cs typeface="+mn-cs"/>
              </a:rPr>
              <a:t>notices et documents techniques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4"/>
          <p:cNvCxnSpPr/>
          <p:nvPr/>
        </p:nvCxnSpPr>
        <p:spPr>
          <a:xfrm>
            <a:off x="-88900" y="646113"/>
            <a:ext cx="92519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867" name="ZoneTexte 5"/>
          <p:cNvSpPr txBox="1">
            <a:spLocks noChangeArrowheads="1"/>
          </p:cNvSpPr>
          <p:nvPr/>
        </p:nvSpPr>
        <p:spPr bwMode="auto">
          <a:xfrm>
            <a:off x="1941513" y="15875"/>
            <a:ext cx="49911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 b="1"/>
              <a:t>La Commission de l’ Appel d’Offres</a:t>
            </a:r>
          </a:p>
        </p:txBody>
      </p:sp>
      <p:cxnSp>
        <p:nvCxnSpPr>
          <p:cNvPr id="61" name="Connecteur droit avec flèche 60"/>
          <p:cNvCxnSpPr/>
          <p:nvPr/>
        </p:nvCxnSpPr>
        <p:spPr>
          <a:xfrm flipH="1">
            <a:off x="4357688" y="1214438"/>
            <a:ext cx="0" cy="198437"/>
          </a:xfrm>
          <a:prstGeom prst="straightConnector1">
            <a:avLst/>
          </a:prstGeom>
          <a:ln cap="rnd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onnecteur droit avec flèche 77"/>
          <p:cNvCxnSpPr/>
          <p:nvPr/>
        </p:nvCxnSpPr>
        <p:spPr>
          <a:xfrm flipH="1">
            <a:off x="4265613" y="1816100"/>
            <a:ext cx="4762" cy="24447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870" name="ZoneTexte 22"/>
          <p:cNvSpPr txBox="1">
            <a:spLocks noChangeArrowheads="1"/>
          </p:cNvSpPr>
          <p:nvPr/>
        </p:nvSpPr>
        <p:spPr bwMode="auto">
          <a:xfrm>
            <a:off x="0" y="276225"/>
            <a:ext cx="17653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b="1"/>
              <a:t>Les membres</a:t>
            </a:r>
          </a:p>
        </p:txBody>
      </p:sp>
      <p:sp>
        <p:nvSpPr>
          <p:cNvPr id="36871" name="ZoneTexte 23"/>
          <p:cNvSpPr txBox="1">
            <a:spLocks noChangeArrowheads="1"/>
          </p:cNvSpPr>
          <p:nvPr/>
        </p:nvSpPr>
        <p:spPr bwMode="auto">
          <a:xfrm>
            <a:off x="3500438" y="285750"/>
            <a:ext cx="15652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b="1"/>
              <a:t>Le président</a:t>
            </a:r>
          </a:p>
        </p:txBody>
      </p:sp>
      <p:cxnSp>
        <p:nvCxnSpPr>
          <p:cNvPr id="46" name="Connecteur droit avec flèche 45"/>
          <p:cNvCxnSpPr/>
          <p:nvPr/>
        </p:nvCxnSpPr>
        <p:spPr>
          <a:xfrm flipH="1">
            <a:off x="5461000" y="5748338"/>
            <a:ext cx="425450" cy="0"/>
          </a:xfrm>
          <a:prstGeom prst="straightConnector1">
            <a:avLst/>
          </a:prstGeom>
          <a:ln cap="rnd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873" name="Espace réservé du numéro de diapositive 61"/>
          <p:cNvSpPr>
            <a:spLocks noGrp="1"/>
          </p:cNvSpPr>
          <p:nvPr>
            <p:ph type="sldNum" sz="quarter" idx="12"/>
          </p:nvPr>
        </p:nvSpPr>
        <p:spPr bwMode="auto">
          <a:xfrm>
            <a:off x="8639175" y="6491288"/>
            <a:ext cx="471488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B949FEE-6B38-4A44-BDEF-2D9C0996B6E1}" type="slidenum">
              <a:rPr lang="fr-FR" altLang="fr-FR" sz="1800" b="1">
                <a:solidFill>
                  <a:srgbClr val="0033CC"/>
                </a:solidFill>
                <a:ea typeface="Arial" charset="0"/>
                <a:cs typeface="Arial" charset="0"/>
              </a:rPr>
              <a:pPr>
                <a:spcBef>
                  <a:spcPct val="0"/>
                </a:spcBef>
                <a:buFontTx/>
                <a:buNone/>
              </a:pPr>
              <a:t>16</a:t>
            </a:fld>
            <a:endParaRPr lang="fr-FR" altLang="fr-FR" sz="1800" b="1">
              <a:solidFill>
                <a:srgbClr val="0033CC"/>
              </a:solidFill>
              <a:ea typeface="Arial" charset="0"/>
              <a:cs typeface="Arial" charset="0"/>
            </a:endParaRPr>
          </a:p>
        </p:txBody>
      </p:sp>
      <p:cxnSp>
        <p:nvCxnSpPr>
          <p:cNvPr id="28" name="Connecteur droit avec flèche 27"/>
          <p:cNvCxnSpPr/>
          <p:nvPr/>
        </p:nvCxnSpPr>
        <p:spPr>
          <a:xfrm>
            <a:off x="7677150" y="3576638"/>
            <a:ext cx="14288" cy="298450"/>
          </a:xfrm>
          <a:prstGeom prst="straightConnector1">
            <a:avLst/>
          </a:prstGeom>
          <a:ln cap="rnd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875" name="ZoneTexte 32"/>
          <p:cNvSpPr txBox="1">
            <a:spLocks noChangeArrowheads="1"/>
          </p:cNvSpPr>
          <p:nvPr/>
        </p:nvSpPr>
        <p:spPr bwMode="auto">
          <a:xfrm>
            <a:off x="5765800" y="3903663"/>
            <a:ext cx="3178175" cy="8302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/>
              <a:t>Consulter un expert ou technicien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/>
              <a:t>ou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/>
              <a:t>Constituer une sous commission</a:t>
            </a:r>
          </a:p>
        </p:txBody>
      </p:sp>
      <p:sp>
        <p:nvSpPr>
          <p:cNvPr id="36876" name="ZoneTexte 30"/>
          <p:cNvSpPr txBox="1">
            <a:spLocks noChangeArrowheads="1"/>
          </p:cNvSpPr>
          <p:nvPr/>
        </p:nvSpPr>
        <p:spPr bwMode="auto">
          <a:xfrm>
            <a:off x="3432175" y="4248150"/>
            <a:ext cx="550863" cy="37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b="1"/>
              <a:t>Oui</a:t>
            </a:r>
          </a:p>
        </p:txBody>
      </p:sp>
      <p:sp>
        <p:nvSpPr>
          <p:cNvPr id="36877" name="ZoneTexte 33"/>
          <p:cNvSpPr txBox="1">
            <a:spLocks noChangeArrowheads="1"/>
          </p:cNvSpPr>
          <p:nvPr/>
        </p:nvSpPr>
        <p:spPr bwMode="auto">
          <a:xfrm>
            <a:off x="6681788" y="2827338"/>
            <a:ext cx="66516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b="1"/>
              <a:t>Non</a:t>
            </a:r>
          </a:p>
        </p:txBody>
      </p:sp>
      <p:sp>
        <p:nvSpPr>
          <p:cNvPr id="35" name="Organigramme : Décision 34"/>
          <p:cNvSpPr/>
          <p:nvPr/>
        </p:nvSpPr>
        <p:spPr>
          <a:xfrm>
            <a:off x="1943100" y="2779713"/>
            <a:ext cx="4822825" cy="1385887"/>
          </a:xfrm>
          <a:custGeom>
            <a:avLst/>
            <a:gdLst>
              <a:gd name="connsiteX0" fmla="*/ 0 w 10000"/>
              <a:gd name="connsiteY0" fmla="*/ 5000 h 10000"/>
              <a:gd name="connsiteX1" fmla="*/ 5000 w 10000"/>
              <a:gd name="connsiteY1" fmla="*/ 0 h 10000"/>
              <a:gd name="connsiteX2" fmla="*/ 10000 w 10000"/>
              <a:gd name="connsiteY2" fmla="*/ 5000 h 10000"/>
              <a:gd name="connsiteX3" fmla="*/ 5000 w 10000"/>
              <a:gd name="connsiteY3" fmla="*/ 10000 h 10000"/>
              <a:gd name="connsiteX4" fmla="*/ 0 w 10000"/>
              <a:gd name="connsiteY4" fmla="*/ 5000 h 10000"/>
              <a:gd name="connsiteX0" fmla="*/ 0 w 10000"/>
              <a:gd name="connsiteY0" fmla="*/ 5000 h 9022"/>
              <a:gd name="connsiteX1" fmla="*/ 5000 w 10000"/>
              <a:gd name="connsiteY1" fmla="*/ 0 h 9022"/>
              <a:gd name="connsiteX2" fmla="*/ 10000 w 10000"/>
              <a:gd name="connsiteY2" fmla="*/ 5000 h 9022"/>
              <a:gd name="connsiteX3" fmla="*/ 5000 w 10000"/>
              <a:gd name="connsiteY3" fmla="*/ 9022 h 9022"/>
              <a:gd name="connsiteX4" fmla="*/ 0 w 10000"/>
              <a:gd name="connsiteY4" fmla="*/ 5000 h 9022"/>
              <a:gd name="connsiteX0" fmla="*/ 0 w 10000"/>
              <a:gd name="connsiteY0" fmla="*/ 4459 h 8917"/>
              <a:gd name="connsiteX1" fmla="*/ 5000 w 10000"/>
              <a:gd name="connsiteY1" fmla="*/ 0 h 8917"/>
              <a:gd name="connsiteX2" fmla="*/ 10000 w 10000"/>
              <a:gd name="connsiteY2" fmla="*/ 4459 h 8917"/>
              <a:gd name="connsiteX3" fmla="*/ 5000 w 10000"/>
              <a:gd name="connsiteY3" fmla="*/ 8917 h 8917"/>
              <a:gd name="connsiteX4" fmla="*/ 0 w 10000"/>
              <a:gd name="connsiteY4" fmla="*/ 4459 h 8917"/>
              <a:gd name="connsiteX0" fmla="*/ 0 w 10000"/>
              <a:gd name="connsiteY0" fmla="*/ 8561 h 13560"/>
              <a:gd name="connsiteX1" fmla="*/ 5000 w 10000"/>
              <a:gd name="connsiteY1" fmla="*/ 0 h 13560"/>
              <a:gd name="connsiteX2" fmla="*/ 10000 w 10000"/>
              <a:gd name="connsiteY2" fmla="*/ 8561 h 13560"/>
              <a:gd name="connsiteX3" fmla="*/ 5000 w 10000"/>
              <a:gd name="connsiteY3" fmla="*/ 13560 h 13560"/>
              <a:gd name="connsiteX4" fmla="*/ 0 w 10000"/>
              <a:gd name="connsiteY4" fmla="*/ 8561 h 13560"/>
              <a:gd name="connsiteX0" fmla="*/ 0 w 10000"/>
              <a:gd name="connsiteY0" fmla="*/ 8561 h 17767"/>
              <a:gd name="connsiteX1" fmla="*/ 5000 w 10000"/>
              <a:gd name="connsiteY1" fmla="*/ 0 h 17767"/>
              <a:gd name="connsiteX2" fmla="*/ 10000 w 10000"/>
              <a:gd name="connsiteY2" fmla="*/ 8561 h 17767"/>
              <a:gd name="connsiteX3" fmla="*/ 5000 w 10000"/>
              <a:gd name="connsiteY3" fmla="*/ 17767 h 17767"/>
              <a:gd name="connsiteX4" fmla="*/ 0 w 10000"/>
              <a:gd name="connsiteY4" fmla="*/ 8561 h 17767"/>
              <a:gd name="connsiteX0" fmla="*/ 0 w 10000"/>
              <a:gd name="connsiteY0" fmla="*/ 13092 h 22298"/>
              <a:gd name="connsiteX1" fmla="*/ 5000 w 10000"/>
              <a:gd name="connsiteY1" fmla="*/ 0 h 22298"/>
              <a:gd name="connsiteX2" fmla="*/ 10000 w 10000"/>
              <a:gd name="connsiteY2" fmla="*/ 13092 h 22298"/>
              <a:gd name="connsiteX3" fmla="*/ 5000 w 10000"/>
              <a:gd name="connsiteY3" fmla="*/ 22298 h 22298"/>
              <a:gd name="connsiteX4" fmla="*/ 0 w 10000"/>
              <a:gd name="connsiteY4" fmla="*/ 13092 h 22298"/>
              <a:gd name="connsiteX0" fmla="*/ 0 w 10000"/>
              <a:gd name="connsiteY0" fmla="*/ 13092 h 22298"/>
              <a:gd name="connsiteX1" fmla="*/ 5000 w 10000"/>
              <a:gd name="connsiteY1" fmla="*/ 0 h 22298"/>
              <a:gd name="connsiteX2" fmla="*/ 10000 w 10000"/>
              <a:gd name="connsiteY2" fmla="*/ 13092 h 22298"/>
              <a:gd name="connsiteX3" fmla="*/ 5000 w 10000"/>
              <a:gd name="connsiteY3" fmla="*/ 22298 h 22298"/>
              <a:gd name="connsiteX4" fmla="*/ 0 w 10000"/>
              <a:gd name="connsiteY4" fmla="*/ 13092 h 22298"/>
              <a:gd name="connsiteX0" fmla="*/ 0 w 10000"/>
              <a:gd name="connsiteY0" fmla="*/ 13092 h 24563"/>
              <a:gd name="connsiteX1" fmla="*/ 5000 w 10000"/>
              <a:gd name="connsiteY1" fmla="*/ 0 h 24563"/>
              <a:gd name="connsiteX2" fmla="*/ 10000 w 10000"/>
              <a:gd name="connsiteY2" fmla="*/ 13092 h 24563"/>
              <a:gd name="connsiteX3" fmla="*/ 5000 w 10000"/>
              <a:gd name="connsiteY3" fmla="*/ 24563 h 24563"/>
              <a:gd name="connsiteX4" fmla="*/ 0 w 10000"/>
              <a:gd name="connsiteY4" fmla="*/ 13092 h 24563"/>
              <a:gd name="connsiteX0" fmla="*/ 0 w 10000"/>
              <a:gd name="connsiteY0" fmla="*/ 13092 h 24239"/>
              <a:gd name="connsiteX1" fmla="*/ 5000 w 10000"/>
              <a:gd name="connsiteY1" fmla="*/ 0 h 24239"/>
              <a:gd name="connsiteX2" fmla="*/ 10000 w 10000"/>
              <a:gd name="connsiteY2" fmla="*/ 13092 h 24239"/>
              <a:gd name="connsiteX3" fmla="*/ 4968 w 10000"/>
              <a:gd name="connsiteY3" fmla="*/ 24239 h 24239"/>
              <a:gd name="connsiteX4" fmla="*/ 0 w 10000"/>
              <a:gd name="connsiteY4" fmla="*/ 13092 h 24239"/>
              <a:gd name="connsiteX0" fmla="*/ 0 w 9643"/>
              <a:gd name="connsiteY0" fmla="*/ 13092 h 24239"/>
              <a:gd name="connsiteX1" fmla="*/ 4643 w 9643"/>
              <a:gd name="connsiteY1" fmla="*/ 0 h 24239"/>
              <a:gd name="connsiteX2" fmla="*/ 9643 w 9643"/>
              <a:gd name="connsiteY2" fmla="*/ 13092 h 24239"/>
              <a:gd name="connsiteX3" fmla="*/ 4611 w 9643"/>
              <a:gd name="connsiteY3" fmla="*/ 24239 h 24239"/>
              <a:gd name="connsiteX4" fmla="*/ 0 w 9643"/>
              <a:gd name="connsiteY4" fmla="*/ 13092 h 24239"/>
              <a:gd name="connsiteX0" fmla="*/ 0 w 10000"/>
              <a:gd name="connsiteY0" fmla="*/ 5401 h 10000"/>
              <a:gd name="connsiteX1" fmla="*/ 4815 w 10000"/>
              <a:gd name="connsiteY1" fmla="*/ 0 h 10000"/>
              <a:gd name="connsiteX2" fmla="*/ 10000 w 10000"/>
              <a:gd name="connsiteY2" fmla="*/ 5401 h 10000"/>
              <a:gd name="connsiteX3" fmla="*/ 4782 w 10000"/>
              <a:gd name="connsiteY3" fmla="*/ 10000 h 10000"/>
              <a:gd name="connsiteX4" fmla="*/ 0 w 10000"/>
              <a:gd name="connsiteY4" fmla="*/ 5401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0">
                <a:moveTo>
                  <a:pt x="0" y="5401"/>
                </a:moveTo>
                <a:lnTo>
                  <a:pt x="4815" y="0"/>
                </a:lnTo>
                <a:lnTo>
                  <a:pt x="10000" y="5401"/>
                </a:lnTo>
                <a:lnTo>
                  <a:pt x="4782" y="10000"/>
                </a:lnTo>
                <a:cubicBezTo>
                  <a:pt x="3188" y="8467"/>
                  <a:pt x="1560" y="7068"/>
                  <a:pt x="0" y="5401"/>
                </a:cubicBezTo>
                <a:close/>
              </a:path>
            </a:pathLst>
          </a:cu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>
            <a:norm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dirty="0">
              <a:solidFill>
                <a:schemeClr val="tx1"/>
              </a:solidFill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tx1"/>
                </a:solidFill>
              </a:rPr>
              <a:t>Demander par écrit aux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tx1"/>
                </a:solidFill>
              </a:rPr>
              <a:t>CC des  éclaircissements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tx1"/>
                </a:solidFill>
              </a:rPr>
              <a:t>(limités aux documents de l’offre)</a:t>
            </a:r>
          </a:p>
        </p:txBody>
      </p:sp>
      <p:cxnSp>
        <p:nvCxnSpPr>
          <p:cNvPr id="40" name="Connecteur droit avec flèche 39"/>
          <p:cNvCxnSpPr>
            <a:stCxn id="35" idx="2"/>
          </p:cNvCxnSpPr>
          <p:nvPr/>
        </p:nvCxnSpPr>
        <p:spPr>
          <a:xfrm flipV="1">
            <a:off x="6765925" y="3509963"/>
            <a:ext cx="941388" cy="17462"/>
          </a:xfrm>
          <a:prstGeom prst="straightConnector1">
            <a:avLst/>
          </a:prstGeom>
          <a:ln cap="rnd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880" name="ZoneTexte 40"/>
          <p:cNvSpPr txBox="1">
            <a:spLocks noChangeArrowheads="1"/>
          </p:cNvSpPr>
          <p:nvPr/>
        </p:nvSpPr>
        <p:spPr bwMode="auto">
          <a:xfrm>
            <a:off x="1966913" y="6381750"/>
            <a:ext cx="5048250" cy="2762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 b="1"/>
              <a:t>Arrêter la liste des CC dont les offres sont conformes</a:t>
            </a:r>
          </a:p>
        </p:txBody>
      </p:sp>
      <p:sp>
        <p:nvSpPr>
          <p:cNvPr id="36881" name="ZoneTexte 41"/>
          <p:cNvSpPr txBox="1">
            <a:spLocks noChangeArrowheads="1"/>
          </p:cNvSpPr>
          <p:nvPr/>
        </p:nvSpPr>
        <p:spPr bwMode="auto">
          <a:xfrm>
            <a:off x="2066925" y="2024063"/>
            <a:ext cx="4487863" cy="5540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/>
              <a:t>Eliminer les Offres non conformes aux spécifications exigées par le RC</a:t>
            </a:r>
          </a:p>
        </p:txBody>
      </p:sp>
      <p:cxnSp>
        <p:nvCxnSpPr>
          <p:cNvPr id="43" name="Connecteur droit avec flèche 42"/>
          <p:cNvCxnSpPr/>
          <p:nvPr/>
        </p:nvCxnSpPr>
        <p:spPr>
          <a:xfrm>
            <a:off x="4260850" y="2582863"/>
            <a:ext cx="0" cy="195262"/>
          </a:xfrm>
          <a:prstGeom prst="straightConnector1">
            <a:avLst/>
          </a:prstGeom>
          <a:ln cap="rnd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necteur droit avec flèche 54"/>
          <p:cNvCxnSpPr>
            <a:endCxn id="36891" idx="0"/>
          </p:cNvCxnSpPr>
          <p:nvPr/>
        </p:nvCxnSpPr>
        <p:spPr>
          <a:xfrm>
            <a:off x="4246563" y="4165600"/>
            <a:ext cx="11112" cy="1444625"/>
          </a:xfrm>
          <a:prstGeom prst="straightConnector1">
            <a:avLst/>
          </a:prstGeom>
          <a:ln cap="rnd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necteur droit avec flèche 58"/>
          <p:cNvCxnSpPr/>
          <p:nvPr/>
        </p:nvCxnSpPr>
        <p:spPr>
          <a:xfrm flipH="1">
            <a:off x="7707313" y="4722813"/>
            <a:ext cx="14287" cy="261937"/>
          </a:xfrm>
          <a:prstGeom prst="straightConnector1">
            <a:avLst/>
          </a:prstGeom>
          <a:ln cap="rnd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885" name="ZoneTexte 59"/>
          <p:cNvSpPr txBox="1">
            <a:spLocks noChangeArrowheads="1"/>
          </p:cNvSpPr>
          <p:nvPr/>
        </p:nvSpPr>
        <p:spPr bwMode="auto">
          <a:xfrm>
            <a:off x="5886450" y="5610225"/>
            <a:ext cx="2935288" cy="5540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/>
              <a:t>Etablir les conclusions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/>
              <a:t>dans  des rapports signés</a:t>
            </a:r>
          </a:p>
        </p:txBody>
      </p:sp>
      <p:sp>
        <p:nvSpPr>
          <p:cNvPr id="47" name="Dodécagone 46"/>
          <p:cNvSpPr/>
          <p:nvPr/>
        </p:nvSpPr>
        <p:spPr>
          <a:xfrm>
            <a:off x="250825" y="77788"/>
            <a:ext cx="1008063" cy="292100"/>
          </a:xfrm>
          <a:prstGeom prst="dodecagon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b="1" dirty="0">
                <a:solidFill>
                  <a:schemeClr val="tx1"/>
                </a:solidFill>
              </a:rPr>
              <a:t>Art 38</a:t>
            </a:r>
          </a:p>
        </p:txBody>
      </p:sp>
      <p:cxnSp>
        <p:nvCxnSpPr>
          <p:cNvPr id="51" name="Connecteur droit avec flèche 50"/>
          <p:cNvCxnSpPr/>
          <p:nvPr/>
        </p:nvCxnSpPr>
        <p:spPr>
          <a:xfrm>
            <a:off x="7743825" y="5262563"/>
            <a:ext cx="0" cy="369887"/>
          </a:xfrm>
          <a:prstGeom prst="straightConnector1">
            <a:avLst/>
          </a:prstGeom>
          <a:ln cap="rnd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888" name="ZoneTexte 47"/>
          <p:cNvSpPr txBox="1">
            <a:spLocks noChangeArrowheads="1"/>
          </p:cNvSpPr>
          <p:nvPr/>
        </p:nvSpPr>
        <p:spPr bwMode="auto">
          <a:xfrm>
            <a:off x="2446338" y="1497013"/>
            <a:ext cx="3600450" cy="2762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/>
              <a:t>Evaluer les offres techniques</a:t>
            </a:r>
          </a:p>
        </p:txBody>
      </p:sp>
      <p:sp>
        <p:nvSpPr>
          <p:cNvPr id="36889" name="ZoneTexte 52"/>
          <p:cNvSpPr txBox="1">
            <a:spLocks noChangeArrowheads="1"/>
          </p:cNvSpPr>
          <p:nvPr/>
        </p:nvSpPr>
        <p:spPr bwMode="auto">
          <a:xfrm>
            <a:off x="5618163" y="4984750"/>
            <a:ext cx="3328987" cy="2778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/>
              <a:t>Analyser les Offres Techniques</a:t>
            </a:r>
          </a:p>
        </p:txBody>
      </p:sp>
      <p:cxnSp>
        <p:nvCxnSpPr>
          <p:cNvPr id="54" name="Connecteur droit avec flèche 53"/>
          <p:cNvCxnSpPr/>
          <p:nvPr/>
        </p:nvCxnSpPr>
        <p:spPr>
          <a:xfrm flipH="1">
            <a:off x="2700338" y="5122863"/>
            <a:ext cx="1546225" cy="0"/>
          </a:xfrm>
          <a:prstGeom prst="straightConnector1">
            <a:avLst/>
          </a:prstGeom>
          <a:ln cap="rnd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891" name="ZoneTexte 66"/>
          <p:cNvSpPr txBox="1">
            <a:spLocks noChangeArrowheads="1"/>
          </p:cNvSpPr>
          <p:nvPr/>
        </p:nvSpPr>
        <p:spPr bwMode="auto">
          <a:xfrm>
            <a:off x="3041650" y="5610225"/>
            <a:ext cx="2433638" cy="2762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 b="1"/>
              <a:t>Examiner les rapports</a:t>
            </a:r>
          </a:p>
        </p:txBody>
      </p:sp>
      <p:cxnSp>
        <p:nvCxnSpPr>
          <p:cNvPr id="74" name="Connecteur droit avec flèche 73"/>
          <p:cNvCxnSpPr/>
          <p:nvPr/>
        </p:nvCxnSpPr>
        <p:spPr>
          <a:xfrm>
            <a:off x="4265613" y="5886450"/>
            <a:ext cx="0" cy="495300"/>
          </a:xfrm>
          <a:prstGeom prst="straightConnector1">
            <a:avLst/>
          </a:prstGeom>
          <a:ln cap="rnd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Hexagone 31"/>
          <p:cNvSpPr/>
          <p:nvPr/>
        </p:nvSpPr>
        <p:spPr>
          <a:xfrm>
            <a:off x="250825" y="5648325"/>
            <a:ext cx="2306638" cy="661988"/>
          </a:xfrm>
          <a:prstGeom prst="hexagon">
            <a:avLst/>
          </a:prstGeom>
          <a:solidFill>
            <a:srgbClr val="FA445A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tx1"/>
                </a:solidFill>
              </a:rPr>
              <a:t>(Aucun CC retenu) A/O INFRUCTUEUX</a:t>
            </a:r>
          </a:p>
        </p:txBody>
      </p:sp>
      <p:cxnSp>
        <p:nvCxnSpPr>
          <p:cNvPr id="36" name="Connecteur droit avec flèche 35"/>
          <p:cNvCxnSpPr/>
          <p:nvPr/>
        </p:nvCxnSpPr>
        <p:spPr>
          <a:xfrm flipH="1">
            <a:off x="2557463" y="5978525"/>
            <a:ext cx="1235075" cy="0"/>
          </a:xfrm>
          <a:prstGeom prst="straightConnector1">
            <a:avLst/>
          </a:prstGeom>
          <a:ln w="25400" cap="rnd">
            <a:solidFill>
              <a:srgbClr val="FF0000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avec flèche 36"/>
          <p:cNvCxnSpPr/>
          <p:nvPr/>
        </p:nvCxnSpPr>
        <p:spPr>
          <a:xfrm>
            <a:off x="2700338" y="5200650"/>
            <a:ext cx="0" cy="1109663"/>
          </a:xfrm>
          <a:prstGeom prst="straightConnector1">
            <a:avLst/>
          </a:prstGeom>
          <a:ln cap="rnd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6896" name="Image 3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75" y="1395413"/>
            <a:ext cx="1836738" cy="3589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97" name="Image 4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313" y="586419"/>
            <a:ext cx="3259137" cy="766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6D9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ZoneTexte 3"/>
          <p:cNvSpPr txBox="1">
            <a:spLocks noChangeArrowheads="1"/>
          </p:cNvSpPr>
          <p:nvPr/>
        </p:nvSpPr>
        <p:spPr bwMode="auto">
          <a:xfrm>
            <a:off x="323850" y="1268413"/>
            <a:ext cx="8280400" cy="34163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fr-FR" altLang="fr-FR" sz="36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fr-FR" altLang="fr-FR" sz="3600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3600" b="1" dirty="0">
                <a:solidFill>
                  <a:srgbClr val="C00000"/>
                </a:solidFill>
              </a:rPr>
              <a:t>Art:42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3600" dirty="0">
                <a:solidFill>
                  <a:srgbClr val="C00000"/>
                </a:solidFill>
              </a:rPr>
              <a:t> </a:t>
            </a:r>
            <a:r>
              <a:rPr lang="fr-FR" altLang="fr-FR" sz="3600" dirty="0"/>
              <a:t>Ouverture des enveloppes contenant les offres financières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fr-FR" altLang="fr-FR" sz="3600" dirty="0">
              <a:solidFill>
                <a:srgbClr val="C00000"/>
              </a:solidFill>
            </a:endParaRPr>
          </a:p>
        </p:txBody>
      </p:sp>
      <p:sp>
        <p:nvSpPr>
          <p:cNvPr id="38915" name="Espace réservé du numéro de diapositive 1"/>
          <p:cNvSpPr>
            <a:spLocks noGrp="1"/>
          </p:cNvSpPr>
          <p:nvPr>
            <p:ph type="sldNum" sz="quarter" idx="12"/>
          </p:nvPr>
        </p:nvSpPr>
        <p:spPr bwMode="auto">
          <a:xfrm>
            <a:off x="8701088" y="6472238"/>
            <a:ext cx="442912" cy="3857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8897D36-C07D-4F45-9E54-AF254A945309}" type="slidenum">
              <a:rPr lang="fr-FR" altLang="fr-FR" sz="1800" b="1">
                <a:solidFill>
                  <a:srgbClr val="0033CC"/>
                </a:solidFill>
                <a:ea typeface="Arial" charset="0"/>
                <a:cs typeface="Arial" charset="0"/>
              </a:rPr>
              <a:pPr>
                <a:spcBef>
                  <a:spcPct val="0"/>
                </a:spcBef>
                <a:buFontTx/>
                <a:buNone/>
              </a:pPr>
              <a:t>17</a:t>
            </a:fld>
            <a:endParaRPr lang="fr-FR" altLang="fr-FR" sz="1800" b="1">
              <a:solidFill>
                <a:srgbClr val="0033CC"/>
              </a:solidFill>
              <a:ea typeface="Arial" charset="0"/>
              <a:cs typeface="Arial" charset="0"/>
            </a:endParaRPr>
          </a:p>
        </p:txBody>
      </p:sp>
      <p:pic>
        <p:nvPicPr>
          <p:cNvPr id="38916" name="Imag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813" y="4365625"/>
            <a:ext cx="633730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4"/>
          <p:cNvCxnSpPr/>
          <p:nvPr/>
        </p:nvCxnSpPr>
        <p:spPr>
          <a:xfrm>
            <a:off x="-88900" y="646113"/>
            <a:ext cx="92519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963" name="ZoneTexte 5"/>
          <p:cNvSpPr txBox="1">
            <a:spLocks noChangeArrowheads="1"/>
          </p:cNvSpPr>
          <p:nvPr/>
        </p:nvSpPr>
        <p:spPr bwMode="auto">
          <a:xfrm>
            <a:off x="882650" y="1588"/>
            <a:ext cx="52260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 b="1"/>
              <a:t>La Commission de l’ouverture des plis</a:t>
            </a:r>
          </a:p>
        </p:txBody>
      </p:sp>
      <p:cxnSp>
        <p:nvCxnSpPr>
          <p:cNvPr id="8" name="Connecteur droit 7"/>
          <p:cNvCxnSpPr/>
          <p:nvPr/>
        </p:nvCxnSpPr>
        <p:spPr>
          <a:xfrm>
            <a:off x="6600825" y="998538"/>
            <a:ext cx="6350" cy="57864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oneTexte 13"/>
          <p:cNvSpPr txBox="1"/>
          <p:nvPr/>
        </p:nvSpPr>
        <p:spPr>
          <a:xfrm>
            <a:off x="1309688" y="2066925"/>
            <a:ext cx="5184775" cy="36988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cap="rnd"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latin typeface="+mn-lt"/>
                <a:ea typeface="+mn-ea"/>
                <a:cs typeface="+mn-cs"/>
              </a:rPr>
              <a:t>Ouvrir la séance publique</a:t>
            </a:r>
          </a:p>
        </p:txBody>
      </p:sp>
      <p:cxnSp>
        <p:nvCxnSpPr>
          <p:cNvPr id="17" name="Connecteur droit 16"/>
          <p:cNvCxnSpPr/>
          <p:nvPr/>
        </p:nvCxnSpPr>
        <p:spPr>
          <a:xfrm>
            <a:off x="6600825" y="-17463"/>
            <a:ext cx="0" cy="5889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avec flèche 19"/>
          <p:cNvCxnSpPr/>
          <p:nvPr/>
        </p:nvCxnSpPr>
        <p:spPr>
          <a:xfrm>
            <a:off x="3902075" y="2522538"/>
            <a:ext cx="0" cy="27622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968" name="ZoneTexte 22"/>
          <p:cNvSpPr txBox="1">
            <a:spLocks noChangeArrowheads="1"/>
          </p:cNvSpPr>
          <p:nvPr/>
        </p:nvSpPr>
        <p:spPr bwMode="auto">
          <a:xfrm>
            <a:off x="1965325" y="1135063"/>
            <a:ext cx="4054475" cy="646112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/>
              <a:t>Pointer les enveloppes des offres financières avec le membre de la CM</a:t>
            </a:r>
          </a:p>
        </p:txBody>
      </p:sp>
      <p:cxnSp>
        <p:nvCxnSpPr>
          <p:cNvPr id="28" name="Connecteur droit avec flèche 27"/>
          <p:cNvCxnSpPr/>
          <p:nvPr/>
        </p:nvCxnSpPr>
        <p:spPr>
          <a:xfrm>
            <a:off x="3873500" y="1738313"/>
            <a:ext cx="12700" cy="35242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1619250" y="2798763"/>
            <a:ext cx="4559300" cy="5588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tx1"/>
                </a:solidFill>
              </a:rPr>
              <a:t>Annoncer à haute voix  la liste des CC admis et non retenus sans énoncer motifs d’élimination</a:t>
            </a:r>
          </a:p>
        </p:txBody>
      </p:sp>
      <p:cxnSp>
        <p:nvCxnSpPr>
          <p:cNvPr id="38" name="Connecteur droit avec flèche 37"/>
          <p:cNvCxnSpPr/>
          <p:nvPr/>
        </p:nvCxnSpPr>
        <p:spPr>
          <a:xfrm>
            <a:off x="3902075" y="3357563"/>
            <a:ext cx="0" cy="23336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Ellipse 48"/>
          <p:cNvSpPr/>
          <p:nvPr/>
        </p:nvSpPr>
        <p:spPr>
          <a:xfrm>
            <a:off x="882650" y="747713"/>
            <a:ext cx="5992813" cy="32385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tx1"/>
                </a:solidFill>
              </a:rPr>
              <a:t>Lieu ,Jour et heure affichés par le MO</a:t>
            </a:r>
          </a:p>
        </p:txBody>
      </p:sp>
      <p:cxnSp>
        <p:nvCxnSpPr>
          <p:cNvPr id="51" name="Connecteur droit avec flèche 50"/>
          <p:cNvCxnSpPr/>
          <p:nvPr/>
        </p:nvCxnSpPr>
        <p:spPr>
          <a:xfrm>
            <a:off x="6108700" y="3913188"/>
            <a:ext cx="996950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ectangle 55"/>
          <p:cNvSpPr/>
          <p:nvPr/>
        </p:nvSpPr>
        <p:spPr>
          <a:xfrm>
            <a:off x="6773863" y="6443663"/>
            <a:ext cx="1776412" cy="280987"/>
          </a:xfrm>
          <a:prstGeom prst="rect">
            <a:avLst/>
          </a:prstGeom>
          <a:solidFill>
            <a:schemeClr val="bg1"/>
          </a:solidFill>
          <a:ln w="9525" cap="rnd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tx1"/>
                </a:solidFill>
              </a:rPr>
              <a:t>Quitter la salle</a:t>
            </a:r>
          </a:p>
        </p:txBody>
      </p:sp>
      <p:cxnSp>
        <p:nvCxnSpPr>
          <p:cNvPr id="61" name="Connecteur droit avec flèche 60"/>
          <p:cNvCxnSpPr/>
          <p:nvPr/>
        </p:nvCxnSpPr>
        <p:spPr>
          <a:xfrm flipH="1">
            <a:off x="3902075" y="4146550"/>
            <a:ext cx="0" cy="4587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onnecteur droit avec flèche 77"/>
          <p:cNvCxnSpPr/>
          <p:nvPr/>
        </p:nvCxnSpPr>
        <p:spPr>
          <a:xfrm>
            <a:off x="4075113" y="5946775"/>
            <a:ext cx="0" cy="45402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978" name="ZoneTexte 1"/>
          <p:cNvSpPr txBox="1">
            <a:spLocks noChangeArrowheads="1"/>
          </p:cNvSpPr>
          <p:nvPr/>
        </p:nvSpPr>
        <p:spPr bwMode="auto">
          <a:xfrm>
            <a:off x="0" y="276225"/>
            <a:ext cx="17653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/>
              <a:t>Les membres</a:t>
            </a:r>
          </a:p>
        </p:txBody>
      </p:sp>
      <p:sp>
        <p:nvSpPr>
          <p:cNvPr id="40979" name="ZoneTexte 2"/>
          <p:cNvSpPr txBox="1">
            <a:spLocks noChangeArrowheads="1"/>
          </p:cNvSpPr>
          <p:nvPr/>
        </p:nvSpPr>
        <p:spPr bwMode="auto">
          <a:xfrm>
            <a:off x="2857500" y="285750"/>
            <a:ext cx="15652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b="1"/>
              <a:t>Le président</a:t>
            </a:r>
          </a:p>
        </p:txBody>
      </p:sp>
      <p:cxnSp>
        <p:nvCxnSpPr>
          <p:cNvPr id="25" name="Connecteur droit 24"/>
          <p:cNvCxnSpPr/>
          <p:nvPr/>
        </p:nvCxnSpPr>
        <p:spPr>
          <a:xfrm>
            <a:off x="1436688" y="323850"/>
            <a:ext cx="34925" cy="65341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981" name="Espace réservé du numéro de diapositive 39"/>
          <p:cNvSpPr>
            <a:spLocks noGrp="1"/>
          </p:cNvSpPr>
          <p:nvPr>
            <p:ph type="sldNum" sz="quarter" idx="12"/>
          </p:nvPr>
        </p:nvSpPr>
        <p:spPr bwMode="auto">
          <a:xfrm>
            <a:off x="8737600" y="6411913"/>
            <a:ext cx="425450" cy="4429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2FE44F0-4524-1849-901D-826FB1C157F0}" type="slidenum">
              <a:rPr lang="fr-FR" altLang="fr-FR" sz="1800" b="1">
                <a:solidFill>
                  <a:srgbClr val="0033CC"/>
                </a:solidFill>
                <a:ea typeface="Arial" charset="0"/>
                <a:cs typeface="Arial" charset="0"/>
              </a:rPr>
              <a:pPr>
                <a:spcBef>
                  <a:spcPct val="0"/>
                </a:spcBef>
                <a:buFontTx/>
                <a:buNone/>
              </a:pPr>
              <a:t>18</a:t>
            </a:fld>
            <a:endParaRPr lang="fr-FR" altLang="fr-FR" sz="1800" b="1">
              <a:solidFill>
                <a:srgbClr val="0033CC"/>
              </a:solidFill>
              <a:ea typeface="Arial" charset="0"/>
              <a:cs typeface="Arial" charset="0"/>
            </a:endParaRPr>
          </a:p>
        </p:txBody>
      </p:sp>
      <p:sp>
        <p:nvSpPr>
          <p:cNvPr id="10" name="Dodécagone 9"/>
          <p:cNvSpPr/>
          <p:nvPr/>
        </p:nvSpPr>
        <p:spPr>
          <a:xfrm>
            <a:off x="250825" y="77788"/>
            <a:ext cx="1008063" cy="292100"/>
          </a:xfrm>
          <a:prstGeom prst="dodecagon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b="1" dirty="0">
                <a:solidFill>
                  <a:schemeClr val="tx1"/>
                </a:solidFill>
              </a:rPr>
              <a:t>Art 39</a:t>
            </a:r>
          </a:p>
        </p:txBody>
      </p:sp>
      <p:sp>
        <p:nvSpPr>
          <p:cNvPr id="40983" name="ZoneTexte 30"/>
          <p:cNvSpPr txBox="1">
            <a:spLocks noChangeArrowheads="1"/>
          </p:cNvSpPr>
          <p:nvPr/>
        </p:nvSpPr>
        <p:spPr bwMode="auto">
          <a:xfrm>
            <a:off x="1765300" y="3590925"/>
            <a:ext cx="4343400" cy="646113"/>
          </a:xfrm>
          <a:prstGeom prst="rect">
            <a:avLst/>
          </a:prstGeom>
          <a:noFill/>
          <a:ln w="9525" cap="rnd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 dirty="0"/>
              <a:t>Rendre les dossiers sans ouvrir les   enveloppes des OF contre décharge</a:t>
            </a:r>
          </a:p>
        </p:txBody>
      </p:sp>
      <p:sp>
        <p:nvSpPr>
          <p:cNvPr id="40984" name="ZoneTexte 34"/>
          <p:cNvSpPr txBox="1">
            <a:spLocks noChangeArrowheads="1"/>
          </p:cNvSpPr>
          <p:nvPr/>
        </p:nvSpPr>
        <p:spPr bwMode="auto">
          <a:xfrm>
            <a:off x="2041525" y="4572000"/>
            <a:ext cx="3902075" cy="1385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/>
              <a:t>    </a:t>
            </a:r>
            <a:r>
              <a:rPr lang="fr-FR" altLang="fr-FR" sz="1800" b="1"/>
              <a:t>Ouvrir les enveloppes   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 b="1"/>
              <a:t> « OFFRES FINANCIERES »</a:t>
            </a:r>
            <a:r>
              <a:rPr lang="fr-FR" altLang="fr-FR" sz="1800"/>
              <a:t> 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/>
              <a:t> des admissibles  et  donner lecture du  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/>
              <a:t>montant des actes d’engagement et des détails estimatifs</a:t>
            </a:r>
          </a:p>
        </p:txBody>
      </p:sp>
      <p:sp>
        <p:nvSpPr>
          <p:cNvPr id="40986" name="ZoneTexte 44"/>
          <p:cNvSpPr txBox="1">
            <a:spLocks noChangeArrowheads="1"/>
          </p:cNvSpPr>
          <p:nvPr/>
        </p:nvSpPr>
        <p:spPr bwMode="auto">
          <a:xfrm>
            <a:off x="2022475" y="6443663"/>
            <a:ext cx="4105275" cy="2778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 b="1"/>
              <a:t>Demander au public de se retirer</a:t>
            </a:r>
          </a:p>
        </p:txBody>
      </p:sp>
      <p:cxnSp>
        <p:nvCxnSpPr>
          <p:cNvPr id="46" name="Connecteur droit avec flèche 45"/>
          <p:cNvCxnSpPr>
            <a:stCxn id="40986" idx="3"/>
          </p:cNvCxnSpPr>
          <p:nvPr/>
        </p:nvCxnSpPr>
        <p:spPr>
          <a:xfrm flipV="1">
            <a:off x="6127750" y="6581775"/>
            <a:ext cx="557213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988" name="ZoneTexte 28"/>
          <p:cNvSpPr txBox="1">
            <a:spLocks noChangeArrowheads="1"/>
          </p:cNvSpPr>
          <p:nvPr/>
        </p:nvSpPr>
        <p:spPr bwMode="auto">
          <a:xfrm>
            <a:off x="6494463" y="0"/>
            <a:ext cx="2573337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 b="1" dirty="0"/>
              <a:t>Le Public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 b="1" dirty="0"/>
              <a:t>(Concurrents)</a:t>
            </a:r>
          </a:p>
        </p:txBody>
      </p:sp>
      <p:pic>
        <p:nvPicPr>
          <p:cNvPr id="40989" name="Image 2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6588" y="1268413"/>
            <a:ext cx="2070100" cy="1296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0" name="Imag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0900" y="3590925"/>
            <a:ext cx="1692275" cy="1820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6D9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ZoneTexte 3"/>
          <p:cNvSpPr txBox="1">
            <a:spLocks noChangeArrowheads="1"/>
          </p:cNvSpPr>
          <p:nvPr/>
        </p:nvSpPr>
        <p:spPr bwMode="auto">
          <a:xfrm>
            <a:off x="323850" y="1268413"/>
            <a:ext cx="8280400" cy="286232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fr-FR" altLang="fr-FR" sz="3600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3600" b="1" dirty="0">
                <a:solidFill>
                  <a:srgbClr val="C00000"/>
                </a:solidFill>
              </a:rPr>
              <a:t>Art:43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3600" b="1" dirty="0"/>
              <a:t>Evaluation des offres des concurrents à huis clos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fr-FR" altLang="fr-FR" sz="3600" dirty="0">
              <a:solidFill>
                <a:srgbClr val="C00000"/>
              </a:solidFill>
            </a:endParaRPr>
          </a:p>
        </p:txBody>
      </p:sp>
      <p:sp>
        <p:nvSpPr>
          <p:cNvPr id="43011" name="Espace réservé du numéro de diapositive 1"/>
          <p:cNvSpPr>
            <a:spLocks noGrp="1"/>
          </p:cNvSpPr>
          <p:nvPr>
            <p:ph type="sldNum" sz="quarter" idx="12"/>
          </p:nvPr>
        </p:nvSpPr>
        <p:spPr bwMode="auto">
          <a:xfrm>
            <a:off x="8604250" y="6470650"/>
            <a:ext cx="539750" cy="3873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A32E61D-5891-AC48-899A-B4383B739F14}" type="slidenum">
              <a:rPr lang="fr-FR" altLang="fr-FR" sz="1800" b="1">
                <a:solidFill>
                  <a:srgbClr val="0033CC"/>
                </a:solidFill>
                <a:ea typeface="Arial" charset="0"/>
                <a:cs typeface="Arial" charset="0"/>
              </a:rPr>
              <a:pPr>
                <a:spcBef>
                  <a:spcPct val="0"/>
                </a:spcBef>
                <a:buFontTx/>
                <a:buNone/>
              </a:pPr>
              <a:t>19</a:t>
            </a:fld>
            <a:endParaRPr lang="fr-FR" altLang="fr-FR" sz="1800" b="1">
              <a:solidFill>
                <a:srgbClr val="0033CC"/>
              </a:solidFill>
              <a:ea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6D9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4925" y="3716338"/>
            <a:ext cx="8794750" cy="2308225"/>
          </a:xfrm>
          <a:prstGeom prst="rect">
            <a:avLst/>
          </a:prstGeom>
          <a:gradFill rotWithShape="1">
            <a:gsLst>
              <a:gs pos="0">
                <a:srgbClr val="A3C4FF"/>
              </a:gs>
              <a:gs pos="35001">
                <a:srgbClr val="BFD5FF"/>
              </a:gs>
              <a:gs pos="100000">
                <a:srgbClr val="E5EEFF"/>
              </a:gs>
            </a:gsLst>
            <a:lin ang="16200000" scaled="1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 altLang="x-none" sz="3600" b="1" dirty="0">
                <a:latin typeface="Calibri" charset="0"/>
                <a:hlinkClick r:id="rId3" action="ppaction://hlinkpres?slideindex=1&amp;slidetitle="/>
              </a:rPr>
              <a:t>Art 39:</a:t>
            </a:r>
            <a:endParaRPr lang="fr-FR" altLang="x-none" sz="3600" b="1" dirty="0">
              <a:latin typeface="Calibri" charset="0"/>
            </a:endParaRPr>
          </a:p>
          <a:p>
            <a:pPr algn="ctr" eaLnBrk="1" hangingPunct="1"/>
            <a:endParaRPr lang="fr-FR" altLang="x-none" sz="3600" dirty="0">
              <a:solidFill>
                <a:srgbClr val="C00000"/>
              </a:solidFill>
              <a:latin typeface="Calibri" charset="0"/>
            </a:endParaRPr>
          </a:p>
          <a:p>
            <a:pPr algn="ctr" eaLnBrk="1" hangingPunct="1"/>
            <a:r>
              <a:rPr lang="fr-FR" altLang="x-none" sz="3600" dirty="0">
                <a:solidFill>
                  <a:srgbClr val="C00000"/>
                </a:solidFill>
                <a:latin typeface="Calibri" charset="0"/>
              </a:rPr>
              <a:t> </a:t>
            </a:r>
            <a:r>
              <a:rPr lang="fr-FR" altLang="x-none" sz="3600" b="1" dirty="0"/>
              <a:t>Ouverture des plis des concurrents en séance publique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604059"/>
            <a:ext cx="8796338" cy="646112"/>
          </a:xfrm>
          <a:prstGeom prst="rect">
            <a:avLst/>
          </a:prstGeom>
          <a:gradFill rotWithShape="1">
            <a:gsLst>
              <a:gs pos="0">
                <a:srgbClr val="A3C4FF"/>
              </a:gs>
              <a:gs pos="35001">
                <a:srgbClr val="BFD5FF"/>
              </a:gs>
              <a:gs pos="100000">
                <a:srgbClr val="E5EEFF"/>
              </a:gs>
            </a:gsLst>
            <a:lin ang="16200000" scaled="1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 dirty="0">
                <a:latin typeface="Arial" pitchFamily="34" charset="0"/>
                <a:ea typeface="+mn-ea"/>
                <a:cs typeface="Arial" pitchFamily="34" charset="0"/>
              </a:rPr>
              <a:t>La Procédure : Appel d’Offres Ouvert</a:t>
            </a:r>
          </a:p>
        </p:txBody>
      </p:sp>
      <p:sp>
        <p:nvSpPr>
          <p:cNvPr id="8197" name="Espace réservé du numéro de diapositive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0D07610-90E0-EF4B-B98B-1E8C1588A53A}" type="slidenum">
              <a:rPr lang="fr-FR" altLang="fr-FR" sz="1200">
                <a:solidFill>
                  <a:srgbClr val="898989"/>
                </a:solidFill>
                <a:ea typeface="Arial" charset="0"/>
                <a:cs typeface="Arial" charset="0"/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fr-FR" altLang="fr-FR" sz="1200">
              <a:solidFill>
                <a:srgbClr val="898989"/>
              </a:solidFill>
              <a:ea typeface="Arial" charset="0"/>
              <a:cs typeface="Arial" charset="0"/>
            </a:endParaRPr>
          </a:p>
        </p:txBody>
      </p:sp>
      <p:sp>
        <p:nvSpPr>
          <p:cNvPr id="19" name="Rectangle à coins arrondis 18"/>
          <p:cNvSpPr/>
          <p:nvPr/>
        </p:nvSpPr>
        <p:spPr>
          <a:xfrm>
            <a:off x="34925" y="1789079"/>
            <a:ext cx="8761413" cy="1372798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>
                <a:solidFill>
                  <a:srgbClr val="FF0000"/>
                </a:solidFill>
              </a:rPr>
              <a:t>Article 20 du décret </a:t>
            </a:r>
            <a:r>
              <a:rPr lang="fr-FR" sz="2000" b="1" dirty="0" err="1">
                <a:solidFill>
                  <a:srgbClr val="FF0000"/>
                </a:solidFill>
              </a:rPr>
              <a:t>num</a:t>
            </a:r>
            <a:r>
              <a:rPr lang="fr-FR" sz="2000" b="1" dirty="0">
                <a:solidFill>
                  <a:srgbClr val="FF0000"/>
                </a:solidFill>
              </a:rPr>
              <a:t> 2-22-431 relatif aux marchés publics par 1 </a:t>
            </a:r>
          </a:p>
          <a:p>
            <a:endParaRPr lang="fr-FR" sz="2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4"/>
          <p:cNvCxnSpPr/>
          <p:nvPr/>
        </p:nvCxnSpPr>
        <p:spPr>
          <a:xfrm>
            <a:off x="-88900" y="646113"/>
            <a:ext cx="92519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059" name="ZoneTexte 5"/>
          <p:cNvSpPr txBox="1">
            <a:spLocks noChangeArrowheads="1"/>
          </p:cNvSpPr>
          <p:nvPr/>
        </p:nvSpPr>
        <p:spPr bwMode="auto">
          <a:xfrm>
            <a:off x="1941513" y="15875"/>
            <a:ext cx="49911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 b="1"/>
              <a:t>La Commission de l’ Appel d’Offres</a:t>
            </a:r>
          </a:p>
        </p:txBody>
      </p:sp>
      <p:cxnSp>
        <p:nvCxnSpPr>
          <p:cNvPr id="61" name="Connecteur droit avec flèche 60"/>
          <p:cNvCxnSpPr>
            <a:endCxn id="35" idx="0"/>
          </p:cNvCxnSpPr>
          <p:nvPr/>
        </p:nvCxnSpPr>
        <p:spPr>
          <a:xfrm rot="5400000">
            <a:off x="3951288" y="1290638"/>
            <a:ext cx="261937" cy="1587"/>
          </a:xfrm>
          <a:prstGeom prst="straightConnector1">
            <a:avLst/>
          </a:prstGeom>
          <a:ln cap="rnd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onnecteur droit avec flèche 77"/>
          <p:cNvCxnSpPr/>
          <p:nvPr/>
        </p:nvCxnSpPr>
        <p:spPr>
          <a:xfrm>
            <a:off x="4067175" y="2397125"/>
            <a:ext cx="0" cy="100965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062" name="ZoneTexte 29"/>
          <p:cNvSpPr txBox="1">
            <a:spLocks noChangeArrowheads="1"/>
          </p:cNvSpPr>
          <p:nvPr/>
        </p:nvSpPr>
        <p:spPr bwMode="auto">
          <a:xfrm>
            <a:off x="2087563" y="4635500"/>
            <a:ext cx="5221287" cy="2762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 b="1"/>
              <a:t>Vérifier les opérations arithmétiques des CC retenus</a:t>
            </a:r>
          </a:p>
        </p:txBody>
      </p:sp>
      <p:sp>
        <p:nvSpPr>
          <p:cNvPr id="45063" name="ZoneTexte 22"/>
          <p:cNvSpPr txBox="1">
            <a:spLocks noChangeArrowheads="1"/>
          </p:cNvSpPr>
          <p:nvPr/>
        </p:nvSpPr>
        <p:spPr bwMode="auto">
          <a:xfrm>
            <a:off x="0" y="276225"/>
            <a:ext cx="17653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b="1"/>
              <a:t>Les membres</a:t>
            </a:r>
          </a:p>
        </p:txBody>
      </p:sp>
      <p:sp>
        <p:nvSpPr>
          <p:cNvPr id="45064" name="ZoneTexte 23"/>
          <p:cNvSpPr txBox="1">
            <a:spLocks noChangeArrowheads="1"/>
          </p:cNvSpPr>
          <p:nvPr/>
        </p:nvSpPr>
        <p:spPr bwMode="auto">
          <a:xfrm>
            <a:off x="3643313" y="285750"/>
            <a:ext cx="15652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b="1"/>
              <a:t>Le président</a:t>
            </a:r>
          </a:p>
        </p:txBody>
      </p:sp>
      <p:cxnSp>
        <p:nvCxnSpPr>
          <p:cNvPr id="46" name="Connecteur droit avec flèche 45"/>
          <p:cNvCxnSpPr/>
          <p:nvPr/>
        </p:nvCxnSpPr>
        <p:spPr>
          <a:xfrm>
            <a:off x="6038850" y="1909763"/>
            <a:ext cx="1247775" cy="0"/>
          </a:xfrm>
          <a:prstGeom prst="straightConnector1">
            <a:avLst/>
          </a:prstGeom>
          <a:ln cap="rnd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066" name="Espace réservé du numéro de diapositive 61"/>
          <p:cNvSpPr>
            <a:spLocks noGrp="1"/>
          </p:cNvSpPr>
          <p:nvPr>
            <p:ph type="sldNum" sz="quarter" idx="12"/>
          </p:nvPr>
        </p:nvSpPr>
        <p:spPr bwMode="auto">
          <a:xfrm>
            <a:off x="8639175" y="6492875"/>
            <a:ext cx="471488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701E534-A481-3247-B747-513E269775D3}" type="slidenum">
              <a:rPr lang="fr-FR" altLang="fr-FR" sz="1800" b="1">
                <a:solidFill>
                  <a:srgbClr val="0033CC"/>
                </a:solidFill>
                <a:ea typeface="Arial" charset="0"/>
                <a:cs typeface="Arial" charset="0"/>
              </a:rPr>
              <a:pPr>
                <a:spcBef>
                  <a:spcPct val="0"/>
                </a:spcBef>
                <a:buFontTx/>
                <a:buNone/>
              </a:pPr>
              <a:t>20</a:t>
            </a:fld>
            <a:endParaRPr lang="fr-FR" altLang="fr-FR" sz="1800" b="1">
              <a:solidFill>
                <a:srgbClr val="0033CC"/>
              </a:solidFill>
              <a:ea typeface="Arial" charset="0"/>
              <a:cs typeface="Arial" charset="0"/>
            </a:endParaRPr>
          </a:p>
        </p:txBody>
      </p:sp>
      <p:cxnSp>
        <p:nvCxnSpPr>
          <p:cNvPr id="27" name="Connecteur droit avec flèche 26"/>
          <p:cNvCxnSpPr/>
          <p:nvPr/>
        </p:nvCxnSpPr>
        <p:spPr>
          <a:xfrm flipH="1">
            <a:off x="7261225" y="1878013"/>
            <a:ext cx="0" cy="220662"/>
          </a:xfrm>
          <a:prstGeom prst="straightConnector1">
            <a:avLst/>
          </a:prstGeom>
          <a:ln cap="rnd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068" name="ZoneTexte 32"/>
          <p:cNvSpPr txBox="1">
            <a:spLocks noChangeArrowheads="1"/>
          </p:cNvSpPr>
          <p:nvPr/>
        </p:nvSpPr>
        <p:spPr bwMode="auto">
          <a:xfrm>
            <a:off x="5695950" y="2146300"/>
            <a:ext cx="3225800" cy="9985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36000" rIns="0" bIns="0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lnSpc>
                <a:spcPts val="1500"/>
              </a:lnSpc>
              <a:spcBef>
                <a:spcPct val="0"/>
              </a:spcBef>
              <a:buFontTx/>
              <a:buNone/>
            </a:pPr>
            <a:r>
              <a:rPr lang="fr-FR" altLang="fr-FR" sz="1800"/>
              <a:t>Consulter un expert ou technicien</a:t>
            </a:r>
          </a:p>
          <a:p>
            <a:pPr eaLnBrk="1" hangingPunct="1">
              <a:lnSpc>
                <a:spcPts val="1500"/>
              </a:lnSpc>
              <a:spcBef>
                <a:spcPct val="0"/>
              </a:spcBef>
              <a:buFontTx/>
              <a:buNone/>
            </a:pPr>
            <a:r>
              <a:rPr lang="fr-FR" altLang="fr-FR" sz="1800"/>
              <a:t>          (éclairer :points particuliers )</a:t>
            </a:r>
          </a:p>
          <a:p>
            <a:pPr eaLnBrk="1" hangingPunct="1">
              <a:lnSpc>
                <a:spcPts val="1500"/>
              </a:lnSpc>
              <a:spcBef>
                <a:spcPct val="0"/>
              </a:spcBef>
              <a:buFontTx/>
              <a:buNone/>
            </a:pPr>
            <a:r>
              <a:rPr lang="fr-FR" altLang="fr-FR" sz="1800"/>
              <a:t>                  Et également</a:t>
            </a:r>
          </a:p>
          <a:p>
            <a:pPr eaLnBrk="1" hangingPunct="1">
              <a:lnSpc>
                <a:spcPts val="1500"/>
              </a:lnSpc>
              <a:spcBef>
                <a:spcPct val="0"/>
              </a:spcBef>
              <a:buFontTx/>
              <a:buNone/>
            </a:pPr>
            <a:r>
              <a:rPr lang="fr-FR" altLang="fr-FR" sz="1800"/>
              <a:t>Charger  une sous commission</a:t>
            </a:r>
          </a:p>
          <a:p>
            <a:pPr eaLnBrk="1" hangingPunct="1">
              <a:lnSpc>
                <a:spcPts val="1500"/>
              </a:lnSpc>
              <a:spcBef>
                <a:spcPct val="0"/>
              </a:spcBef>
              <a:buFontTx/>
              <a:buNone/>
            </a:pPr>
            <a:r>
              <a:rPr lang="fr-FR" altLang="fr-FR" sz="1800"/>
              <a:t>          (analyser les offres) </a:t>
            </a:r>
          </a:p>
        </p:txBody>
      </p:sp>
      <p:sp>
        <p:nvSpPr>
          <p:cNvPr id="45069" name="ZoneTexte 30"/>
          <p:cNvSpPr txBox="1">
            <a:spLocks noChangeArrowheads="1"/>
          </p:cNvSpPr>
          <p:nvPr/>
        </p:nvSpPr>
        <p:spPr bwMode="auto">
          <a:xfrm>
            <a:off x="2994025" y="2544763"/>
            <a:ext cx="550863" cy="373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b="1"/>
              <a:t>Oui</a:t>
            </a:r>
          </a:p>
        </p:txBody>
      </p:sp>
      <p:sp>
        <p:nvSpPr>
          <p:cNvPr id="45070" name="ZoneTexte 33"/>
          <p:cNvSpPr txBox="1">
            <a:spLocks noChangeArrowheads="1"/>
          </p:cNvSpPr>
          <p:nvPr/>
        </p:nvSpPr>
        <p:spPr bwMode="auto">
          <a:xfrm>
            <a:off x="6064250" y="1577975"/>
            <a:ext cx="5984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b="1"/>
              <a:t>Non</a:t>
            </a:r>
          </a:p>
        </p:txBody>
      </p:sp>
      <p:sp>
        <p:nvSpPr>
          <p:cNvPr id="35" name="Organigramme : Décision 34"/>
          <p:cNvSpPr/>
          <p:nvPr/>
        </p:nvSpPr>
        <p:spPr>
          <a:xfrm>
            <a:off x="2159000" y="1422400"/>
            <a:ext cx="3843338" cy="974725"/>
          </a:xfrm>
          <a:prstGeom prst="flowChartDecision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tx1"/>
                </a:solidFill>
              </a:rPr>
              <a:t>Evaluer les offres Financières</a:t>
            </a:r>
            <a:endParaRPr lang="fr-FR" dirty="0"/>
          </a:p>
        </p:txBody>
      </p:sp>
      <p:cxnSp>
        <p:nvCxnSpPr>
          <p:cNvPr id="40" name="Connecteur droit avec flèche 39"/>
          <p:cNvCxnSpPr/>
          <p:nvPr/>
        </p:nvCxnSpPr>
        <p:spPr>
          <a:xfrm flipH="1">
            <a:off x="5378450" y="3509963"/>
            <a:ext cx="519113" cy="0"/>
          </a:xfrm>
          <a:prstGeom prst="straightConnector1">
            <a:avLst/>
          </a:prstGeom>
          <a:ln cap="rnd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073" name="ZoneTexte 40"/>
          <p:cNvSpPr txBox="1">
            <a:spLocks noChangeArrowheads="1"/>
          </p:cNvSpPr>
          <p:nvPr/>
        </p:nvSpPr>
        <p:spPr bwMode="auto">
          <a:xfrm>
            <a:off x="2919413" y="5641975"/>
            <a:ext cx="3282950" cy="2762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/>
              <a:t>Rétablir les montants exacts </a:t>
            </a:r>
          </a:p>
        </p:txBody>
      </p:sp>
      <p:sp>
        <p:nvSpPr>
          <p:cNvPr id="45074" name="ZoneTexte 41"/>
          <p:cNvSpPr txBox="1">
            <a:spLocks noChangeArrowheads="1"/>
          </p:cNvSpPr>
          <p:nvPr/>
        </p:nvSpPr>
        <p:spPr bwMode="auto">
          <a:xfrm>
            <a:off x="2071688" y="4087813"/>
            <a:ext cx="4470400" cy="2762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 b="1" dirty="0"/>
              <a:t>Eliminer les Offres non conformes </a:t>
            </a:r>
            <a:r>
              <a:rPr lang="fr-FR" altLang="fr-FR" sz="1800" b="1" dirty="0">
                <a:solidFill>
                  <a:srgbClr val="C00000"/>
                </a:solidFill>
                <a:hlinkClick r:id="rId3" action="ppaction://hlinkpres?slideindex=1&amp;slidetitle="/>
              </a:rPr>
              <a:t>art 43)</a:t>
            </a:r>
            <a:endParaRPr lang="fr-FR" altLang="fr-FR" sz="1800" b="1" dirty="0">
              <a:solidFill>
                <a:srgbClr val="C00000"/>
              </a:solidFill>
            </a:endParaRPr>
          </a:p>
        </p:txBody>
      </p:sp>
      <p:cxnSp>
        <p:nvCxnSpPr>
          <p:cNvPr id="43" name="Connecteur droit avec flèche 42"/>
          <p:cNvCxnSpPr/>
          <p:nvPr/>
        </p:nvCxnSpPr>
        <p:spPr>
          <a:xfrm flipH="1">
            <a:off x="4098925" y="4325938"/>
            <a:ext cx="3175" cy="241300"/>
          </a:xfrm>
          <a:prstGeom prst="straightConnector1">
            <a:avLst/>
          </a:prstGeom>
          <a:ln cap="rnd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necteur droit avec flèche 54"/>
          <p:cNvCxnSpPr/>
          <p:nvPr/>
        </p:nvCxnSpPr>
        <p:spPr>
          <a:xfrm>
            <a:off x="4117975" y="5364163"/>
            <a:ext cx="0" cy="277812"/>
          </a:xfrm>
          <a:prstGeom prst="straightConnector1">
            <a:avLst/>
          </a:prstGeom>
          <a:ln cap="rnd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necteur droit avec flèche 58"/>
          <p:cNvCxnSpPr/>
          <p:nvPr/>
        </p:nvCxnSpPr>
        <p:spPr>
          <a:xfrm>
            <a:off x="4110038" y="4951413"/>
            <a:ext cx="0" cy="177800"/>
          </a:xfrm>
          <a:prstGeom prst="straightConnector1">
            <a:avLst/>
          </a:prstGeom>
          <a:ln cap="rnd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Dodécagone 46"/>
          <p:cNvSpPr/>
          <p:nvPr/>
        </p:nvSpPr>
        <p:spPr>
          <a:xfrm>
            <a:off x="250825" y="77788"/>
            <a:ext cx="1008063" cy="292100"/>
          </a:xfrm>
          <a:prstGeom prst="dodecagon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b="1" dirty="0">
                <a:solidFill>
                  <a:schemeClr val="tx1"/>
                </a:solidFill>
              </a:rPr>
              <a:t>Art 38</a:t>
            </a:r>
          </a:p>
        </p:txBody>
      </p:sp>
      <p:cxnSp>
        <p:nvCxnSpPr>
          <p:cNvPr id="48" name="Connecteur droit avec flèche 47"/>
          <p:cNvCxnSpPr/>
          <p:nvPr/>
        </p:nvCxnSpPr>
        <p:spPr>
          <a:xfrm>
            <a:off x="4117975" y="5918200"/>
            <a:ext cx="0" cy="180975"/>
          </a:xfrm>
          <a:prstGeom prst="straightConnector1">
            <a:avLst/>
          </a:prstGeom>
          <a:ln cap="rnd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080" name="ZoneTexte 48"/>
          <p:cNvSpPr txBox="1">
            <a:spLocks noChangeArrowheads="1"/>
          </p:cNvSpPr>
          <p:nvPr/>
        </p:nvSpPr>
        <p:spPr bwMode="auto">
          <a:xfrm>
            <a:off x="2892425" y="5129213"/>
            <a:ext cx="3282950" cy="2778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/>
              <a:t>Rectifier erreur calcul s’il y a lieu</a:t>
            </a:r>
          </a:p>
        </p:txBody>
      </p:sp>
      <p:sp>
        <p:nvSpPr>
          <p:cNvPr id="45081" name="ZoneTexte 49"/>
          <p:cNvSpPr txBox="1">
            <a:spLocks noChangeArrowheads="1"/>
          </p:cNvSpPr>
          <p:nvPr/>
        </p:nvSpPr>
        <p:spPr bwMode="auto">
          <a:xfrm>
            <a:off x="2454275" y="6099175"/>
            <a:ext cx="4346575" cy="2778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 b="1" dirty="0"/>
              <a:t>Classer les Offres la plus avantageuse </a:t>
            </a:r>
            <a:r>
              <a:rPr lang="fr-FR" altLang="fr-FR" sz="1800" dirty="0">
                <a:solidFill>
                  <a:srgbClr val="C00000"/>
                </a:solidFill>
                <a:hlinkClick r:id="rId4" action="ppaction://hlinkpres?slideindex=1&amp;slidetitle="/>
              </a:rPr>
              <a:t>art43 </a:t>
            </a:r>
            <a:endParaRPr lang="fr-FR" altLang="fr-FR" sz="1800" dirty="0">
              <a:solidFill>
                <a:srgbClr val="C00000"/>
              </a:solidFill>
            </a:endParaRPr>
          </a:p>
        </p:txBody>
      </p:sp>
      <p:cxnSp>
        <p:nvCxnSpPr>
          <p:cNvPr id="51" name="Connecteur droit avec flèche 50"/>
          <p:cNvCxnSpPr/>
          <p:nvPr/>
        </p:nvCxnSpPr>
        <p:spPr>
          <a:xfrm>
            <a:off x="4141788" y="6376988"/>
            <a:ext cx="0" cy="180975"/>
          </a:xfrm>
          <a:prstGeom prst="straightConnector1">
            <a:avLst/>
          </a:prstGeom>
          <a:ln cap="rnd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083" name="ZoneTexte 51"/>
          <p:cNvSpPr txBox="1">
            <a:spLocks noChangeArrowheads="1"/>
          </p:cNvSpPr>
          <p:nvPr/>
        </p:nvSpPr>
        <p:spPr bwMode="auto">
          <a:xfrm>
            <a:off x="2159000" y="6557963"/>
            <a:ext cx="5076825" cy="2762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 b="1"/>
              <a:t>Départager les offres équivalentes par tirage au sort</a:t>
            </a:r>
          </a:p>
        </p:txBody>
      </p:sp>
      <p:sp>
        <p:nvSpPr>
          <p:cNvPr id="45084" name="ZoneTexte 52"/>
          <p:cNvSpPr txBox="1">
            <a:spLocks noChangeArrowheads="1"/>
          </p:cNvSpPr>
          <p:nvPr/>
        </p:nvSpPr>
        <p:spPr bwMode="auto">
          <a:xfrm>
            <a:off x="5897563" y="3371850"/>
            <a:ext cx="3024187" cy="5540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/>
              <a:t>Etablir les conclusions dans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/>
              <a:t> des rapports signés</a:t>
            </a:r>
          </a:p>
        </p:txBody>
      </p:sp>
      <p:cxnSp>
        <p:nvCxnSpPr>
          <p:cNvPr id="56" name="Connecteur droit avec flèche 55"/>
          <p:cNvCxnSpPr/>
          <p:nvPr/>
        </p:nvCxnSpPr>
        <p:spPr>
          <a:xfrm>
            <a:off x="4090988" y="3657600"/>
            <a:ext cx="9525" cy="43021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cteur droit avec flèche 53"/>
          <p:cNvCxnSpPr/>
          <p:nvPr/>
        </p:nvCxnSpPr>
        <p:spPr>
          <a:xfrm>
            <a:off x="7323138" y="3125788"/>
            <a:ext cx="9525" cy="2143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087" name="ZoneTexte 56"/>
          <p:cNvSpPr txBox="1">
            <a:spLocks noChangeArrowheads="1"/>
          </p:cNvSpPr>
          <p:nvPr/>
        </p:nvSpPr>
        <p:spPr bwMode="auto">
          <a:xfrm>
            <a:off x="3074988" y="3406775"/>
            <a:ext cx="2303462" cy="2778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 b="1"/>
              <a:t>Examiner les rapports</a:t>
            </a:r>
          </a:p>
        </p:txBody>
      </p:sp>
      <p:cxnSp>
        <p:nvCxnSpPr>
          <p:cNvPr id="36" name="Connecteur droit avec flèche 35"/>
          <p:cNvCxnSpPr/>
          <p:nvPr/>
        </p:nvCxnSpPr>
        <p:spPr>
          <a:xfrm flipH="1">
            <a:off x="1941513" y="3233738"/>
            <a:ext cx="2125662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necteur droit avec flèche 57"/>
          <p:cNvCxnSpPr/>
          <p:nvPr/>
        </p:nvCxnSpPr>
        <p:spPr>
          <a:xfrm>
            <a:off x="1965325" y="3244850"/>
            <a:ext cx="0" cy="98107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necteur droit avec flèche 59"/>
          <p:cNvCxnSpPr>
            <a:endCxn id="45074" idx="1"/>
          </p:cNvCxnSpPr>
          <p:nvPr/>
        </p:nvCxnSpPr>
        <p:spPr>
          <a:xfrm>
            <a:off x="1970088" y="4225925"/>
            <a:ext cx="101600" cy="0"/>
          </a:xfrm>
          <a:prstGeom prst="straightConnector1">
            <a:avLst/>
          </a:prstGeom>
          <a:ln cap="rnd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5091" name="Image 3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313" y="620713"/>
            <a:ext cx="2857500" cy="766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092" name="Image 4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" y="631825"/>
            <a:ext cx="1836738" cy="3589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4"/>
          <p:cNvCxnSpPr/>
          <p:nvPr/>
        </p:nvCxnSpPr>
        <p:spPr>
          <a:xfrm>
            <a:off x="-88900" y="646113"/>
            <a:ext cx="92519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107" name="ZoneTexte 5"/>
          <p:cNvSpPr txBox="1">
            <a:spLocks noChangeArrowheads="1"/>
          </p:cNvSpPr>
          <p:nvPr/>
        </p:nvSpPr>
        <p:spPr bwMode="auto">
          <a:xfrm>
            <a:off x="1941513" y="15875"/>
            <a:ext cx="49911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 b="1"/>
              <a:t>La Commission de l’ Appel d’Offres</a:t>
            </a:r>
          </a:p>
        </p:txBody>
      </p:sp>
      <p:sp>
        <p:nvSpPr>
          <p:cNvPr id="47108" name="ZoneTexte 22"/>
          <p:cNvSpPr txBox="1">
            <a:spLocks noChangeArrowheads="1"/>
          </p:cNvSpPr>
          <p:nvPr/>
        </p:nvSpPr>
        <p:spPr bwMode="auto">
          <a:xfrm>
            <a:off x="0" y="276225"/>
            <a:ext cx="17653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b="1"/>
              <a:t>Les membres</a:t>
            </a:r>
          </a:p>
        </p:txBody>
      </p:sp>
      <p:sp>
        <p:nvSpPr>
          <p:cNvPr id="47109" name="ZoneTexte 23"/>
          <p:cNvSpPr txBox="1">
            <a:spLocks noChangeArrowheads="1"/>
          </p:cNvSpPr>
          <p:nvPr/>
        </p:nvSpPr>
        <p:spPr bwMode="auto">
          <a:xfrm>
            <a:off x="3429000" y="285750"/>
            <a:ext cx="15652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b="1"/>
              <a:t>Le président</a:t>
            </a:r>
          </a:p>
        </p:txBody>
      </p:sp>
      <p:sp>
        <p:nvSpPr>
          <p:cNvPr id="47110" name="Espace réservé du numéro de diapositive 61"/>
          <p:cNvSpPr>
            <a:spLocks noGrp="1"/>
          </p:cNvSpPr>
          <p:nvPr>
            <p:ph type="sldNum" sz="quarter" idx="12"/>
          </p:nvPr>
        </p:nvSpPr>
        <p:spPr bwMode="auto">
          <a:xfrm>
            <a:off x="8707438" y="6492875"/>
            <a:ext cx="471487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4820138-CFA2-BB47-B4EE-2A170F050DC5}" type="slidenum">
              <a:rPr lang="fr-FR" altLang="fr-FR" sz="1800" b="1">
                <a:solidFill>
                  <a:srgbClr val="0033CC"/>
                </a:solidFill>
                <a:ea typeface="Arial" charset="0"/>
                <a:cs typeface="Arial" charset="0"/>
              </a:rPr>
              <a:pPr>
                <a:spcBef>
                  <a:spcPct val="0"/>
                </a:spcBef>
                <a:buFontTx/>
                <a:buNone/>
              </a:pPr>
              <a:t>21</a:t>
            </a:fld>
            <a:endParaRPr lang="fr-FR" altLang="fr-FR" sz="1800" b="1">
              <a:solidFill>
                <a:srgbClr val="0033CC"/>
              </a:solidFill>
              <a:ea typeface="Arial" charset="0"/>
              <a:cs typeface="Arial" charset="0"/>
            </a:endParaRPr>
          </a:p>
        </p:txBody>
      </p:sp>
      <p:cxnSp>
        <p:nvCxnSpPr>
          <p:cNvPr id="28" name="Connecteur droit avec flèche 27"/>
          <p:cNvCxnSpPr/>
          <p:nvPr/>
        </p:nvCxnSpPr>
        <p:spPr>
          <a:xfrm flipH="1">
            <a:off x="4702175" y="1770063"/>
            <a:ext cx="6350" cy="412750"/>
          </a:xfrm>
          <a:prstGeom prst="straightConnector1">
            <a:avLst/>
          </a:prstGeom>
          <a:ln cap="rnd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112" name="ZoneTexte 36"/>
          <p:cNvSpPr txBox="1">
            <a:spLocks noChangeArrowheads="1"/>
          </p:cNvSpPr>
          <p:nvPr/>
        </p:nvSpPr>
        <p:spPr bwMode="auto">
          <a:xfrm>
            <a:off x="1812925" y="2182813"/>
            <a:ext cx="6215063" cy="922337"/>
          </a:xfrm>
          <a:prstGeom prst="rect">
            <a:avLst/>
          </a:prstGeom>
          <a:noFill/>
          <a:ln w="9525" cap="rnd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/>
              <a:t>Inviter par n’importe quel moyen de communication le CC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/>
              <a:t>de </a:t>
            </a:r>
            <a:r>
              <a:rPr lang="fr-FR" altLang="fr-FR" sz="1800" b="1"/>
              <a:t>justifier son offre </a:t>
            </a:r>
            <a:r>
              <a:rPr lang="fr-FR" altLang="fr-FR" sz="1800">
                <a:solidFill>
                  <a:srgbClr val="C00000"/>
                </a:solidFill>
                <a:hlinkClick r:id="rId3" action="ppaction://hlinkpres?slideindex=1&amp;slidetitle="/>
              </a:rPr>
              <a:t>(&amp;5art40), </a:t>
            </a:r>
            <a:r>
              <a:rPr lang="fr-FR" altLang="fr-FR" sz="1800"/>
              <a:t>et lui fixer le délai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 b="1"/>
              <a:t>(ne peut être&lt;7j)</a:t>
            </a:r>
          </a:p>
        </p:txBody>
      </p:sp>
      <p:sp>
        <p:nvSpPr>
          <p:cNvPr id="47113" name="ZoneTexte 40"/>
          <p:cNvSpPr txBox="1">
            <a:spLocks noChangeArrowheads="1"/>
          </p:cNvSpPr>
          <p:nvPr/>
        </p:nvSpPr>
        <p:spPr bwMode="auto">
          <a:xfrm>
            <a:off x="3122613" y="4676775"/>
            <a:ext cx="3282950" cy="2778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/>
              <a:t>Reprendre les travaux</a:t>
            </a:r>
          </a:p>
        </p:txBody>
      </p:sp>
      <p:sp>
        <p:nvSpPr>
          <p:cNvPr id="47" name="Dodécagone 46"/>
          <p:cNvSpPr/>
          <p:nvPr/>
        </p:nvSpPr>
        <p:spPr>
          <a:xfrm>
            <a:off x="250825" y="77788"/>
            <a:ext cx="1008063" cy="292100"/>
          </a:xfrm>
          <a:prstGeom prst="dodecagon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b="1" dirty="0">
                <a:solidFill>
                  <a:schemeClr val="tx1"/>
                </a:solidFill>
              </a:rPr>
              <a:t>Art 38</a:t>
            </a:r>
          </a:p>
        </p:txBody>
      </p:sp>
      <p:cxnSp>
        <p:nvCxnSpPr>
          <p:cNvPr id="48" name="Connecteur droit avec flèche 47"/>
          <p:cNvCxnSpPr/>
          <p:nvPr/>
        </p:nvCxnSpPr>
        <p:spPr>
          <a:xfrm>
            <a:off x="4786313" y="4954588"/>
            <a:ext cx="0" cy="384175"/>
          </a:xfrm>
          <a:prstGeom prst="straightConnector1">
            <a:avLst/>
          </a:prstGeom>
          <a:ln cap="rnd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necteur droit avec flèche 50"/>
          <p:cNvCxnSpPr/>
          <p:nvPr/>
        </p:nvCxnSpPr>
        <p:spPr>
          <a:xfrm>
            <a:off x="4794250" y="4200525"/>
            <a:ext cx="9525" cy="476250"/>
          </a:xfrm>
          <a:prstGeom prst="straightConnector1">
            <a:avLst/>
          </a:prstGeom>
          <a:ln cap="rnd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117" name="ZoneTexte 31"/>
          <p:cNvSpPr txBox="1">
            <a:spLocks noChangeArrowheads="1"/>
          </p:cNvSpPr>
          <p:nvPr/>
        </p:nvSpPr>
        <p:spPr bwMode="auto">
          <a:xfrm>
            <a:off x="2411413" y="1136650"/>
            <a:ext cx="4752975" cy="646113"/>
          </a:xfrm>
          <a:prstGeom prst="rect">
            <a:avLst/>
          </a:prstGeom>
          <a:noFill/>
          <a:ln w="9525" cap="rnd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/>
              <a:t>Vérifier les offres </a:t>
            </a:r>
            <a:r>
              <a:rPr lang="fr-FR" altLang="fr-FR" sz="1800" b="1"/>
              <a:t>anormalement basses et excessives</a:t>
            </a:r>
            <a:r>
              <a:rPr lang="fr-FR" altLang="fr-FR" sz="1800"/>
              <a:t> </a:t>
            </a:r>
            <a:r>
              <a:rPr lang="fr-FR" altLang="fr-FR" sz="1800">
                <a:solidFill>
                  <a:srgbClr val="C00000"/>
                </a:solidFill>
                <a:hlinkClick r:id="rId4" action="ppaction://hlinkpres?slideindex=1&amp;slidetitle="/>
              </a:rPr>
              <a:t>art41</a:t>
            </a:r>
            <a:endParaRPr lang="fr-FR" altLang="fr-FR" sz="1800">
              <a:solidFill>
                <a:srgbClr val="C00000"/>
              </a:solidFill>
            </a:endParaRPr>
          </a:p>
        </p:txBody>
      </p:sp>
      <p:sp>
        <p:nvSpPr>
          <p:cNvPr id="13" name="Organigramme : Procédé prédéfini 12"/>
          <p:cNvSpPr/>
          <p:nvPr/>
        </p:nvSpPr>
        <p:spPr>
          <a:xfrm>
            <a:off x="2749550" y="5351463"/>
            <a:ext cx="4341813" cy="741362"/>
          </a:xfrm>
          <a:prstGeom prst="flowChartPredefinedProcess">
            <a:avLst/>
          </a:prstGeom>
          <a:noFill/>
          <a:ln w="9525" cap="rnd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tx1"/>
                </a:solidFill>
              </a:rPr>
              <a:t>Vérifier les justifications fournies </a:t>
            </a:r>
            <a:r>
              <a:rPr lang="fr-FR" b="1" dirty="0"/>
              <a:t> </a:t>
            </a:r>
          </a:p>
        </p:txBody>
      </p:sp>
      <p:cxnSp>
        <p:nvCxnSpPr>
          <p:cNvPr id="21" name="Connecteur droit avec flèche 20"/>
          <p:cNvCxnSpPr/>
          <p:nvPr/>
        </p:nvCxnSpPr>
        <p:spPr>
          <a:xfrm>
            <a:off x="4578350" y="646113"/>
            <a:ext cx="11113" cy="479425"/>
          </a:xfrm>
          <a:prstGeom prst="straightConnector1">
            <a:avLst/>
          </a:prstGeom>
          <a:ln cap="rnd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avec flèche 21"/>
          <p:cNvCxnSpPr/>
          <p:nvPr/>
        </p:nvCxnSpPr>
        <p:spPr>
          <a:xfrm>
            <a:off x="4764088" y="3105150"/>
            <a:ext cx="7937" cy="395288"/>
          </a:xfrm>
          <a:prstGeom prst="straightConnector1">
            <a:avLst/>
          </a:prstGeom>
          <a:ln cap="rnd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121" name="ZoneTexte 32"/>
          <p:cNvSpPr txBox="1">
            <a:spLocks noChangeArrowheads="1"/>
          </p:cNvSpPr>
          <p:nvPr/>
        </p:nvSpPr>
        <p:spPr bwMode="auto">
          <a:xfrm>
            <a:off x="2389188" y="3570288"/>
            <a:ext cx="4797425" cy="5540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/>
              <a:t>Suspendre la séance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/>
              <a:t>Fixe la Date et l’heure de poursuite des travaux</a:t>
            </a:r>
          </a:p>
        </p:txBody>
      </p:sp>
      <p:sp>
        <p:nvSpPr>
          <p:cNvPr id="25" name="Hexagone 24"/>
          <p:cNvSpPr/>
          <p:nvPr/>
        </p:nvSpPr>
        <p:spPr>
          <a:xfrm>
            <a:off x="314325" y="6126163"/>
            <a:ext cx="2305050" cy="661987"/>
          </a:xfrm>
          <a:prstGeom prst="hexagon">
            <a:avLst/>
          </a:prstGeom>
          <a:solidFill>
            <a:srgbClr val="FA445A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tx1"/>
                </a:solidFill>
              </a:rPr>
              <a:t>(Aucun CC retenu) A/O INFRUCTUEUX</a:t>
            </a:r>
          </a:p>
        </p:txBody>
      </p:sp>
      <p:cxnSp>
        <p:nvCxnSpPr>
          <p:cNvPr id="26" name="Connecteur droit avec flèche 25"/>
          <p:cNvCxnSpPr/>
          <p:nvPr/>
        </p:nvCxnSpPr>
        <p:spPr>
          <a:xfrm flipH="1">
            <a:off x="2843213" y="6578600"/>
            <a:ext cx="1593850" cy="0"/>
          </a:xfrm>
          <a:prstGeom prst="straightConnector1">
            <a:avLst/>
          </a:prstGeom>
          <a:ln w="25400" cap="rnd">
            <a:solidFill>
              <a:srgbClr val="FF0000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avec flèche 26"/>
          <p:cNvCxnSpPr/>
          <p:nvPr/>
        </p:nvCxnSpPr>
        <p:spPr>
          <a:xfrm>
            <a:off x="4803775" y="6194425"/>
            <a:ext cx="0" cy="593725"/>
          </a:xfrm>
          <a:prstGeom prst="straightConnector1">
            <a:avLst/>
          </a:prstGeom>
          <a:ln cap="rnd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6D9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ZoneTexte 3"/>
          <p:cNvSpPr txBox="1">
            <a:spLocks noChangeArrowheads="1"/>
          </p:cNvSpPr>
          <p:nvPr/>
        </p:nvSpPr>
        <p:spPr bwMode="auto">
          <a:xfrm>
            <a:off x="323850" y="1268413"/>
            <a:ext cx="8280400" cy="2862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fr-FR" altLang="fr-FR" sz="36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fr-FR" altLang="fr-FR" sz="3600" dirty="0">
              <a:solidFill>
                <a:srgbClr val="000000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3600" b="1" dirty="0">
                <a:solidFill>
                  <a:srgbClr val="C00000"/>
                </a:solidFill>
              </a:rPr>
              <a:t>Art:44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3600" dirty="0"/>
              <a:t>Offre excessive ou anormalement basse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fr-FR" altLang="fr-FR" sz="3600" dirty="0">
              <a:solidFill>
                <a:srgbClr val="C00000"/>
              </a:solidFill>
            </a:endParaRPr>
          </a:p>
        </p:txBody>
      </p:sp>
      <p:sp>
        <p:nvSpPr>
          <p:cNvPr id="49155" name="Espace réservé du numéro de diapositive 1"/>
          <p:cNvSpPr>
            <a:spLocks noGrp="1"/>
          </p:cNvSpPr>
          <p:nvPr>
            <p:ph type="sldNum" sz="quarter" idx="12"/>
          </p:nvPr>
        </p:nvSpPr>
        <p:spPr bwMode="auto">
          <a:xfrm>
            <a:off x="8604250" y="6470650"/>
            <a:ext cx="539750" cy="3873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DA5B117-11C3-534D-83DF-40EA79492634}" type="slidenum">
              <a:rPr lang="fr-FR" altLang="fr-FR" sz="1800" b="1">
                <a:solidFill>
                  <a:srgbClr val="0033CC"/>
                </a:solidFill>
                <a:ea typeface="Arial" charset="0"/>
                <a:cs typeface="Arial" charset="0"/>
              </a:rPr>
              <a:pPr>
                <a:spcBef>
                  <a:spcPct val="0"/>
                </a:spcBef>
                <a:buFontTx/>
                <a:buNone/>
              </a:pPr>
              <a:t>22</a:t>
            </a:fld>
            <a:endParaRPr lang="fr-FR" altLang="fr-FR" sz="1800" b="1">
              <a:solidFill>
                <a:srgbClr val="0033CC"/>
              </a:solidFill>
              <a:ea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4"/>
          <p:cNvCxnSpPr/>
          <p:nvPr/>
        </p:nvCxnSpPr>
        <p:spPr>
          <a:xfrm>
            <a:off x="-88900" y="646113"/>
            <a:ext cx="92519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203" name="ZoneTexte 5"/>
          <p:cNvSpPr txBox="1">
            <a:spLocks noChangeArrowheads="1"/>
          </p:cNvSpPr>
          <p:nvPr/>
        </p:nvSpPr>
        <p:spPr bwMode="auto">
          <a:xfrm>
            <a:off x="1941513" y="15875"/>
            <a:ext cx="49911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 b="1"/>
              <a:t>La Commission de l’ Appel d’Offres</a:t>
            </a:r>
          </a:p>
        </p:txBody>
      </p:sp>
      <p:cxnSp>
        <p:nvCxnSpPr>
          <p:cNvPr id="61" name="Connecteur droit avec flèche 60"/>
          <p:cNvCxnSpPr/>
          <p:nvPr/>
        </p:nvCxnSpPr>
        <p:spPr>
          <a:xfrm flipH="1">
            <a:off x="4438650" y="1095375"/>
            <a:ext cx="0" cy="317500"/>
          </a:xfrm>
          <a:prstGeom prst="straightConnector1">
            <a:avLst/>
          </a:prstGeom>
          <a:ln cap="rnd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205" name="ZoneTexte 22"/>
          <p:cNvSpPr txBox="1">
            <a:spLocks noChangeArrowheads="1"/>
          </p:cNvSpPr>
          <p:nvPr/>
        </p:nvSpPr>
        <p:spPr bwMode="auto">
          <a:xfrm>
            <a:off x="0" y="276225"/>
            <a:ext cx="17653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b="1"/>
              <a:t>Les membres</a:t>
            </a:r>
          </a:p>
        </p:txBody>
      </p:sp>
      <p:sp>
        <p:nvSpPr>
          <p:cNvPr id="51206" name="ZoneTexte 23"/>
          <p:cNvSpPr txBox="1">
            <a:spLocks noChangeArrowheads="1"/>
          </p:cNvSpPr>
          <p:nvPr/>
        </p:nvSpPr>
        <p:spPr bwMode="auto">
          <a:xfrm>
            <a:off x="3714750" y="285750"/>
            <a:ext cx="15652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b="1"/>
              <a:t>Le président</a:t>
            </a:r>
          </a:p>
        </p:txBody>
      </p:sp>
      <p:sp>
        <p:nvSpPr>
          <p:cNvPr id="51207" name="Espace réservé du numéro de diapositive 61"/>
          <p:cNvSpPr>
            <a:spLocks noGrp="1"/>
          </p:cNvSpPr>
          <p:nvPr>
            <p:ph type="sldNum" sz="quarter" idx="12"/>
          </p:nvPr>
        </p:nvSpPr>
        <p:spPr bwMode="auto">
          <a:xfrm>
            <a:off x="8672513" y="6492875"/>
            <a:ext cx="471487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934C610-4304-7746-9030-F9C7E3470082}" type="slidenum">
              <a:rPr lang="fr-FR" altLang="fr-FR" sz="1800" b="1">
                <a:solidFill>
                  <a:srgbClr val="0033CC"/>
                </a:solidFill>
                <a:ea typeface="Arial" charset="0"/>
                <a:cs typeface="Arial" charset="0"/>
              </a:rPr>
              <a:pPr>
                <a:spcBef>
                  <a:spcPct val="0"/>
                </a:spcBef>
                <a:buFontTx/>
                <a:buNone/>
              </a:pPr>
              <a:t>23</a:t>
            </a:fld>
            <a:endParaRPr lang="fr-FR" altLang="fr-FR" sz="1800" b="1">
              <a:solidFill>
                <a:srgbClr val="0033CC"/>
              </a:solidFill>
              <a:ea typeface="Arial" charset="0"/>
              <a:cs typeface="Arial" charset="0"/>
            </a:endParaRPr>
          </a:p>
        </p:txBody>
      </p:sp>
      <p:cxnSp>
        <p:nvCxnSpPr>
          <p:cNvPr id="28" name="Connecteur droit avec flèche 27"/>
          <p:cNvCxnSpPr>
            <a:stCxn id="49" idx="2"/>
          </p:cNvCxnSpPr>
          <p:nvPr/>
        </p:nvCxnSpPr>
        <p:spPr>
          <a:xfrm>
            <a:off x="7778750" y="5321300"/>
            <a:ext cx="0" cy="520700"/>
          </a:xfrm>
          <a:prstGeom prst="straightConnector1">
            <a:avLst/>
          </a:prstGeom>
          <a:ln cap="rnd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209" name="ZoneTexte 36"/>
          <p:cNvSpPr txBox="1">
            <a:spLocks noChangeArrowheads="1"/>
          </p:cNvSpPr>
          <p:nvPr/>
        </p:nvSpPr>
        <p:spPr bwMode="auto">
          <a:xfrm>
            <a:off x="2755900" y="3165475"/>
            <a:ext cx="3384550" cy="647700"/>
          </a:xfrm>
          <a:prstGeom prst="rect">
            <a:avLst/>
          </a:prstGeom>
          <a:noFill/>
          <a:ln w="9525" cap="rnd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 b="1"/>
              <a:t>Demander au CC par écrit des précisions opportunes </a:t>
            </a:r>
          </a:p>
        </p:txBody>
      </p:sp>
      <p:sp>
        <p:nvSpPr>
          <p:cNvPr id="51210" name="ZoneTexte 40"/>
          <p:cNvSpPr txBox="1">
            <a:spLocks noChangeArrowheads="1"/>
          </p:cNvSpPr>
          <p:nvPr/>
        </p:nvSpPr>
        <p:spPr bwMode="auto">
          <a:xfrm>
            <a:off x="2755900" y="5910263"/>
            <a:ext cx="5780088" cy="3079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2000" b="1">
                <a:solidFill>
                  <a:srgbClr val="000000"/>
                </a:solidFill>
              </a:rPr>
              <a:t>Etablir un rapport fondé</a:t>
            </a:r>
          </a:p>
        </p:txBody>
      </p:sp>
      <p:cxnSp>
        <p:nvCxnSpPr>
          <p:cNvPr id="43" name="Connecteur droit avec flèche 42"/>
          <p:cNvCxnSpPr/>
          <p:nvPr/>
        </p:nvCxnSpPr>
        <p:spPr>
          <a:xfrm>
            <a:off x="6183313" y="2027238"/>
            <a:ext cx="708025" cy="0"/>
          </a:xfrm>
          <a:prstGeom prst="straightConnector1">
            <a:avLst/>
          </a:prstGeom>
          <a:ln cap="rnd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Dodécagone 46"/>
          <p:cNvSpPr/>
          <p:nvPr/>
        </p:nvSpPr>
        <p:spPr>
          <a:xfrm>
            <a:off x="250825" y="77788"/>
            <a:ext cx="1008063" cy="292100"/>
          </a:xfrm>
          <a:prstGeom prst="dodecagon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b="1" dirty="0">
                <a:solidFill>
                  <a:schemeClr val="tx1"/>
                </a:solidFill>
              </a:rPr>
              <a:t>Art 41</a:t>
            </a:r>
          </a:p>
        </p:txBody>
      </p:sp>
      <p:cxnSp>
        <p:nvCxnSpPr>
          <p:cNvPr id="48" name="Connecteur droit avec flèche 47"/>
          <p:cNvCxnSpPr/>
          <p:nvPr/>
        </p:nvCxnSpPr>
        <p:spPr>
          <a:xfrm flipH="1">
            <a:off x="4448175" y="3813175"/>
            <a:ext cx="0" cy="261938"/>
          </a:xfrm>
          <a:prstGeom prst="straightConnector1">
            <a:avLst/>
          </a:prstGeom>
          <a:ln cap="rnd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necteur droit avec flèche 50"/>
          <p:cNvCxnSpPr/>
          <p:nvPr/>
        </p:nvCxnSpPr>
        <p:spPr>
          <a:xfrm>
            <a:off x="4448175" y="2689225"/>
            <a:ext cx="0" cy="444500"/>
          </a:xfrm>
          <a:prstGeom prst="straightConnector1">
            <a:avLst/>
          </a:prstGeom>
          <a:ln cap="rnd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215" name="ZoneTexte 31"/>
          <p:cNvSpPr txBox="1">
            <a:spLocks noChangeArrowheads="1"/>
          </p:cNvSpPr>
          <p:nvPr/>
        </p:nvSpPr>
        <p:spPr bwMode="auto">
          <a:xfrm>
            <a:off x="6962775" y="1843088"/>
            <a:ext cx="1809750" cy="368300"/>
          </a:xfrm>
          <a:prstGeom prst="rect">
            <a:avLst/>
          </a:prstGeom>
          <a:noFill/>
          <a:ln w="9525" cap="rnd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 b="1"/>
              <a:t>Ecarter l’Offre</a:t>
            </a:r>
          </a:p>
        </p:txBody>
      </p:sp>
      <p:sp>
        <p:nvSpPr>
          <p:cNvPr id="2" name="Organigramme : Décision 1"/>
          <p:cNvSpPr/>
          <p:nvPr/>
        </p:nvSpPr>
        <p:spPr>
          <a:xfrm>
            <a:off x="2816225" y="1422400"/>
            <a:ext cx="3246438" cy="1246188"/>
          </a:xfrm>
          <a:prstGeom prst="flowChartDecision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tx1"/>
                </a:solidFill>
              </a:rPr>
              <a:t>Juger l’Offre </a:t>
            </a:r>
            <a:r>
              <a:rPr lang="fr-FR" dirty="0">
                <a:solidFill>
                  <a:srgbClr val="0033CC"/>
                </a:solidFill>
              </a:rPr>
              <a:t>(Marchés à prix unitaires)</a:t>
            </a:r>
          </a:p>
        </p:txBody>
      </p:sp>
      <p:sp>
        <p:nvSpPr>
          <p:cNvPr id="51217" name="ZoneTexte 6"/>
          <p:cNvSpPr txBox="1">
            <a:spLocks noChangeArrowheads="1"/>
          </p:cNvSpPr>
          <p:nvPr/>
        </p:nvSpPr>
        <p:spPr bwMode="auto">
          <a:xfrm>
            <a:off x="3341688" y="2689225"/>
            <a:ext cx="8540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000" b="1"/>
              <a:t>O.A.B</a:t>
            </a:r>
          </a:p>
        </p:txBody>
      </p:sp>
      <p:sp>
        <p:nvSpPr>
          <p:cNvPr id="51218" name="ZoneTexte 24"/>
          <p:cNvSpPr txBox="1">
            <a:spLocks noChangeArrowheads="1"/>
          </p:cNvSpPr>
          <p:nvPr/>
        </p:nvSpPr>
        <p:spPr bwMode="auto">
          <a:xfrm>
            <a:off x="6002338" y="1473200"/>
            <a:ext cx="8143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000" b="1"/>
              <a:t>O. Ex</a:t>
            </a:r>
          </a:p>
        </p:txBody>
      </p:sp>
      <p:sp>
        <p:nvSpPr>
          <p:cNvPr id="33" name="Organigramme : Décision 32"/>
          <p:cNvSpPr/>
          <p:nvPr/>
        </p:nvSpPr>
        <p:spPr>
          <a:xfrm>
            <a:off x="2824163" y="4075113"/>
            <a:ext cx="3246437" cy="1246187"/>
          </a:xfrm>
          <a:prstGeom prst="flowChartDecision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tx1"/>
                </a:solidFill>
              </a:rPr>
              <a:t>Vérifier les justifications </a:t>
            </a:r>
          </a:p>
        </p:txBody>
      </p:sp>
      <p:cxnSp>
        <p:nvCxnSpPr>
          <p:cNvPr id="34" name="Connecteur droit avec flèche 33"/>
          <p:cNvCxnSpPr/>
          <p:nvPr/>
        </p:nvCxnSpPr>
        <p:spPr>
          <a:xfrm flipV="1">
            <a:off x="6038850" y="4697413"/>
            <a:ext cx="495300" cy="0"/>
          </a:xfrm>
          <a:prstGeom prst="straightConnector1">
            <a:avLst/>
          </a:prstGeom>
          <a:ln cap="rnd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avec flèche 34"/>
          <p:cNvCxnSpPr/>
          <p:nvPr/>
        </p:nvCxnSpPr>
        <p:spPr>
          <a:xfrm flipH="1">
            <a:off x="4448175" y="5380038"/>
            <a:ext cx="0" cy="523875"/>
          </a:xfrm>
          <a:prstGeom prst="straightConnector1">
            <a:avLst/>
          </a:prstGeom>
          <a:ln cap="rnd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avec flèche 35"/>
          <p:cNvCxnSpPr/>
          <p:nvPr/>
        </p:nvCxnSpPr>
        <p:spPr>
          <a:xfrm flipV="1">
            <a:off x="7840663" y="2246313"/>
            <a:ext cx="0" cy="1773237"/>
          </a:xfrm>
          <a:prstGeom prst="straightConnector1">
            <a:avLst/>
          </a:prstGeom>
          <a:ln cap="rnd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223" name="ZoneTexte 38"/>
          <p:cNvSpPr txBox="1">
            <a:spLocks noChangeArrowheads="1"/>
          </p:cNvSpPr>
          <p:nvPr/>
        </p:nvSpPr>
        <p:spPr bwMode="auto">
          <a:xfrm>
            <a:off x="5878513" y="4189413"/>
            <a:ext cx="8143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b="1"/>
              <a:t>Non</a:t>
            </a:r>
          </a:p>
        </p:txBody>
      </p:sp>
      <p:sp>
        <p:nvSpPr>
          <p:cNvPr id="51224" name="ZoneTexte 45"/>
          <p:cNvSpPr txBox="1">
            <a:spLocks noChangeArrowheads="1"/>
          </p:cNvSpPr>
          <p:nvPr/>
        </p:nvSpPr>
        <p:spPr bwMode="auto">
          <a:xfrm>
            <a:off x="3668713" y="5380038"/>
            <a:ext cx="6540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b="1"/>
              <a:t>Oui</a:t>
            </a:r>
          </a:p>
        </p:txBody>
      </p:sp>
      <p:sp>
        <p:nvSpPr>
          <p:cNvPr id="49" name="Organigramme : Décision 48"/>
          <p:cNvSpPr/>
          <p:nvPr/>
        </p:nvSpPr>
        <p:spPr>
          <a:xfrm>
            <a:off x="6537325" y="4075113"/>
            <a:ext cx="2482850" cy="1246187"/>
          </a:xfrm>
          <a:prstGeom prst="flowChartDecision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tx1"/>
                </a:solidFill>
              </a:rPr>
              <a:t>une Sous Commission</a:t>
            </a:r>
          </a:p>
        </p:txBody>
      </p:sp>
      <p:sp>
        <p:nvSpPr>
          <p:cNvPr id="51226" name="ZoneTexte 52"/>
          <p:cNvSpPr txBox="1">
            <a:spLocks noChangeArrowheads="1"/>
          </p:cNvSpPr>
          <p:nvPr/>
        </p:nvSpPr>
        <p:spPr bwMode="auto">
          <a:xfrm>
            <a:off x="7959725" y="3133725"/>
            <a:ext cx="812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b="1"/>
              <a:t>Non</a:t>
            </a:r>
          </a:p>
        </p:txBody>
      </p:sp>
      <p:sp>
        <p:nvSpPr>
          <p:cNvPr id="51227" name="ZoneTexte 56"/>
          <p:cNvSpPr txBox="1">
            <a:spLocks noChangeArrowheads="1"/>
          </p:cNvSpPr>
          <p:nvPr/>
        </p:nvSpPr>
        <p:spPr bwMode="auto">
          <a:xfrm>
            <a:off x="6970713" y="5397500"/>
            <a:ext cx="6540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b="1"/>
              <a:t>Oui</a:t>
            </a:r>
          </a:p>
        </p:txBody>
      </p:sp>
      <p:pic>
        <p:nvPicPr>
          <p:cNvPr id="51228" name="Image 3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2925" y="620713"/>
            <a:ext cx="2857500" cy="766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re 1"/>
          <p:cNvSpPr>
            <a:spLocks noGrp="1"/>
          </p:cNvSpPr>
          <p:nvPr>
            <p:ph type="title"/>
          </p:nvPr>
        </p:nvSpPr>
        <p:spPr>
          <a:xfrm>
            <a:off x="675827" y="343678"/>
            <a:ext cx="8229600" cy="636705"/>
          </a:xfrm>
        </p:spPr>
        <p:txBody>
          <a:bodyPr/>
          <a:lstStyle/>
          <a:p>
            <a:r>
              <a:rPr lang="fr-FR" altLang="x-none" dirty="0"/>
              <a:t>Résultat final </a:t>
            </a:r>
            <a:r>
              <a:rPr lang="fr-FR" altLang="x-none" sz="2000" dirty="0"/>
              <a:t>article</a:t>
            </a:r>
            <a:r>
              <a:rPr lang="fr-FR" altLang="x-none" dirty="0"/>
              <a:t> </a:t>
            </a:r>
            <a:r>
              <a:rPr lang="fr-FR" altLang="x-none" sz="2000" dirty="0"/>
              <a:t>47</a:t>
            </a:r>
          </a:p>
        </p:txBody>
      </p:sp>
      <p:pic>
        <p:nvPicPr>
          <p:cNvPr id="53251" name="Espace réservé du contenu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835150" y="2946390"/>
            <a:ext cx="3151439" cy="2000250"/>
          </a:xfrm>
        </p:spPr>
      </p:pic>
      <p:sp>
        <p:nvSpPr>
          <p:cNvPr id="53252" name="Espace réservé du numéro de diapositive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fld id="{E7CDCEB2-22E4-C24A-838F-F894E872C603}" type="slidenum">
              <a:rPr lang="fr-FR" altLang="fr-FR">
                <a:solidFill>
                  <a:srgbClr val="898989"/>
                </a:solidFill>
                <a:latin typeface="Calibri" charset="0"/>
              </a:rPr>
              <a:pPr/>
              <a:t>24</a:t>
            </a:fld>
            <a:endParaRPr lang="fr-FR" altLang="fr-FR">
              <a:solidFill>
                <a:srgbClr val="898989"/>
              </a:solidFill>
              <a:latin typeface="Calibri" charset="0"/>
            </a:endParaRPr>
          </a:p>
        </p:txBody>
      </p:sp>
      <p:pic>
        <p:nvPicPr>
          <p:cNvPr id="53253" name="Imag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150" y="5197475"/>
            <a:ext cx="3151439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" name="Connecteur droit avec flèche 1"/>
          <p:cNvCxnSpPr>
            <a:endCxn id="14" idx="0"/>
          </p:cNvCxnSpPr>
          <p:nvPr/>
        </p:nvCxnSpPr>
        <p:spPr>
          <a:xfrm>
            <a:off x="3167790" y="995878"/>
            <a:ext cx="0" cy="5565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oneTexte 13"/>
          <p:cNvSpPr txBox="1"/>
          <p:nvPr/>
        </p:nvSpPr>
        <p:spPr>
          <a:xfrm>
            <a:off x="1348991" y="1552380"/>
            <a:ext cx="363759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Un délai ne dépassant 5 jours de la date d'achèvement des travaux </a:t>
            </a:r>
          </a:p>
          <a:p>
            <a:endParaRPr lang="fr-FR" dirty="0"/>
          </a:p>
        </p:txBody>
      </p:sp>
      <p:cxnSp>
        <p:nvCxnSpPr>
          <p:cNvPr id="24" name="Connecteur droit avec flèche 23"/>
          <p:cNvCxnSpPr/>
          <p:nvPr/>
        </p:nvCxnSpPr>
        <p:spPr>
          <a:xfrm>
            <a:off x="5293692" y="1828318"/>
            <a:ext cx="552786" cy="27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Imag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5934" y="3063375"/>
            <a:ext cx="2570866" cy="2134100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6115934" y="1698035"/>
            <a:ext cx="24958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Aviser les éliminés aussi en indiquant les motifs et leur envoyant les dossiers</a:t>
            </a:r>
          </a:p>
        </p:txBody>
      </p:sp>
      <p:cxnSp>
        <p:nvCxnSpPr>
          <p:cNvPr id="11" name="Connecteur droit avec flèche 10"/>
          <p:cNvCxnSpPr/>
          <p:nvPr/>
        </p:nvCxnSpPr>
        <p:spPr>
          <a:xfrm>
            <a:off x="3167790" y="2187318"/>
            <a:ext cx="0" cy="7590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4"/>
          <p:cNvCxnSpPr/>
          <p:nvPr/>
        </p:nvCxnSpPr>
        <p:spPr>
          <a:xfrm>
            <a:off x="-88900" y="646113"/>
            <a:ext cx="92519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43" name="ZoneTexte 5"/>
          <p:cNvSpPr txBox="1">
            <a:spLocks noChangeArrowheads="1"/>
          </p:cNvSpPr>
          <p:nvPr/>
        </p:nvSpPr>
        <p:spPr bwMode="auto">
          <a:xfrm>
            <a:off x="596451" y="-128011"/>
            <a:ext cx="606583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 b="1" dirty="0">
                <a:solidFill>
                  <a:srgbClr val="FF0000"/>
                </a:solidFill>
              </a:rPr>
              <a:t>La Commission d'ouverture des plis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 b="1" dirty="0">
                <a:solidFill>
                  <a:srgbClr val="FF0000"/>
                </a:solidFill>
              </a:rPr>
              <a:t> (ARTICLE 38 DU DECRET DE M.P)</a:t>
            </a:r>
          </a:p>
        </p:txBody>
      </p:sp>
      <p:cxnSp>
        <p:nvCxnSpPr>
          <p:cNvPr id="8" name="Connecteur droit 7"/>
          <p:cNvCxnSpPr/>
          <p:nvPr/>
        </p:nvCxnSpPr>
        <p:spPr>
          <a:xfrm>
            <a:off x="5913438" y="1071563"/>
            <a:ext cx="0" cy="50165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45" name="ZoneTexte 8"/>
          <p:cNvSpPr txBox="1">
            <a:spLocks noChangeArrowheads="1"/>
          </p:cNvSpPr>
          <p:nvPr/>
        </p:nvSpPr>
        <p:spPr bwMode="auto">
          <a:xfrm>
            <a:off x="6084888" y="66675"/>
            <a:ext cx="2913062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 b="1" dirty="0"/>
              <a:t>Le Public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 b="1" dirty="0"/>
              <a:t>(Concurrents )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1116013" y="1933575"/>
            <a:ext cx="5184775" cy="36988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cap="rnd"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latin typeface="+mn-lt"/>
                <a:ea typeface="+mn-ea"/>
                <a:cs typeface="+mn-cs"/>
              </a:rPr>
              <a:t>Ouvrir la séance publique</a:t>
            </a:r>
          </a:p>
        </p:txBody>
      </p:sp>
      <p:cxnSp>
        <p:nvCxnSpPr>
          <p:cNvPr id="17" name="Connecteur droit 16"/>
          <p:cNvCxnSpPr/>
          <p:nvPr/>
        </p:nvCxnSpPr>
        <p:spPr>
          <a:xfrm>
            <a:off x="5891213" y="0"/>
            <a:ext cx="0" cy="5889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avec flèche 19"/>
          <p:cNvCxnSpPr/>
          <p:nvPr/>
        </p:nvCxnSpPr>
        <p:spPr>
          <a:xfrm>
            <a:off x="3486150" y="2287588"/>
            <a:ext cx="0" cy="3921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Losange 20"/>
          <p:cNvSpPr/>
          <p:nvPr/>
        </p:nvSpPr>
        <p:spPr>
          <a:xfrm>
            <a:off x="1916113" y="2692400"/>
            <a:ext cx="3141662" cy="941388"/>
          </a:xfrm>
          <a:prstGeom prst="diamond">
            <a:avLst/>
          </a:prstGeom>
          <a:noFill/>
          <a:ln w="9525" cap="rnd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eaLnBrk="1" fontAlgn="auto" hangingPunct="1">
              <a:lnSpc>
                <a:spcPts val="1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fr-FR" dirty="0">
              <a:solidFill>
                <a:schemeClr val="tx1"/>
              </a:solidFill>
            </a:endParaRPr>
          </a:p>
          <a:p>
            <a:pPr algn="ctr" eaLnBrk="1" fontAlgn="auto" hangingPunct="1">
              <a:lnSpc>
                <a:spcPts val="1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tx1"/>
                </a:solidFill>
              </a:rPr>
              <a:t>Inviter les CC non</a:t>
            </a:r>
          </a:p>
          <a:p>
            <a:pPr algn="ctr" eaLnBrk="1" fontAlgn="auto" hangingPunct="1">
              <a:lnSpc>
                <a:spcPts val="1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tx1"/>
                </a:solidFill>
              </a:rPr>
              <a:t> </a:t>
            </a:r>
          </a:p>
          <a:p>
            <a:pPr algn="ctr" eaLnBrk="1" fontAlgn="auto" hangingPunct="1">
              <a:lnSpc>
                <a:spcPts val="1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tx1"/>
                </a:solidFill>
              </a:rPr>
              <a:t>déposants</a:t>
            </a:r>
          </a:p>
        </p:txBody>
      </p:sp>
      <p:sp>
        <p:nvSpPr>
          <p:cNvPr id="10250" name="ZoneTexte 22"/>
          <p:cNvSpPr txBox="1">
            <a:spLocks noChangeArrowheads="1"/>
          </p:cNvSpPr>
          <p:nvPr/>
        </p:nvSpPr>
        <p:spPr bwMode="auto">
          <a:xfrm>
            <a:off x="1547813" y="1135063"/>
            <a:ext cx="4176712" cy="646331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 dirty="0"/>
              <a:t>Pointer les plis avec les membre de la le portail des M.P</a:t>
            </a:r>
          </a:p>
        </p:txBody>
      </p:sp>
      <p:cxnSp>
        <p:nvCxnSpPr>
          <p:cNvPr id="28" name="Connecteur droit avec flèche 27"/>
          <p:cNvCxnSpPr/>
          <p:nvPr/>
        </p:nvCxnSpPr>
        <p:spPr>
          <a:xfrm>
            <a:off x="3489325" y="1581150"/>
            <a:ext cx="12700" cy="35242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avec flèche 32"/>
          <p:cNvCxnSpPr>
            <a:stCxn id="21" idx="3"/>
          </p:cNvCxnSpPr>
          <p:nvPr/>
        </p:nvCxnSpPr>
        <p:spPr>
          <a:xfrm flipV="1">
            <a:off x="5057775" y="3148013"/>
            <a:ext cx="1092200" cy="1428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6154738" y="3097213"/>
            <a:ext cx="2520950" cy="655637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tx1"/>
                </a:solidFill>
              </a:rPr>
              <a:t>Déposer le pli</a:t>
            </a:r>
          </a:p>
        </p:txBody>
      </p:sp>
      <p:cxnSp>
        <p:nvCxnSpPr>
          <p:cNvPr id="36" name="Connecteur droit avec flèche 35"/>
          <p:cNvCxnSpPr/>
          <p:nvPr/>
        </p:nvCxnSpPr>
        <p:spPr>
          <a:xfrm rot="10800000">
            <a:off x="3929063" y="3571875"/>
            <a:ext cx="2230437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droit avec flèche 37"/>
          <p:cNvCxnSpPr/>
          <p:nvPr/>
        </p:nvCxnSpPr>
        <p:spPr>
          <a:xfrm>
            <a:off x="3486150" y="3633788"/>
            <a:ext cx="0" cy="3667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Losange 38"/>
          <p:cNvSpPr/>
          <p:nvPr/>
        </p:nvSpPr>
        <p:spPr>
          <a:xfrm>
            <a:off x="1901825" y="4032250"/>
            <a:ext cx="3168650" cy="866775"/>
          </a:xfrm>
          <a:prstGeom prst="diamond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eaLnBrk="1" fontAlgn="auto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tx1"/>
                </a:solidFill>
              </a:rPr>
              <a:t>Inviter les CC </a:t>
            </a:r>
          </a:p>
          <a:p>
            <a:pPr algn="ctr" eaLnBrk="1" fontAlgn="auto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tx1"/>
                </a:solidFill>
              </a:rPr>
              <a:t>dossier incomplet</a:t>
            </a:r>
            <a:endParaRPr lang="fr-FR" dirty="0"/>
          </a:p>
        </p:txBody>
      </p:sp>
      <p:sp>
        <p:nvSpPr>
          <p:cNvPr id="49" name="Ellipse 48"/>
          <p:cNvSpPr/>
          <p:nvPr/>
        </p:nvSpPr>
        <p:spPr>
          <a:xfrm>
            <a:off x="882650" y="747713"/>
            <a:ext cx="5849938" cy="32385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>
                <a:solidFill>
                  <a:schemeClr val="tx1"/>
                </a:solidFill>
              </a:rPr>
              <a:t>Lieu , Jour et heure</a:t>
            </a:r>
          </a:p>
        </p:txBody>
      </p:sp>
      <p:cxnSp>
        <p:nvCxnSpPr>
          <p:cNvPr id="51" name="Connecteur droit avec flèche 50"/>
          <p:cNvCxnSpPr/>
          <p:nvPr/>
        </p:nvCxnSpPr>
        <p:spPr>
          <a:xfrm>
            <a:off x="4999038" y="4465638"/>
            <a:ext cx="10668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necteur droit avec flèche 54"/>
          <p:cNvCxnSpPr/>
          <p:nvPr/>
        </p:nvCxnSpPr>
        <p:spPr>
          <a:xfrm flipH="1">
            <a:off x="3798888" y="4899025"/>
            <a:ext cx="226695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ectangle 55"/>
          <p:cNvSpPr/>
          <p:nvPr/>
        </p:nvSpPr>
        <p:spPr>
          <a:xfrm>
            <a:off x="5940425" y="4340225"/>
            <a:ext cx="2911475" cy="649288"/>
          </a:xfrm>
          <a:prstGeom prst="rect">
            <a:avLst/>
          </a:prstGeom>
          <a:solidFill>
            <a:schemeClr val="bg1"/>
          </a:solidFill>
          <a:ln w="9525" cap="rnd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tx1"/>
                </a:solidFill>
              </a:rPr>
              <a:t>Présenter une Enveloppe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tx1"/>
                </a:solidFill>
              </a:rPr>
              <a:t>fermée des pièces manquantes</a:t>
            </a:r>
          </a:p>
        </p:txBody>
      </p:sp>
      <p:cxnSp>
        <p:nvCxnSpPr>
          <p:cNvPr id="61" name="Connecteur droit avec flèche 60"/>
          <p:cNvCxnSpPr/>
          <p:nvPr/>
        </p:nvCxnSpPr>
        <p:spPr>
          <a:xfrm flipH="1">
            <a:off x="3500438" y="4945063"/>
            <a:ext cx="0" cy="355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Rectangle 74"/>
          <p:cNvSpPr/>
          <p:nvPr/>
        </p:nvSpPr>
        <p:spPr>
          <a:xfrm>
            <a:off x="2422525" y="5303838"/>
            <a:ext cx="2159000" cy="360362"/>
          </a:xfrm>
          <a:prstGeom prst="rect">
            <a:avLst/>
          </a:prstGeom>
          <a:solidFill>
            <a:schemeClr val="bg1"/>
          </a:solidFill>
          <a:ln w="9525" cap="rnd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tx1"/>
                </a:solidFill>
              </a:rPr>
              <a:t>Arrêter la liste</a:t>
            </a:r>
          </a:p>
        </p:txBody>
      </p:sp>
      <p:sp>
        <p:nvSpPr>
          <p:cNvPr id="76" name="Ellipse 75"/>
          <p:cNvSpPr/>
          <p:nvPr/>
        </p:nvSpPr>
        <p:spPr>
          <a:xfrm>
            <a:off x="3840163" y="5905500"/>
            <a:ext cx="5138737" cy="839788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tx1"/>
                </a:solidFill>
              </a:rPr>
              <a:t>Ni dépôt ni retrait de pli ou de complément de pièce n’est autorisé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tx1"/>
                </a:solidFill>
              </a:rPr>
              <a:t>Après date et heure fixé dans insertion</a:t>
            </a:r>
          </a:p>
        </p:txBody>
      </p:sp>
      <p:cxnSp>
        <p:nvCxnSpPr>
          <p:cNvPr id="78" name="Connecteur droit avec flèche 77"/>
          <p:cNvCxnSpPr/>
          <p:nvPr/>
        </p:nvCxnSpPr>
        <p:spPr>
          <a:xfrm flipH="1">
            <a:off x="3506788" y="5664200"/>
            <a:ext cx="0" cy="10810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65" name="ZoneTexte 1"/>
          <p:cNvSpPr txBox="1">
            <a:spLocks noChangeArrowheads="1"/>
          </p:cNvSpPr>
          <p:nvPr/>
        </p:nvSpPr>
        <p:spPr bwMode="auto">
          <a:xfrm>
            <a:off x="-6320" y="241191"/>
            <a:ext cx="17653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b="1" dirty="0"/>
              <a:t>Les membres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b="1" dirty="0"/>
              <a:t> Nombre 5</a:t>
            </a:r>
          </a:p>
        </p:txBody>
      </p:sp>
      <p:sp>
        <p:nvSpPr>
          <p:cNvPr id="10266" name="ZoneTexte 2"/>
          <p:cNvSpPr txBox="1">
            <a:spLocks noChangeArrowheads="1"/>
          </p:cNvSpPr>
          <p:nvPr/>
        </p:nvSpPr>
        <p:spPr bwMode="auto">
          <a:xfrm>
            <a:off x="3059113" y="333375"/>
            <a:ext cx="15652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b="1"/>
              <a:t>Le président</a:t>
            </a:r>
          </a:p>
        </p:txBody>
      </p:sp>
      <p:cxnSp>
        <p:nvCxnSpPr>
          <p:cNvPr id="7" name="Connecteur droit 6"/>
          <p:cNvCxnSpPr/>
          <p:nvPr/>
        </p:nvCxnSpPr>
        <p:spPr>
          <a:xfrm>
            <a:off x="1403350" y="369888"/>
            <a:ext cx="0" cy="2762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/>
          <p:cNvCxnSpPr/>
          <p:nvPr/>
        </p:nvCxnSpPr>
        <p:spPr>
          <a:xfrm>
            <a:off x="1403350" y="646113"/>
            <a:ext cx="0" cy="52514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69" name="Espace réservé du numéro de diapositive 39"/>
          <p:cNvSpPr>
            <a:spLocks noGrp="1"/>
          </p:cNvSpPr>
          <p:nvPr>
            <p:ph type="sldNum" sz="quarter" idx="12"/>
          </p:nvPr>
        </p:nvSpPr>
        <p:spPr bwMode="auto">
          <a:xfrm>
            <a:off x="8689975" y="6394450"/>
            <a:ext cx="377825" cy="3063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8C13775-E12E-6346-92AB-5678CB14BA11}" type="slidenum">
              <a:rPr lang="fr-FR" altLang="fr-FR" sz="2000" b="1">
                <a:solidFill>
                  <a:srgbClr val="0033CC"/>
                </a:solidFill>
                <a:ea typeface="Arial" charset="0"/>
                <a:cs typeface="Arial" charset="0"/>
              </a:rPr>
              <a:pPr>
                <a:spcBef>
                  <a:spcPct val="0"/>
                </a:spcBef>
                <a:buFontTx/>
                <a:buNone/>
              </a:pPr>
              <a:t>3</a:t>
            </a:fld>
            <a:endParaRPr lang="fr-FR" altLang="fr-FR" sz="2000" b="1">
              <a:solidFill>
                <a:srgbClr val="0033CC"/>
              </a:solidFill>
              <a:ea typeface="Arial" charset="0"/>
              <a:cs typeface="Arial" charset="0"/>
            </a:endParaRPr>
          </a:p>
        </p:txBody>
      </p:sp>
      <p:sp>
        <p:nvSpPr>
          <p:cNvPr id="10" name="Dodécagone 9"/>
          <p:cNvSpPr/>
          <p:nvPr/>
        </p:nvSpPr>
        <p:spPr>
          <a:xfrm>
            <a:off x="250825" y="77788"/>
            <a:ext cx="1008063" cy="292100"/>
          </a:xfrm>
          <a:prstGeom prst="dodecagon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b="1" dirty="0">
                <a:solidFill>
                  <a:schemeClr val="tx1"/>
                </a:solidFill>
              </a:rPr>
              <a:t>Art 38</a:t>
            </a:r>
          </a:p>
        </p:txBody>
      </p:sp>
      <p:sp>
        <p:nvSpPr>
          <p:cNvPr id="18" name="Hexagone 17"/>
          <p:cNvSpPr/>
          <p:nvPr/>
        </p:nvSpPr>
        <p:spPr>
          <a:xfrm>
            <a:off x="250825" y="5907088"/>
            <a:ext cx="2306638" cy="661987"/>
          </a:xfrm>
          <a:prstGeom prst="hexagon">
            <a:avLst/>
          </a:prstGeom>
          <a:solidFill>
            <a:srgbClr val="FA445A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tx1"/>
                </a:solidFill>
              </a:rPr>
              <a:t>(Aucune Offre)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tx1"/>
                </a:solidFill>
              </a:rPr>
              <a:t>A/O INFRUCTUEUX</a:t>
            </a:r>
          </a:p>
        </p:txBody>
      </p:sp>
      <p:cxnSp>
        <p:nvCxnSpPr>
          <p:cNvPr id="41" name="Connecteur droit avec flèche 40"/>
          <p:cNvCxnSpPr/>
          <p:nvPr/>
        </p:nvCxnSpPr>
        <p:spPr>
          <a:xfrm flipH="1">
            <a:off x="2540000" y="6238875"/>
            <a:ext cx="946150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73" name="Image 3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488" y="765175"/>
            <a:ext cx="1773237" cy="199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4" name="Image 3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" y="2487613"/>
            <a:ext cx="1865312" cy="281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4"/>
          <p:cNvCxnSpPr/>
          <p:nvPr/>
        </p:nvCxnSpPr>
        <p:spPr>
          <a:xfrm>
            <a:off x="-88900" y="646113"/>
            <a:ext cx="92519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91" name="ZoneTexte 5"/>
          <p:cNvSpPr txBox="1">
            <a:spLocks noChangeArrowheads="1"/>
          </p:cNvSpPr>
          <p:nvPr/>
        </p:nvSpPr>
        <p:spPr bwMode="auto">
          <a:xfrm>
            <a:off x="1357313" y="0"/>
            <a:ext cx="49911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 b="1"/>
              <a:t>La Commission de l’ouverture des plis</a:t>
            </a:r>
          </a:p>
        </p:txBody>
      </p:sp>
      <p:cxnSp>
        <p:nvCxnSpPr>
          <p:cNvPr id="17" name="Connecteur droit 16"/>
          <p:cNvCxnSpPr/>
          <p:nvPr/>
        </p:nvCxnSpPr>
        <p:spPr>
          <a:xfrm>
            <a:off x="7126288" y="15875"/>
            <a:ext cx="0" cy="685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avec flèche 19"/>
          <p:cNvCxnSpPr/>
          <p:nvPr/>
        </p:nvCxnSpPr>
        <p:spPr>
          <a:xfrm>
            <a:off x="5241925" y="2176463"/>
            <a:ext cx="0" cy="4565650"/>
          </a:xfrm>
          <a:prstGeom prst="straightConnector1">
            <a:avLst/>
          </a:prstGeom>
          <a:ln w="25400" cap="rnd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Losange 20"/>
          <p:cNvSpPr/>
          <p:nvPr/>
        </p:nvSpPr>
        <p:spPr>
          <a:xfrm>
            <a:off x="3463925" y="800100"/>
            <a:ext cx="3511550" cy="1333500"/>
          </a:xfrm>
          <a:prstGeom prst="diamond">
            <a:avLst/>
          </a:prstGeom>
          <a:noFill/>
          <a:ln w="9525" cap="rnd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b"/>
          <a:lstStyle/>
          <a:p>
            <a:pPr algn="ctr" eaLnBrk="1" fontAlgn="auto" hangingPunct="1">
              <a:lnSpc>
                <a:spcPts val="1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fr-FR" dirty="0">
              <a:solidFill>
                <a:schemeClr val="tx1"/>
              </a:solidFill>
            </a:endParaRPr>
          </a:p>
          <a:p>
            <a:pPr algn="ctr" eaLnBrk="1" fontAlgn="auto" hangingPunct="1">
              <a:lnSpc>
                <a:spcPts val="1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fr-FR" dirty="0">
              <a:solidFill>
                <a:schemeClr val="tx1"/>
              </a:solidFill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tx1"/>
                </a:solidFill>
              </a:rPr>
              <a:t>S’assurer de la présence </a:t>
            </a:r>
          </a:p>
          <a:p>
            <a:pPr algn="ctr" eaLnBrk="1" fontAlgn="auto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tx1"/>
                </a:solidFill>
              </a:rPr>
              <a:t>des membres de</a:t>
            </a:r>
          </a:p>
          <a:p>
            <a:pPr algn="ctr" eaLnBrk="1" fontAlgn="auto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tx1"/>
                </a:solidFill>
              </a:rPr>
              <a:t> la commission</a:t>
            </a:r>
          </a:p>
        </p:txBody>
      </p:sp>
      <p:cxnSp>
        <p:nvCxnSpPr>
          <p:cNvPr id="28" name="Connecteur droit avec flèche 27"/>
          <p:cNvCxnSpPr/>
          <p:nvPr/>
        </p:nvCxnSpPr>
        <p:spPr>
          <a:xfrm flipH="1">
            <a:off x="2731733" y="1385586"/>
            <a:ext cx="722312" cy="0"/>
          </a:xfrm>
          <a:prstGeom prst="straightConnector1">
            <a:avLst/>
          </a:prstGeom>
          <a:ln w="25400" cap="rnd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avec flèche 32"/>
          <p:cNvCxnSpPr/>
          <p:nvPr/>
        </p:nvCxnSpPr>
        <p:spPr>
          <a:xfrm>
            <a:off x="2649538" y="2906713"/>
            <a:ext cx="0" cy="6334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ectangle 55"/>
          <p:cNvSpPr/>
          <p:nvPr/>
        </p:nvSpPr>
        <p:spPr>
          <a:xfrm>
            <a:off x="1601788" y="2289175"/>
            <a:ext cx="2159000" cy="598488"/>
          </a:xfrm>
          <a:prstGeom prst="rect">
            <a:avLst/>
          </a:prstGeom>
          <a:solidFill>
            <a:schemeClr val="bg1"/>
          </a:solidFill>
          <a:ln w="9525" cap="rnd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dirty="0">
                <a:solidFill>
                  <a:schemeClr val="tx1"/>
                </a:solidFill>
              </a:rPr>
              <a:t>Reporter la séance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dirty="0">
                <a:solidFill>
                  <a:schemeClr val="tx1"/>
                </a:solidFill>
              </a:rPr>
              <a:t>de 48 h</a:t>
            </a:r>
          </a:p>
        </p:txBody>
      </p:sp>
      <p:cxnSp>
        <p:nvCxnSpPr>
          <p:cNvPr id="61" name="Connecteur droit avec flèche 60"/>
          <p:cNvCxnSpPr/>
          <p:nvPr/>
        </p:nvCxnSpPr>
        <p:spPr>
          <a:xfrm>
            <a:off x="2681288" y="4576763"/>
            <a:ext cx="0" cy="433387"/>
          </a:xfrm>
          <a:prstGeom prst="straightConnector1">
            <a:avLst/>
          </a:prstGeom>
          <a:ln cap="rnd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onnecteur droit avec flèche 77"/>
          <p:cNvCxnSpPr/>
          <p:nvPr/>
        </p:nvCxnSpPr>
        <p:spPr>
          <a:xfrm>
            <a:off x="2411413" y="1776413"/>
            <a:ext cx="0" cy="406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01" name="ZoneTexte 2"/>
          <p:cNvSpPr txBox="1">
            <a:spLocks noChangeArrowheads="1"/>
          </p:cNvSpPr>
          <p:nvPr/>
        </p:nvSpPr>
        <p:spPr bwMode="auto">
          <a:xfrm>
            <a:off x="2044860" y="1033463"/>
            <a:ext cx="7413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400"/>
              <a:t>Non</a:t>
            </a:r>
          </a:p>
        </p:txBody>
      </p:sp>
      <p:sp>
        <p:nvSpPr>
          <p:cNvPr id="12302" name="ZoneTexte 6"/>
          <p:cNvSpPr txBox="1">
            <a:spLocks noChangeArrowheads="1"/>
          </p:cNvSpPr>
          <p:nvPr/>
        </p:nvSpPr>
        <p:spPr bwMode="auto">
          <a:xfrm>
            <a:off x="5419725" y="4022725"/>
            <a:ext cx="736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400"/>
              <a:t>Oui</a:t>
            </a:r>
          </a:p>
        </p:txBody>
      </p:sp>
      <p:sp>
        <p:nvSpPr>
          <p:cNvPr id="12304" name="ZoneTexte 29"/>
          <p:cNvSpPr txBox="1">
            <a:spLocks noChangeArrowheads="1"/>
          </p:cNvSpPr>
          <p:nvPr/>
        </p:nvSpPr>
        <p:spPr bwMode="auto">
          <a:xfrm>
            <a:off x="1919288" y="3562350"/>
            <a:ext cx="2617787" cy="10144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000"/>
              <a:t>Fixer le Lieu, la Date et l’heure de la prochaine 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000"/>
              <a:t>             séance </a:t>
            </a:r>
          </a:p>
        </p:txBody>
      </p:sp>
      <p:sp>
        <p:nvSpPr>
          <p:cNvPr id="12305" name="ZoneTexte 36"/>
          <p:cNvSpPr txBox="1">
            <a:spLocks noChangeArrowheads="1"/>
          </p:cNvSpPr>
          <p:nvPr/>
        </p:nvSpPr>
        <p:spPr bwMode="auto">
          <a:xfrm>
            <a:off x="1876425" y="5010150"/>
            <a:ext cx="2660650" cy="922338"/>
          </a:xfrm>
          <a:prstGeom prst="rect">
            <a:avLst/>
          </a:prstGeom>
          <a:noFill/>
          <a:ln w="9525" cap="rnd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/>
              <a:t>    Demander au MO de  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/>
              <a:t>      convoquer par écrit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/>
              <a:t> le(s) membre(s) absent(s)</a:t>
            </a:r>
          </a:p>
        </p:txBody>
      </p:sp>
      <p:sp>
        <p:nvSpPr>
          <p:cNvPr id="12306" name="ZoneTexte 22"/>
          <p:cNvSpPr txBox="1">
            <a:spLocks noChangeArrowheads="1"/>
          </p:cNvSpPr>
          <p:nvPr/>
        </p:nvSpPr>
        <p:spPr bwMode="auto">
          <a:xfrm>
            <a:off x="0" y="276225"/>
            <a:ext cx="17653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b="1"/>
              <a:t>Les membres</a:t>
            </a:r>
          </a:p>
        </p:txBody>
      </p:sp>
      <p:sp>
        <p:nvSpPr>
          <p:cNvPr id="12307" name="ZoneTexte 23"/>
          <p:cNvSpPr txBox="1">
            <a:spLocks noChangeArrowheads="1"/>
          </p:cNvSpPr>
          <p:nvPr/>
        </p:nvSpPr>
        <p:spPr bwMode="auto">
          <a:xfrm>
            <a:off x="3000375" y="285750"/>
            <a:ext cx="15652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b="1"/>
              <a:t>Le président</a:t>
            </a:r>
          </a:p>
        </p:txBody>
      </p:sp>
      <p:cxnSp>
        <p:nvCxnSpPr>
          <p:cNvPr id="22" name="Connecteur droit 21"/>
          <p:cNvCxnSpPr/>
          <p:nvPr/>
        </p:nvCxnSpPr>
        <p:spPr>
          <a:xfrm>
            <a:off x="1449388" y="381000"/>
            <a:ext cx="0" cy="2651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31"/>
          <p:cNvCxnSpPr/>
          <p:nvPr/>
        </p:nvCxnSpPr>
        <p:spPr>
          <a:xfrm>
            <a:off x="1547813" y="1776413"/>
            <a:ext cx="14287" cy="41560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avec flèche 45"/>
          <p:cNvCxnSpPr/>
          <p:nvPr/>
        </p:nvCxnSpPr>
        <p:spPr>
          <a:xfrm>
            <a:off x="4537075" y="4022725"/>
            <a:ext cx="682625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11" name="Espace réservé du numéro de diapositive 46"/>
          <p:cNvSpPr>
            <a:spLocks noGrp="1"/>
          </p:cNvSpPr>
          <p:nvPr>
            <p:ph type="sldNum" sz="quarter" idx="12"/>
          </p:nvPr>
        </p:nvSpPr>
        <p:spPr bwMode="auto">
          <a:xfrm>
            <a:off x="8675688" y="6373813"/>
            <a:ext cx="333375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BFC85BC-7AC3-BD45-BB3F-B7EB834871E6}" type="slidenum">
              <a:rPr lang="fr-FR" altLang="fr-FR" sz="1800" b="1">
                <a:solidFill>
                  <a:srgbClr val="0033CC"/>
                </a:solidFill>
                <a:ea typeface="Arial" charset="0"/>
                <a:cs typeface="Arial" charset="0"/>
              </a:rPr>
              <a:pPr>
                <a:spcBef>
                  <a:spcPct val="0"/>
                </a:spcBef>
                <a:buFontTx/>
                <a:buNone/>
              </a:pPr>
              <a:t>4</a:t>
            </a:fld>
            <a:endParaRPr lang="fr-FR" altLang="fr-FR" sz="1800" b="1">
              <a:solidFill>
                <a:srgbClr val="0033CC"/>
              </a:solidFill>
              <a:ea typeface="Arial" charset="0"/>
              <a:cs typeface="Arial" charset="0"/>
            </a:endParaRPr>
          </a:p>
        </p:txBody>
      </p:sp>
      <p:sp>
        <p:nvSpPr>
          <p:cNvPr id="26" name="Dodécagone 25"/>
          <p:cNvSpPr/>
          <p:nvPr/>
        </p:nvSpPr>
        <p:spPr>
          <a:xfrm>
            <a:off x="250825" y="77788"/>
            <a:ext cx="1008063" cy="292100"/>
          </a:xfrm>
          <a:prstGeom prst="dodecagon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b="1" dirty="0">
                <a:solidFill>
                  <a:schemeClr val="tx1"/>
                </a:solidFill>
              </a:rPr>
              <a:t>Art 38</a:t>
            </a:r>
          </a:p>
        </p:txBody>
      </p:sp>
      <p:sp>
        <p:nvSpPr>
          <p:cNvPr id="12313" name="ZoneTexte 26"/>
          <p:cNvSpPr txBox="1">
            <a:spLocks noChangeArrowheads="1"/>
          </p:cNvSpPr>
          <p:nvPr/>
        </p:nvSpPr>
        <p:spPr bwMode="auto">
          <a:xfrm>
            <a:off x="6642100" y="0"/>
            <a:ext cx="2913063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 b="1" dirty="0"/>
              <a:t>Le Public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 b="1" dirty="0"/>
              <a:t>(Concurrents )</a:t>
            </a:r>
          </a:p>
        </p:txBody>
      </p:sp>
      <p:pic>
        <p:nvPicPr>
          <p:cNvPr id="12314" name="Imag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2433638"/>
            <a:ext cx="1773238" cy="199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17" name="Image 2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75" y="2487613"/>
            <a:ext cx="1443038" cy="194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4"/>
          <p:cNvCxnSpPr/>
          <p:nvPr/>
        </p:nvCxnSpPr>
        <p:spPr>
          <a:xfrm>
            <a:off x="-88900" y="646113"/>
            <a:ext cx="92519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39" name="ZoneTexte 5"/>
          <p:cNvSpPr txBox="1">
            <a:spLocks noChangeArrowheads="1"/>
          </p:cNvSpPr>
          <p:nvPr/>
        </p:nvSpPr>
        <p:spPr bwMode="auto">
          <a:xfrm>
            <a:off x="1285875" y="0"/>
            <a:ext cx="49911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 b="1"/>
              <a:t>La Commission de l’ouverture des plis</a:t>
            </a:r>
          </a:p>
        </p:txBody>
      </p:sp>
      <p:cxnSp>
        <p:nvCxnSpPr>
          <p:cNvPr id="17" name="Connecteur droit 16"/>
          <p:cNvCxnSpPr/>
          <p:nvPr/>
        </p:nvCxnSpPr>
        <p:spPr>
          <a:xfrm>
            <a:off x="7126288" y="0"/>
            <a:ext cx="0" cy="685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avec flèche 19"/>
          <p:cNvCxnSpPr/>
          <p:nvPr/>
        </p:nvCxnSpPr>
        <p:spPr>
          <a:xfrm flipH="1">
            <a:off x="4194175" y="723900"/>
            <a:ext cx="6350" cy="474663"/>
          </a:xfrm>
          <a:prstGeom prst="straightConnector1">
            <a:avLst/>
          </a:prstGeom>
          <a:ln w="25400" cap="rnd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Losange 20"/>
          <p:cNvSpPr/>
          <p:nvPr/>
        </p:nvSpPr>
        <p:spPr>
          <a:xfrm>
            <a:off x="90488" y="4997450"/>
            <a:ext cx="1979612" cy="1471613"/>
          </a:xfrm>
          <a:prstGeom prst="diamond">
            <a:avLst/>
          </a:prstGeom>
          <a:noFill/>
          <a:ln w="9525" cap="rnd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anchor="ctr"/>
          <a:lstStyle/>
          <a:p>
            <a:pPr algn="ctr" eaLnBrk="1" hangingPunct="1">
              <a:lnSpc>
                <a:spcPts val="1000"/>
              </a:lnSpc>
              <a:defRPr/>
            </a:pPr>
            <a:endParaRPr lang="fr-FR">
              <a:solidFill>
                <a:schemeClr val="tx1"/>
              </a:solidFill>
              <a:cs typeface="Arial" charset="0"/>
            </a:endParaRPr>
          </a:p>
          <a:p>
            <a:pPr algn="ctr" eaLnBrk="1" hangingPunct="1">
              <a:lnSpc>
                <a:spcPts val="1500"/>
              </a:lnSpc>
              <a:defRPr/>
            </a:pPr>
            <a:r>
              <a:rPr lang="fr-FR">
                <a:solidFill>
                  <a:schemeClr val="tx1"/>
                </a:solidFill>
                <a:cs typeface="Arial" charset="0"/>
              </a:rPr>
              <a:t>Formuler </a:t>
            </a:r>
          </a:p>
          <a:p>
            <a:pPr algn="ctr" eaLnBrk="1" hangingPunct="1">
              <a:lnSpc>
                <a:spcPts val="1500"/>
              </a:lnSpc>
              <a:defRPr/>
            </a:pPr>
            <a:r>
              <a:rPr lang="fr-FR">
                <a:solidFill>
                  <a:schemeClr val="tx1"/>
                </a:solidFill>
                <a:cs typeface="Arial" charset="0"/>
              </a:rPr>
              <a:t>des </a:t>
            </a:r>
          </a:p>
          <a:p>
            <a:pPr algn="ctr" eaLnBrk="1" hangingPunct="1">
              <a:lnSpc>
                <a:spcPts val="1500"/>
              </a:lnSpc>
              <a:defRPr/>
            </a:pPr>
            <a:r>
              <a:rPr lang="fr-FR">
                <a:solidFill>
                  <a:schemeClr val="tx1"/>
                </a:solidFill>
                <a:cs typeface="Arial" charset="0"/>
              </a:rPr>
              <a:t>Remarques </a:t>
            </a:r>
          </a:p>
          <a:p>
            <a:pPr algn="ctr" eaLnBrk="1" hangingPunct="1">
              <a:lnSpc>
                <a:spcPts val="1500"/>
              </a:lnSpc>
              <a:defRPr/>
            </a:pPr>
            <a:r>
              <a:rPr lang="fr-FR">
                <a:solidFill>
                  <a:schemeClr val="tx1"/>
                </a:solidFill>
                <a:cs typeface="Arial" charset="0"/>
              </a:rPr>
              <a:t>fondées</a:t>
            </a:r>
          </a:p>
          <a:p>
            <a:pPr algn="ctr" eaLnBrk="1" hangingPunct="1">
              <a:lnSpc>
                <a:spcPts val="1000"/>
              </a:lnSpc>
              <a:defRPr/>
            </a:pPr>
            <a:endParaRPr lang="fr-FR">
              <a:solidFill>
                <a:schemeClr val="tx1"/>
              </a:solidFill>
              <a:cs typeface="Arial" charset="0"/>
            </a:endParaRPr>
          </a:p>
        </p:txBody>
      </p:sp>
      <p:cxnSp>
        <p:nvCxnSpPr>
          <p:cNvPr id="33" name="Connecteur droit avec flèche 32"/>
          <p:cNvCxnSpPr/>
          <p:nvPr/>
        </p:nvCxnSpPr>
        <p:spPr>
          <a:xfrm flipH="1">
            <a:off x="1819275" y="2592388"/>
            <a:ext cx="1096963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2459038" y="3665538"/>
            <a:ext cx="3813175" cy="65405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tx1"/>
                </a:solidFill>
              </a:rPr>
              <a:t>Annoncer à haute voix  tous les supports de publication de </a:t>
            </a:r>
            <a:r>
              <a:rPr lang="fr-FR" dirty="0">
                <a:solidFill>
                  <a:schemeClr val="tx1"/>
                </a:solidFill>
                <a:hlinkClick r:id="rId3" action="ppaction://hlinkpres?slideindex=1&amp;slidetitle="/>
              </a:rPr>
              <a:t>l’Avis(art23)</a:t>
            </a:r>
            <a:endParaRPr lang="fr-FR" dirty="0">
              <a:solidFill>
                <a:schemeClr val="tx1"/>
              </a:solidFill>
            </a:endParaRPr>
          </a:p>
        </p:txBody>
      </p:sp>
      <p:cxnSp>
        <p:nvCxnSpPr>
          <p:cNvPr id="61" name="Connecteur droit avec flèche 60"/>
          <p:cNvCxnSpPr/>
          <p:nvPr/>
        </p:nvCxnSpPr>
        <p:spPr>
          <a:xfrm>
            <a:off x="4194175" y="2871788"/>
            <a:ext cx="0" cy="735012"/>
          </a:xfrm>
          <a:prstGeom prst="straightConnector1">
            <a:avLst/>
          </a:prstGeom>
          <a:ln cap="rnd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onnecteur droit avec flèche 77"/>
          <p:cNvCxnSpPr/>
          <p:nvPr/>
        </p:nvCxnSpPr>
        <p:spPr>
          <a:xfrm>
            <a:off x="4194175" y="2011363"/>
            <a:ext cx="0" cy="25876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47" name="ZoneTexte 6"/>
          <p:cNvSpPr txBox="1">
            <a:spLocks noChangeArrowheads="1"/>
          </p:cNvSpPr>
          <p:nvPr/>
        </p:nvSpPr>
        <p:spPr bwMode="auto">
          <a:xfrm>
            <a:off x="4348163" y="742950"/>
            <a:ext cx="8715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400"/>
              <a:t>Oui</a:t>
            </a:r>
          </a:p>
        </p:txBody>
      </p:sp>
      <p:sp>
        <p:nvSpPr>
          <p:cNvPr id="14348" name="ZoneTexte 29"/>
          <p:cNvSpPr txBox="1">
            <a:spLocks noChangeArrowheads="1"/>
          </p:cNvSpPr>
          <p:nvPr/>
        </p:nvSpPr>
        <p:spPr bwMode="auto">
          <a:xfrm>
            <a:off x="3049588" y="4700588"/>
            <a:ext cx="3062287" cy="5540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/>
              <a:t>Demander aux membres si il y a réserves et observations</a:t>
            </a:r>
          </a:p>
        </p:txBody>
      </p:sp>
      <p:sp>
        <p:nvSpPr>
          <p:cNvPr id="14349" name="ZoneTexte 36"/>
          <p:cNvSpPr txBox="1">
            <a:spLocks noChangeArrowheads="1"/>
          </p:cNvSpPr>
          <p:nvPr/>
        </p:nvSpPr>
        <p:spPr bwMode="auto">
          <a:xfrm>
            <a:off x="3049588" y="5629275"/>
            <a:ext cx="2862262" cy="368300"/>
          </a:xfrm>
          <a:prstGeom prst="rect">
            <a:avLst/>
          </a:prstGeom>
          <a:noFill/>
          <a:ln w="9525" cap="rnd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/>
              <a:t>Mettre fin à la procédure</a:t>
            </a:r>
          </a:p>
        </p:txBody>
      </p:sp>
      <p:sp>
        <p:nvSpPr>
          <p:cNvPr id="14350" name="ZoneTexte 22"/>
          <p:cNvSpPr txBox="1">
            <a:spLocks noChangeArrowheads="1"/>
          </p:cNvSpPr>
          <p:nvPr/>
        </p:nvSpPr>
        <p:spPr bwMode="auto">
          <a:xfrm>
            <a:off x="0" y="276225"/>
            <a:ext cx="17653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b="1"/>
              <a:t>Les membres</a:t>
            </a:r>
          </a:p>
        </p:txBody>
      </p:sp>
      <p:sp>
        <p:nvSpPr>
          <p:cNvPr id="14351" name="ZoneTexte 23"/>
          <p:cNvSpPr txBox="1">
            <a:spLocks noChangeArrowheads="1"/>
          </p:cNvSpPr>
          <p:nvPr/>
        </p:nvSpPr>
        <p:spPr bwMode="auto">
          <a:xfrm>
            <a:off x="3286125" y="285750"/>
            <a:ext cx="15652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b="1"/>
              <a:t>Le président</a:t>
            </a:r>
          </a:p>
        </p:txBody>
      </p:sp>
      <p:cxnSp>
        <p:nvCxnSpPr>
          <p:cNvPr id="22" name="Connecteur droit 21"/>
          <p:cNvCxnSpPr/>
          <p:nvPr/>
        </p:nvCxnSpPr>
        <p:spPr>
          <a:xfrm>
            <a:off x="2124075" y="436563"/>
            <a:ext cx="0" cy="2651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31"/>
          <p:cNvCxnSpPr/>
          <p:nvPr/>
        </p:nvCxnSpPr>
        <p:spPr>
          <a:xfrm>
            <a:off x="2124075" y="642938"/>
            <a:ext cx="46038" cy="62150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rganigramme : Document 15"/>
          <p:cNvSpPr/>
          <p:nvPr/>
        </p:nvSpPr>
        <p:spPr>
          <a:xfrm>
            <a:off x="3228975" y="1179513"/>
            <a:ext cx="2398713" cy="831850"/>
          </a:xfrm>
          <a:prstGeom prst="flowChartDocumen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dirty="0">
                <a:solidFill>
                  <a:schemeClr val="tx1"/>
                </a:solidFill>
              </a:rPr>
              <a:t>Parapher le support de </a:t>
            </a:r>
            <a:r>
              <a:rPr lang="fr-FR" sz="2000" dirty="0">
                <a:solidFill>
                  <a:schemeClr val="tx1"/>
                </a:solidFill>
                <a:hlinkClick r:id="rId4" action="ppaction://hlinkpres?slideindex=1&amp;slidetitle="/>
              </a:rPr>
              <a:t>l’Estimation(art 6)</a:t>
            </a:r>
            <a:endParaRPr lang="fr-FR" sz="2000" dirty="0">
              <a:solidFill>
                <a:schemeClr val="tx1"/>
              </a:solidFill>
            </a:endParaRPr>
          </a:p>
        </p:txBody>
      </p:sp>
      <p:sp>
        <p:nvSpPr>
          <p:cNvPr id="38" name="Organigramme : Document 37"/>
          <p:cNvSpPr/>
          <p:nvPr/>
        </p:nvSpPr>
        <p:spPr>
          <a:xfrm>
            <a:off x="2974975" y="2305050"/>
            <a:ext cx="3297238" cy="566738"/>
          </a:xfrm>
          <a:prstGeom prst="flowChartDocumen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tx1"/>
                </a:solidFill>
              </a:rPr>
              <a:t>Remettre  le support au membres de la commission</a:t>
            </a:r>
          </a:p>
        </p:txBody>
      </p:sp>
      <p:sp>
        <p:nvSpPr>
          <p:cNvPr id="27" name="Organigramme : Multidocument 26"/>
          <p:cNvSpPr/>
          <p:nvPr/>
        </p:nvSpPr>
        <p:spPr>
          <a:xfrm>
            <a:off x="179388" y="2214563"/>
            <a:ext cx="1800225" cy="1073150"/>
          </a:xfrm>
          <a:prstGeom prst="flowChartMultidocument">
            <a:avLst/>
          </a:prstGeom>
          <a:noFill/>
          <a:ln w="9525" cap="rnd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tx1"/>
                </a:solidFill>
              </a:rPr>
              <a:t>Parapher toutes les pages du support</a:t>
            </a:r>
          </a:p>
        </p:txBody>
      </p:sp>
      <p:sp>
        <p:nvSpPr>
          <p:cNvPr id="14357" name="ZoneTexte 43"/>
          <p:cNvSpPr txBox="1">
            <a:spLocks noChangeArrowheads="1"/>
          </p:cNvSpPr>
          <p:nvPr/>
        </p:nvSpPr>
        <p:spPr bwMode="auto">
          <a:xfrm>
            <a:off x="214313" y="6408738"/>
            <a:ext cx="8651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400"/>
              <a:t>Non</a:t>
            </a:r>
          </a:p>
        </p:txBody>
      </p:sp>
      <p:cxnSp>
        <p:nvCxnSpPr>
          <p:cNvPr id="46" name="Connecteur droit avec flèche 45"/>
          <p:cNvCxnSpPr/>
          <p:nvPr/>
        </p:nvCxnSpPr>
        <p:spPr>
          <a:xfrm>
            <a:off x="4173538" y="4292600"/>
            <a:ext cx="0" cy="414338"/>
          </a:xfrm>
          <a:prstGeom prst="straightConnector1">
            <a:avLst/>
          </a:prstGeom>
          <a:ln cap="rnd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necteur droit avec flèche 46"/>
          <p:cNvCxnSpPr/>
          <p:nvPr/>
        </p:nvCxnSpPr>
        <p:spPr>
          <a:xfrm flipH="1">
            <a:off x="1898650" y="4745038"/>
            <a:ext cx="1160463" cy="0"/>
          </a:xfrm>
          <a:prstGeom prst="straightConnector1">
            <a:avLst/>
          </a:prstGeom>
          <a:ln cap="rnd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cteur droit avec flèche 48"/>
          <p:cNvCxnSpPr/>
          <p:nvPr/>
        </p:nvCxnSpPr>
        <p:spPr>
          <a:xfrm>
            <a:off x="2124075" y="5756275"/>
            <a:ext cx="792163" cy="0"/>
          </a:xfrm>
          <a:prstGeom prst="straightConnector1">
            <a:avLst/>
          </a:prstGeom>
          <a:ln cap="rnd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necteur droit avec flèche 50"/>
          <p:cNvCxnSpPr>
            <a:stCxn id="21" idx="2"/>
          </p:cNvCxnSpPr>
          <p:nvPr/>
        </p:nvCxnSpPr>
        <p:spPr>
          <a:xfrm>
            <a:off x="1079500" y="6469063"/>
            <a:ext cx="0" cy="388937"/>
          </a:xfrm>
          <a:prstGeom prst="straightConnector1">
            <a:avLst/>
          </a:prstGeom>
          <a:ln w="25400" cap="rnd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62" name="ZoneTexte 52"/>
          <p:cNvSpPr txBox="1">
            <a:spLocks noChangeArrowheads="1"/>
          </p:cNvSpPr>
          <p:nvPr/>
        </p:nvSpPr>
        <p:spPr bwMode="auto">
          <a:xfrm>
            <a:off x="2182813" y="5853113"/>
            <a:ext cx="7921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400"/>
              <a:t>Oui</a:t>
            </a:r>
          </a:p>
        </p:txBody>
      </p:sp>
      <p:cxnSp>
        <p:nvCxnSpPr>
          <p:cNvPr id="55" name="Connecteur droit avec flèche 54"/>
          <p:cNvCxnSpPr/>
          <p:nvPr/>
        </p:nvCxnSpPr>
        <p:spPr>
          <a:xfrm>
            <a:off x="4197350" y="5254625"/>
            <a:ext cx="0" cy="374650"/>
          </a:xfrm>
          <a:prstGeom prst="straightConnector1">
            <a:avLst/>
          </a:prstGeom>
          <a:ln cap="rnd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necteur droit avec flèche 56"/>
          <p:cNvCxnSpPr/>
          <p:nvPr/>
        </p:nvCxnSpPr>
        <p:spPr>
          <a:xfrm>
            <a:off x="4164013" y="5997575"/>
            <a:ext cx="0" cy="414338"/>
          </a:xfrm>
          <a:prstGeom prst="straightConnector1">
            <a:avLst/>
          </a:prstGeom>
          <a:ln cap="rnd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65" name="ZoneTexte 63"/>
          <p:cNvSpPr txBox="1">
            <a:spLocks noChangeArrowheads="1"/>
          </p:cNvSpPr>
          <p:nvPr/>
        </p:nvSpPr>
        <p:spPr bwMode="auto">
          <a:xfrm>
            <a:off x="2741613" y="6411913"/>
            <a:ext cx="3481387" cy="369887"/>
          </a:xfrm>
          <a:prstGeom prst="rect">
            <a:avLst/>
          </a:prstGeom>
          <a:noFill/>
          <a:ln w="9525" cap="rnd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/>
              <a:t>Aviser à haute voix les concurrents</a:t>
            </a:r>
          </a:p>
        </p:txBody>
      </p:sp>
      <p:sp>
        <p:nvSpPr>
          <p:cNvPr id="14366" name="Espace réservé du numéro de diapositive 65"/>
          <p:cNvSpPr>
            <a:spLocks noGrp="1"/>
          </p:cNvSpPr>
          <p:nvPr>
            <p:ph type="sldNum" sz="quarter" idx="12"/>
          </p:nvPr>
        </p:nvSpPr>
        <p:spPr bwMode="auto">
          <a:xfrm>
            <a:off x="8915400" y="6610350"/>
            <a:ext cx="227013" cy="3429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C4DB448-0136-394A-B778-CC413473C724}" type="slidenum">
              <a:rPr lang="fr-FR" altLang="fr-FR" sz="1800" b="1">
                <a:solidFill>
                  <a:srgbClr val="0033CC"/>
                </a:solidFill>
                <a:ea typeface="Arial" charset="0"/>
                <a:cs typeface="Arial" charset="0"/>
              </a:rPr>
              <a:pPr>
                <a:spcBef>
                  <a:spcPct val="0"/>
                </a:spcBef>
                <a:buFontTx/>
                <a:buNone/>
              </a:pPr>
              <a:t>5</a:t>
            </a:fld>
            <a:endParaRPr lang="fr-FR" altLang="fr-FR" sz="1800" b="1">
              <a:solidFill>
                <a:srgbClr val="0033CC"/>
              </a:solidFill>
              <a:ea typeface="Arial" charset="0"/>
              <a:cs typeface="Arial" charset="0"/>
            </a:endParaRPr>
          </a:p>
        </p:txBody>
      </p:sp>
      <p:sp>
        <p:nvSpPr>
          <p:cNvPr id="35" name="Dodécagone 34"/>
          <p:cNvSpPr/>
          <p:nvPr/>
        </p:nvSpPr>
        <p:spPr>
          <a:xfrm>
            <a:off x="250825" y="77788"/>
            <a:ext cx="1008063" cy="292100"/>
          </a:xfrm>
          <a:prstGeom prst="dodecagon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b="1" dirty="0">
                <a:solidFill>
                  <a:schemeClr val="tx1"/>
                </a:solidFill>
              </a:rPr>
              <a:t>Art 38</a:t>
            </a:r>
          </a:p>
        </p:txBody>
      </p:sp>
      <p:sp>
        <p:nvSpPr>
          <p:cNvPr id="36" name="Ellipse 35"/>
          <p:cNvSpPr/>
          <p:nvPr/>
        </p:nvSpPr>
        <p:spPr>
          <a:xfrm>
            <a:off x="4238625" y="2878138"/>
            <a:ext cx="2887663" cy="550862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600" b="1" dirty="0">
                <a:solidFill>
                  <a:schemeClr val="tx1"/>
                </a:solidFill>
              </a:rPr>
              <a:t>Support conservé avec le dossier de l’A/O</a:t>
            </a:r>
          </a:p>
        </p:txBody>
      </p:sp>
      <p:sp>
        <p:nvSpPr>
          <p:cNvPr id="14369" name="ZoneTexte 38"/>
          <p:cNvSpPr txBox="1">
            <a:spLocks noChangeArrowheads="1"/>
          </p:cNvSpPr>
          <p:nvPr/>
        </p:nvSpPr>
        <p:spPr bwMode="auto">
          <a:xfrm>
            <a:off x="7000875" y="28575"/>
            <a:ext cx="2143125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 b="1" dirty="0"/>
              <a:t>Le Public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 b="1" dirty="0"/>
              <a:t>(Concurrents</a:t>
            </a:r>
            <a:r>
              <a:rPr lang="fr-FR" altLang="fr-FR" sz="1800" b="1" dirty="0">
                <a:solidFill>
                  <a:srgbClr val="0033CC"/>
                </a:solidFill>
              </a:rPr>
              <a:t>)</a:t>
            </a:r>
          </a:p>
        </p:txBody>
      </p:sp>
      <p:pic>
        <p:nvPicPr>
          <p:cNvPr id="14370" name="Imag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388" y="2433638"/>
            <a:ext cx="1893887" cy="199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7" name="Connecteur droit avec flèche 36"/>
          <p:cNvCxnSpPr>
            <a:stCxn id="14365" idx="3"/>
          </p:cNvCxnSpPr>
          <p:nvPr/>
        </p:nvCxnSpPr>
        <p:spPr>
          <a:xfrm>
            <a:off x="6223000" y="6597650"/>
            <a:ext cx="1119188" cy="1270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372" name="Image 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7438" y="5756275"/>
            <a:ext cx="1595437" cy="985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73" name="Image 3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138" y="3606800"/>
            <a:ext cx="1443037" cy="139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4"/>
          <p:cNvCxnSpPr/>
          <p:nvPr/>
        </p:nvCxnSpPr>
        <p:spPr>
          <a:xfrm>
            <a:off x="-88900" y="646113"/>
            <a:ext cx="92519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87" name="ZoneTexte 5"/>
          <p:cNvSpPr txBox="1">
            <a:spLocks noChangeArrowheads="1"/>
          </p:cNvSpPr>
          <p:nvPr/>
        </p:nvSpPr>
        <p:spPr bwMode="auto">
          <a:xfrm>
            <a:off x="1714500" y="0"/>
            <a:ext cx="49911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 b="1"/>
              <a:t>La Commission de l’ouverture des plis</a:t>
            </a:r>
          </a:p>
        </p:txBody>
      </p:sp>
      <p:cxnSp>
        <p:nvCxnSpPr>
          <p:cNvPr id="17" name="Connecteur droit 16"/>
          <p:cNvCxnSpPr/>
          <p:nvPr/>
        </p:nvCxnSpPr>
        <p:spPr>
          <a:xfrm>
            <a:off x="7126288" y="0"/>
            <a:ext cx="0" cy="685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avec flèche 19"/>
          <p:cNvCxnSpPr/>
          <p:nvPr/>
        </p:nvCxnSpPr>
        <p:spPr>
          <a:xfrm flipH="1">
            <a:off x="1187450" y="776288"/>
            <a:ext cx="6350" cy="474662"/>
          </a:xfrm>
          <a:prstGeom prst="straightConnector1">
            <a:avLst/>
          </a:prstGeom>
          <a:ln w="25400" cap="rnd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3000375" y="871538"/>
            <a:ext cx="3287713" cy="65405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tx1"/>
                </a:solidFill>
              </a:rPr>
              <a:t>Inscrire les observations dans le PV de la séance</a:t>
            </a:r>
          </a:p>
        </p:txBody>
      </p:sp>
      <p:cxnSp>
        <p:nvCxnSpPr>
          <p:cNvPr id="61" name="Connecteur droit avec flèche 60"/>
          <p:cNvCxnSpPr/>
          <p:nvPr/>
        </p:nvCxnSpPr>
        <p:spPr>
          <a:xfrm>
            <a:off x="4581525" y="2249488"/>
            <a:ext cx="6350" cy="422275"/>
          </a:xfrm>
          <a:prstGeom prst="straightConnector1">
            <a:avLst/>
          </a:prstGeom>
          <a:ln cap="rnd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onnecteur droit avec flèche 77"/>
          <p:cNvCxnSpPr>
            <a:endCxn id="16394" idx="0"/>
          </p:cNvCxnSpPr>
          <p:nvPr/>
        </p:nvCxnSpPr>
        <p:spPr>
          <a:xfrm flipH="1">
            <a:off x="4581525" y="1525588"/>
            <a:ext cx="6350" cy="41116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93" name="ZoneTexte 2"/>
          <p:cNvSpPr txBox="1">
            <a:spLocks noChangeArrowheads="1"/>
          </p:cNvSpPr>
          <p:nvPr/>
        </p:nvSpPr>
        <p:spPr bwMode="auto">
          <a:xfrm>
            <a:off x="1327150" y="828675"/>
            <a:ext cx="7413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b="1"/>
              <a:t>Non</a:t>
            </a:r>
          </a:p>
        </p:txBody>
      </p:sp>
      <p:sp>
        <p:nvSpPr>
          <p:cNvPr id="16394" name="ZoneTexte 29"/>
          <p:cNvSpPr txBox="1">
            <a:spLocks noChangeArrowheads="1"/>
          </p:cNvSpPr>
          <p:nvPr/>
        </p:nvSpPr>
        <p:spPr bwMode="auto">
          <a:xfrm>
            <a:off x="3049588" y="1936750"/>
            <a:ext cx="3062287" cy="2778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/>
              <a:t>Ouvrir les plis des concurrents</a:t>
            </a:r>
          </a:p>
        </p:txBody>
      </p:sp>
      <p:sp>
        <p:nvSpPr>
          <p:cNvPr id="16395" name="ZoneTexte 36"/>
          <p:cNvSpPr txBox="1">
            <a:spLocks noChangeArrowheads="1"/>
          </p:cNvSpPr>
          <p:nvPr/>
        </p:nvSpPr>
        <p:spPr bwMode="auto">
          <a:xfrm>
            <a:off x="3113088" y="2765425"/>
            <a:ext cx="2860675" cy="646113"/>
          </a:xfrm>
          <a:prstGeom prst="rect">
            <a:avLst/>
          </a:prstGeom>
          <a:noFill/>
          <a:ln w="9525" cap="rnd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dirty="0"/>
              <a:t>      Vérifier les enveloppes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dirty="0"/>
              <a:t>        prévues à </a:t>
            </a:r>
            <a:r>
              <a:rPr lang="fr-FR" altLang="fr-FR" sz="1800" dirty="0">
                <a:solidFill>
                  <a:srgbClr val="C00000"/>
                </a:solidFill>
                <a:hlinkClick r:id="rId3" action="ppaction://hlinkpres?slideindex=1&amp;slidetitle="/>
              </a:rPr>
              <a:t>l’art 32 </a:t>
            </a:r>
            <a:endParaRPr lang="fr-FR" altLang="fr-FR" sz="1800" dirty="0">
              <a:solidFill>
                <a:srgbClr val="C00000"/>
              </a:solidFill>
            </a:endParaRPr>
          </a:p>
        </p:txBody>
      </p:sp>
      <p:sp>
        <p:nvSpPr>
          <p:cNvPr id="16396" name="ZoneTexte 22"/>
          <p:cNvSpPr txBox="1">
            <a:spLocks noChangeArrowheads="1"/>
          </p:cNvSpPr>
          <p:nvPr/>
        </p:nvSpPr>
        <p:spPr bwMode="auto">
          <a:xfrm>
            <a:off x="0" y="276225"/>
            <a:ext cx="17653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b="1"/>
              <a:t>Les membres</a:t>
            </a:r>
          </a:p>
        </p:txBody>
      </p:sp>
      <p:sp>
        <p:nvSpPr>
          <p:cNvPr id="16397" name="ZoneTexte 23"/>
          <p:cNvSpPr txBox="1">
            <a:spLocks noChangeArrowheads="1"/>
          </p:cNvSpPr>
          <p:nvPr/>
        </p:nvSpPr>
        <p:spPr bwMode="auto">
          <a:xfrm>
            <a:off x="3500438" y="285750"/>
            <a:ext cx="15652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b="1"/>
              <a:t>Le président</a:t>
            </a:r>
          </a:p>
        </p:txBody>
      </p:sp>
      <p:cxnSp>
        <p:nvCxnSpPr>
          <p:cNvPr id="22" name="Connecteur droit 21"/>
          <p:cNvCxnSpPr/>
          <p:nvPr/>
        </p:nvCxnSpPr>
        <p:spPr>
          <a:xfrm>
            <a:off x="2203450" y="436563"/>
            <a:ext cx="0" cy="2651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31"/>
          <p:cNvCxnSpPr/>
          <p:nvPr/>
        </p:nvCxnSpPr>
        <p:spPr>
          <a:xfrm>
            <a:off x="2170113" y="668338"/>
            <a:ext cx="0" cy="62150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avec flèche 45"/>
          <p:cNvCxnSpPr/>
          <p:nvPr/>
        </p:nvCxnSpPr>
        <p:spPr>
          <a:xfrm>
            <a:off x="4527550" y="3411538"/>
            <a:ext cx="0" cy="568325"/>
          </a:xfrm>
          <a:prstGeom prst="straightConnector1">
            <a:avLst/>
          </a:prstGeom>
          <a:ln cap="rnd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cteur droit avec flèche 48"/>
          <p:cNvCxnSpPr/>
          <p:nvPr/>
        </p:nvCxnSpPr>
        <p:spPr>
          <a:xfrm flipV="1">
            <a:off x="5894388" y="5373688"/>
            <a:ext cx="1231900" cy="687387"/>
          </a:xfrm>
          <a:prstGeom prst="straightConnector1">
            <a:avLst/>
          </a:prstGeom>
          <a:ln cap="rnd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necteur droit avec flèche 56"/>
          <p:cNvCxnSpPr/>
          <p:nvPr/>
        </p:nvCxnSpPr>
        <p:spPr>
          <a:xfrm>
            <a:off x="4630738" y="5084763"/>
            <a:ext cx="0" cy="831850"/>
          </a:xfrm>
          <a:prstGeom prst="straightConnector1">
            <a:avLst/>
          </a:prstGeom>
          <a:ln cap="rnd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03" name="ZoneTexte 63"/>
          <p:cNvSpPr txBox="1">
            <a:spLocks noChangeArrowheads="1"/>
          </p:cNvSpPr>
          <p:nvPr/>
        </p:nvSpPr>
        <p:spPr bwMode="auto">
          <a:xfrm>
            <a:off x="2436813" y="4017963"/>
            <a:ext cx="4319587" cy="923925"/>
          </a:xfrm>
          <a:prstGeom prst="rect">
            <a:avLst/>
          </a:prstGeom>
          <a:noFill/>
          <a:ln w="9525" cap="rnd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/>
              <a:t>Ouvrir l’enveloppe « Dossiers Administratifs et Techniques » et annoncer à haute voix les pièces fournies de chaque concurrent</a:t>
            </a:r>
          </a:p>
        </p:txBody>
      </p:sp>
      <p:cxnSp>
        <p:nvCxnSpPr>
          <p:cNvPr id="35" name="Connecteur droit avec flèche 34"/>
          <p:cNvCxnSpPr/>
          <p:nvPr/>
        </p:nvCxnSpPr>
        <p:spPr>
          <a:xfrm>
            <a:off x="1193800" y="1243013"/>
            <a:ext cx="1722438" cy="7937"/>
          </a:xfrm>
          <a:prstGeom prst="straightConnector1">
            <a:avLst/>
          </a:prstGeom>
          <a:ln w="25400" cap="rnd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05" name="ZoneTexte 38"/>
          <p:cNvSpPr txBox="1">
            <a:spLocks noChangeArrowheads="1"/>
          </p:cNvSpPr>
          <p:nvPr/>
        </p:nvSpPr>
        <p:spPr bwMode="auto">
          <a:xfrm>
            <a:off x="3267075" y="5919788"/>
            <a:ext cx="2627313" cy="369887"/>
          </a:xfrm>
          <a:prstGeom prst="rect">
            <a:avLst/>
          </a:prstGeom>
          <a:noFill/>
          <a:ln w="9525" cap="rnd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/>
              <a:t>Lever la séance publique</a:t>
            </a:r>
          </a:p>
        </p:txBody>
      </p:sp>
      <p:sp>
        <p:nvSpPr>
          <p:cNvPr id="16406" name="ZoneTexte 47"/>
          <p:cNvSpPr txBox="1">
            <a:spLocks noChangeArrowheads="1"/>
          </p:cNvSpPr>
          <p:nvPr/>
        </p:nvSpPr>
        <p:spPr bwMode="auto">
          <a:xfrm>
            <a:off x="7291388" y="4941888"/>
            <a:ext cx="1685925" cy="646112"/>
          </a:xfrm>
          <a:prstGeom prst="rect">
            <a:avLst/>
          </a:prstGeom>
          <a:noFill/>
          <a:ln w="9525" cap="rnd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/>
              <a:t>Se retirer de la salle</a:t>
            </a:r>
          </a:p>
        </p:txBody>
      </p:sp>
      <p:sp>
        <p:nvSpPr>
          <p:cNvPr id="16407" name="Espace réservé du numéro de diapositive 61"/>
          <p:cNvSpPr>
            <a:spLocks noGrp="1"/>
          </p:cNvSpPr>
          <p:nvPr>
            <p:ph type="sldNum" sz="quarter" idx="12"/>
          </p:nvPr>
        </p:nvSpPr>
        <p:spPr bwMode="auto">
          <a:xfrm>
            <a:off x="8853488" y="6462713"/>
            <a:ext cx="288925" cy="5016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A0669C3-E265-B844-BA44-18CD5DB5768C}" type="slidenum">
              <a:rPr lang="fr-FR" altLang="fr-FR" sz="1800" b="1">
                <a:solidFill>
                  <a:srgbClr val="0033CC"/>
                </a:solidFill>
                <a:ea typeface="Arial" charset="0"/>
                <a:cs typeface="Arial" charset="0"/>
              </a:rPr>
              <a:pPr>
                <a:spcBef>
                  <a:spcPct val="0"/>
                </a:spcBef>
                <a:buFontTx/>
                <a:buNone/>
              </a:pPr>
              <a:t>6</a:t>
            </a:fld>
            <a:endParaRPr lang="fr-FR" altLang="fr-FR" sz="1800" b="1">
              <a:solidFill>
                <a:srgbClr val="0033CC"/>
              </a:solidFill>
              <a:ea typeface="Arial" charset="0"/>
              <a:cs typeface="Arial" charset="0"/>
            </a:endParaRPr>
          </a:p>
        </p:txBody>
      </p:sp>
      <p:sp>
        <p:nvSpPr>
          <p:cNvPr id="26" name="Dodécagone 25"/>
          <p:cNvSpPr/>
          <p:nvPr/>
        </p:nvSpPr>
        <p:spPr>
          <a:xfrm>
            <a:off x="250825" y="77788"/>
            <a:ext cx="1008063" cy="292100"/>
          </a:xfrm>
          <a:prstGeom prst="dodecagon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b="1" dirty="0">
                <a:solidFill>
                  <a:schemeClr val="tx1"/>
                </a:solidFill>
              </a:rPr>
              <a:t>Art 38</a:t>
            </a:r>
          </a:p>
        </p:txBody>
      </p:sp>
      <p:sp>
        <p:nvSpPr>
          <p:cNvPr id="16409" name="ZoneTexte 26"/>
          <p:cNvSpPr txBox="1">
            <a:spLocks noChangeArrowheads="1"/>
          </p:cNvSpPr>
          <p:nvPr/>
        </p:nvSpPr>
        <p:spPr bwMode="auto">
          <a:xfrm>
            <a:off x="6678613" y="22225"/>
            <a:ext cx="2911475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 b="1" dirty="0"/>
              <a:t>Le Public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 b="1" dirty="0"/>
              <a:t>(Concurrents </a:t>
            </a:r>
            <a:r>
              <a:rPr lang="fr-FR" altLang="fr-FR" sz="1800" b="1" dirty="0">
                <a:solidFill>
                  <a:srgbClr val="0033CC"/>
                </a:solidFill>
              </a:rPr>
              <a:t>)</a:t>
            </a:r>
          </a:p>
        </p:txBody>
      </p:sp>
      <p:pic>
        <p:nvPicPr>
          <p:cNvPr id="16410" name="Imag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1388" y="1700213"/>
            <a:ext cx="1744662" cy="199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411" name="Imag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288" y="5661025"/>
            <a:ext cx="1473200" cy="105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412" name="Image 2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75" y="1839913"/>
            <a:ext cx="2032000" cy="3748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4"/>
          <p:cNvCxnSpPr/>
          <p:nvPr/>
        </p:nvCxnSpPr>
        <p:spPr>
          <a:xfrm>
            <a:off x="-88900" y="646113"/>
            <a:ext cx="92519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35" name="ZoneTexte 5"/>
          <p:cNvSpPr txBox="1">
            <a:spLocks noChangeArrowheads="1"/>
          </p:cNvSpPr>
          <p:nvPr/>
        </p:nvSpPr>
        <p:spPr bwMode="auto">
          <a:xfrm>
            <a:off x="1428750" y="0"/>
            <a:ext cx="49911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 b="1"/>
              <a:t>La Commission de l’ouverture des plis</a:t>
            </a:r>
          </a:p>
        </p:txBody>
      </p:sp>
      <p:cxnSp>
        <p:nvCxnSpPr>
          <p:cNvPr id="17" name="Connecteur droit 16"/>
          <p:cNvCxnSpPr/>
          <p:nvPr/>
        </p:nvCxnSpPr>
        <p:spPr>
          <a:xfrm>
            <a:off x="7126288" y="0"/>
            <a:ext cx="0" cy="685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necteur droit avec flèche 60"/>
          <p:cNvCxnSpPr/>
          <p:nvPr/>
        </p:nvCxnSpPr>
        <p:spPr>
          <a:xfrm>
            <a:off x="4645025" y="2470150"/>
            <a:ext cx="0" cy="407988"/>
          </a:xfrm>
          <a:prstGeom prst="straightConnector1">
            <a:avLst/>
          </a:prstGeom>
          <a:ln cap="rnd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onnecteur droit avec flèche 77"/>
          <p:cNvCxnSpPr/>
          <p:nvPr/>
        </p:nvCxnSpPr>
        <p:spPr>
          <a:xfrm>
            <a:off x="4645025" y="1250950"/>
            <a:ext cx="0" cy="5222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40" name="ZoneTexte 29"/>
          <p:cNvSpPr txBox="1">
            <a:spLocks noChangeArrowheads="1"/>
          </p:cNvSpPr>
          <p:nvPr/>
        </p:nvSpPr>
        <p:spPr bwMode="auto">
          <a:xfrm>
            <a:off x="1687513" y="1916113"/>
            <a:ext cx="4972050" cy="5540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dirty="0"/>
              <a:t>        Examiner les pièces du Dossier Administratif,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dirty="0"/>
              <a:t>            Technique (article 28) </a:t>
            </a:r>
          </a:p>
        </p:txBody>
      </p:sp>
      <p:sp>
        <p:nvSpPr>
          <p:cNvPr id="18441" name="ZoneTexte 22"/>
          <p:cNvSpPr txBox="1">
            <a:spLocks noChangeArrowheads="1"/>
          </p:cNvSpPr>
          <p:nvPr/>
        </p:nvSpPr>
        <p:spPr bwMode="auto">
          <a:xfrm>
            <a:off x="0" y="276225"/>
            <a:ext cx="17653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b="1"/>
              <a:t>Les membres</a:t>
            </a:r>
          </a:p>
        </p:txBody>
      </p:sp>
      <p:sp>
        <p:nvSpPr>
          <p:cNvPr id="18442" name="ZoneTexte 23"/>
          <p:cNvSpPr txBox="1">
            <a:spLocks noChangeArrowheads="1"/>
          </p:cNvSpPr>
          <p:nvPr/>
        </p:nvSpPr>
        <p:spPr bwMode="auto">
          <a:xfrm>
            <a:off x="3429000" y="357188"/>
            <a:ext cx="15652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b="1"/>
              <a:t>Le président</a:t>
            </a:r>
          </a:p>
        </p:txBody>
      </p:sp>
      <p:cxnSp>
        <p:nvCxnSpPr>
          <p:cNvPr id="32" name="Connecteur droit 31"/>
          <p:cNvCxnSpPr/>
          <p:nvPr/>
        </p:nvCxnSpPr>
        <p:spPr>
          <a:xfrm>
            <a:off x="1765300" y="461963"/>
            <a:ext cx="0" cy="650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avec flèche 45"/>
          <p:cNvCxnSpPr/>
          <p:nvPr/>
        </p:nvCxnSpPr>
        <p:spPr>
          <a:xfrm>
            <a:off x="4689475" y="3862388"/>
            <a:ext cx="0" cy="827087"/>
          </a:xfrm>
          <a:prstGeom prst="straightConnector1">
            <a:avLst/>
          </a:prstGeom>
          <a:ln cap="rnd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45" name="ZoneTexte 63"/>
          <p:cNvSpPr txBox="1">
            <a:spLocks noChangeArrowheads="1"/>
          </p:cNvSpPr>
          <p:nvPr/>
        </p:nvSpPr>
        <p:spPr bwMode="auto">
          <a:xfrm>
            <a:off x="1908175" y="2938463"/>
            <a:ext cx="4995863" cy="1200329"/>
          </a:xfrm>
          <a:prstGeom prst="rect">
            <a:avLst/>
          </a:prstGeom>
          <a:noFill/>
          <a:ln w="9525" cap="rnd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 dirty="0"/>
              <a:t>Ecarter les CC selon  les critères mentionnés                    </a:t>
            </a:r>
            <a:r>
              <a:rPr lang="fr-FR" altLang="fr-FR" sz="1800" dirty="0">
                <a:hlinkClick r:id="rId3" action="ppaction://hlinkpres?slideindex=1&amp;slidetitle="/>
              </a:rPr>
              <a:t>(art 38)</a:t>
            </a:r>
            <a:endParaRPr lang="fr-FR" altLang="fr-FR" sz="1800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 dirty="0"/>
              <a:t>(sans ouvrir les enveloppes de leurs                  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 dirty="0"/>
              <a:t>                         Offres Techniques et Financières)</a:t>
            </a:r>
            <a:endParaRPr lang="fr-FR" altLang="fr-FR" sz="1800" dirty="0">
              <a:solidFill>
                <a:srgbClr val="C00000"/>
              </a:solidFill>
            </a:endParaRPr>
          </a:p>
        </p:txBody>
      </p:sp>
      <p:sp>
        <p:nvSpPr>
          <p:cNvPr id="18447" name="ZoneTexte 39"/>
          <p:cNvSpPr txBox="1">
            <a:spLocks noChangeArrowheads="1"/>
          </p:cNvSpPr>
          <p:nvPr/>
        </p:nvSpPr>
        <p:spPr bwMode="auto">
          <a:xfrm>
            <a:off x="2163763" y="4697413"/>
            <a:ext cx="4748212" cy="646112"/>
          </a:xfrm>
          <a:prstGeom prst="rect">
            <a:avLst/>
          </a:prstGeom>
          <a:noFill/>
          <a:ln w="9525" cap="rnd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/>
              <a:t>Etablir la liste des concurrents admissibles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/>
              <a:t>                          (sans et avec réserves)</a:t>
            </a:r>
          </a:p>
        </p:txBody>
      </p:sp>
      <p:sp>
        <p:nvSpPr>
          <p:cNvPr id="20" name="Dodécagone 19"/>
          <p:cNvSpPr/>
          <p:nvPr/>
        </p:nvSpPr>
        <p:spPr>
          <a:xfrm>
            <a:off x="250825" y="77788"/>
            <a:ext cx="1008063" cy="292100"/>
          </a:xfrm>
          <a:prstGeom prst="dodecagon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b="1" dirty="0">
                <a:solidFill>
                  <a:schemeClr val="tx1"/>
                </a:solidFill>
              </a:rPr>
              <a:t>Art 38</a:t>
            </a:r>
          </a:p>
        </p:txBody>
      </p:sp>
      <p:sp>
        <p:nvSpPr>
          <p:cNvPr id="18450" name="Espace réservé du numéro de diapositive 1"/>
          <p:cNvSpPr>
            <a:spLocks noGrp="1"/>
          </p:cNvSpPr>
          <p:nvPr>
            <p:ph type="sldNum" sz="quarter" idx="12"/>
          </p:nvPr>
        </p:nvSpPr>
        <p:spPr bwMode="auto">
          <a:xfrm>
            <a:off x="8604250" y="6548438"/>
            <a:ext cx="538163" cy="3857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AC5207E-A75C-2A48-ADD0-F912D96A9626}" type="slidenum">
              <a:rPr lang="fr-FR" altLang="fr-FR" sz="1800" b="1">
                <a:solidFill>
                  <a:srgbClr val="0033CC"/>
                </a:solidFill>
                <a:ea typeface="Arial" charset="0"/>
                <a:cs typeface="Arial" charset="0"/>
              </a:rPr>
              <a:pPr>
                <a:spcBef>
                  <a:spcPct val="0"/>
                </a:spcBef>
                <a:buFontTx/>
                <a:buNone/>
              </a:pPr>
              <a:t>7</a:t>
            </a:fld>
            <a:endParaRPr lang="fr-FR" altLang="fr-FR" sz="1800" b="1">
              <a:solidFill>
                <a:srgbClr val="0033CC"/>
              </a:solidFill>
              <a:ea typeface="Arial" charset="0"/>
              <a:cs typeface="Arial" charset="0"/>
            </a:endParaRPr>
          </a:p>
        </p:txBody>
      </p:sp>
      <p:sp>
        <p:nvSpPr>
          <p:cNvPr id="18451" name="ZoneTexte 20"/>
          <p:cNvSpPr txBox="1">
            <a:spLocks noChangeArrowheads="1"/>
          </p:cNvSpPr>
          <p:nvPr/>
        </p:nvSpPr>
        <p:spPr bwMode="auto">
          <a:xfrm>
            <a:off x="6659563" y="77788"/>
            <a:ext cx="2913062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 b="1" dirty="0"/>
              <a:t>Le Public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 b="1" dirty="0"/>
              <a:t>(Concurrents )</a:t>
            </a:r>
          </a:p>
        </p:txBody>
      </p:sp>
      <p:sp>
        <p:nvSpPr>
          <p:cNvPr id="22" name="Hexagone 21"/>
          <p:cNvSpPr/>
          <p:nvPr/>
        </p:nvSpPr>
        <p:spPr>
          <a:xfrm>
            <a:off x="227013" y="5661025"/>
            <a:ext cx="2305050" cy="661988"/>
          </a:xfrm>
          <a:prstGeom prst="hexagon">
            <a:avLst/>
          </a:prstGeom>
          <a:solidFill>
            <a:srgbClr val="FA445A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tx1"/>
                </a:solidFill>
              </a:rPr>
              <a:t>(Aucun CC retenu) A/O INFRUCTUEUX</a:t>
            </a:r>
          </a:p>
        </p:txBody>
      </p:sp>
      <p:cxnSp>
        <p:nvCxnSpPr>
          <p:cNvPr id="25" name="Connecteur droit avec flèche 24"/>
          <p:cNvCxnSpPr/>
          <p:nvPr/>
        </p:nvCxnSpPr>
        <p:spPr>
          <a:xfrm>
            <a:off x="4645025" y="5343525"/>
            <a:ext cx="0" cy="1398588"/>
          </a:xfrm>
          <a:prstGeom prst="straightConnector1">
            <a:avLst/>
          </a:prstGeom>
          <a:ln cap="rnd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avec flèche 26"/>
          <p:cNvCxnSpPr/>
          <p:nvPr/>
        </p:nvCxnSpPr>
        <p:spPr>
          <a:xfrm flipH="1">
            <a:off x="2903538" y="6013450"/>
            <a:ext cx="1622425" cy="0"/>
          </a:xfrm>
          <a:prstGeom prst="straightConnector1">
            <a:avLst/>
          </a:prstGeom>
          <a:ln w="25400" cap="rnd">
            <a:solidFill>
              <a:srgbClr val="FF0000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455" name="Imag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5975" y="2484438"/>
            <a:ext cx="1843088" cy="196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56" name="Image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4076700"/>
            <a:ext cx="1363663" cy="141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Image 4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6564" y="718180"/>
            <a:ext cx="3259137" cy="5026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4"/>
          <p:cNvCxnSpPr/>
          <p:nvPr/>
        </p:nvCxnSpPr>
        <p:spPr>
          <a:xfrm>
            <a:off x="-88900" y="646113"/>
            <a:ext cx="92519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3" name="ZoneTexte 5"/>
          <p:cNvSpPr txBox="1">
            <a:spLocks noChangeArrowheads="1"/>
          </p:cNvSpPr>
          <p:nvPr/>
        </p:nvSpPr>
        <p:spPr bwMode="auto">
          <a:xfrm>
            <a:off x="1500188" y="0"/>
            <a:ext cx="49911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 b="1"/>
              <a:t>La Commission de l’ouverture des plis</a:t>
            </a:r>
          </a:p>
        </p:txBody>
      </p:sp>
      <p:cxnSp>
        <p:nvCxnSpPr>
          <p:cNvPr id="17" name="Connecteur droit 16"/>
          <p:cNvCxnSpPr/>
          <p:nvPr/>
        </p:nvCxnSpPr>
        <p:spPr>
          <a:xfrm>
            <a:off x="7126288" y="0"/>
            <a:ext cx="0" cy="685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necteur droit avec flèche 60"/>
          <p:cNvCxnSpPr/>
          <p:nvPr/>
        </p:nvCxnSpPr>
        <p:spPr>
          <a:xfrm>
            <a:off x="4540250" y="1420813"/>
            <a:ext cx="6350" cy="568325"/>
          </a:xfrm>
          <a:prstGeom prst="straightConnector1">
            <a:avLst/>
          </a:prstGeom>
          <a:ln cap="rnd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onnecteur droit avec flèche 77"/>
          <p:cNvCxnSpPr/>
          <p:nvPr/>
        </p:nvCxnSpPr>
        <p:spPr>
          <a:xfrm>
            <a:off x="4564063" y="2905125"/>
            <a:ext cx="0" cy="50323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7" name="ZoneTexte 29"/>
          <p:cNvSpPr txBox="1">
            <a:spLocks noChangeArrowheads="1"/>
          </p:cNvSpPr>
          <p:nvPr/>
        </p:nvSpPr>
        <p:spPr bwMode="auto">
          <a:xfrm>
            <a:off x="2197100" y="3635133"/>
            <a:ext cx="4679950" cy="8302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 dirty="0"/>
              <a:t>Inviter les CC écartés à récupérer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 b="1" dirty="0"/>
              <a:t>Les échantillons ,prototypes ,….(cas échéant) </a:t>
            </a:r>
            <a:r>
              <a:rPr lang="fr-FR" altLang="fr-FR" sz="1800" dirty="0"/>
              <a:t>Excepté documents  motifs de l’écartement</a:t>
            </a:r>
            <a:endParaRPr lang="fr-FR" altLang="fr-FR" sz="1800" dirty="0">
              <a:solidFill>
                <a:srgbClr val="C00000"/>
              </a:solidFill>
            </a:endParaRPr>
          </a:p>
        </p:txBody>
      </p:sp>
      <p:sp>
        <p:nvSpPr>
          <p:cNvPr id="20488" name="ZoneTexte 22"/>
          <p:cNvSpPr txBox="1">
            <a:spLocks noChangeArrowheads="1"/>
          </p:cNvSpPr>
          <p:nvPr/>
        </p:nvSpPr>
        <p:spPr bwMode="auto">
          <a:xfrm>
            <a:off x="0" y="276225"/>
            <a:ext cx="17653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b="1"/>
              <a:t>Les membres</a:t>
            </a:r>
          </a:p>
        </p:txBody>
      </p:sp>
      <p:sp>
        <p:nvSpPr>
          <p:cNvPr id="20489" name="ZoneTexte 23"/>
          <p:cNvSpPr txBox="1">
            <a:spLocks noChangeArrowheads="1"/>
          </p:cNvSpPr>
          <p:nvPr/>
        </p:nvSpPr>
        <p:spPr bwMode="auto">
          <a:xfrm>
            <a:off x="3429000" y="285750"/>
            <a:ext cx="15652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b="1"/>
              <a:t>Le président</a:t>
            </a:r>
          </a:p>
        </p:txBody>
      </p:sp>
      <p:cxnSp>
        <p:nvCxnSpPr>
          <p:cNvPr id="32" name="Connecteur droit 31"/>
          <p:cNvCxnSpPr/>
          <p:nvPr/>
        </p:nvCxnSpPr>
        <p:spPr>
          <a:xfrm>
            <a:off x="1547813" y="384175"/>
            <a:ext cx="0" cy="64738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92" name="Titre 5"/>
          <p:cNvSpPr>
            <a:spLocks noGrp="1"/>
          </p:cNvSpPr>
          <p:nvPr>
            <p:ph type="title"/>
          </p:nvPr>
        </p:nvSpPr>
        <p:spPr>
          <a:xfrm>
            <a:off x="7524750" y="4933950"/>
            <a:ext cx="1284288" cy="150813"/>
          </a:xfrm>
        </p:spPr>
        <p:txBody>
          <a:bodyPr/>
          <a:lstStyle/>
          <a:p>
            <a:r>
              <a:rPr lang="fr-FR" altLang="x-none" sz="2000"/>
              <a:t>récupérer</a:t>
            </a:r>
          </a:p>
        </p:txBody>
      </p:sp>
      <p:sp>
        <p:nvSpPr>
          <p:cNvPr id="20493" name="Espace réservé du numéro de diapositive 6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E448500-BCE6-2E42-A26B-B751716054CB}" type="slidenum">
              <a:rPr lang="fr-FR" altLang="fr-FR" sz="1800" b="1">
                <a:solidFill>
                  <a:srgbClr val="0033CC"/>
                </a:solidFill>
                <a:ea typeface="Arial" charset="0"/>
                <a:cs typeface="Arial" charset="0"/>
              </a:rPr>
              <a:pPr>
                <a:spcBef>
                  <a:spcPct val="0"/>
                </a:spcBef>
                <a:buFontTx/>
                <a:buNone/>
              </a:pPr>
              <a:t>8</a:t>
            </a:fld>
            <a:endParaRPr lang="fr-FR" altLang="fr-FR" sz="1800" b="1">
              <a:solidFill>
                <a:srgbClr val="0033CC"/>
              </a:solidFill>
              <a:ea typeface="Arial" charset="0"/>
              <a:cs typeface="Arial" charset="0"/>
            </a:endParaRPr>
          </a:p>
        </p:txBody>
      </p:sp>
      <p:cxnSp>
        <p:nvCxnSpPr>
          <p:cNvPr id="27" name="Connecteur droit avec flèche 26"/>
          <p:cNvCxnSpPr>
            <a:stCxn id="20499" idx="1"/>
            <a:endCxn id="36" idx="3"/>
          </p:cNvCxnSpPr>
          <p:nvPr/>
        </p:nvCxnSpPr>
        <p:spPr>
          <a:xfrm flipH="1" flipV="1">
            <a:off x="6062663" y="1176338"/>
            <a:ext cx="1243012" cy="0"/>
          </a:xfrm>
          <a:prstGeom prst="straightConnector1">
            <a:avLst/>
          </a:prstGeom>
          <a:ln cap="rnd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avec flèche 27"/>
          <p:cNvCxnSpPr/>
          <p:nvPr/>
        </p:nvCxnSpPr>
        <p:spPr>
          <a:xfrm>
            <a:off x="6935788" y="3684588"/>
            <a:ext cx="738187" cy="0"/>
          </a:xfrm>
          <a:prstGeom prst="straightConnector1">
            <a:avLst/>
          </a:prstGeom>
          <a:ln cap="rnd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35"/>
          <p:cNvSpPr/>
          <p:nvPr/>
        </p:nvSpPr>
        <p:spPr>
          <a:xfrm>
            <a:off x="2774950" y="987425"/>
            <a:ext cx="3287713" cy="37941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tx1"/>
                </a:solidFill>
              </a:rPr>
              <a:t>Séance publique</a:t>
            </a:r>
          </a:p>
        </p:txBody>
      </p:sp>
      <p:sp>
        <p:nvSpPr>
          <p:cNvPr id="20498" name="ZoneTexte 37"/>
          <p:cNvSpPr txBox="1">
            <a:spLocks noChangeArrowheads="1"/>
          </p:cNvSpPr>
          <p:nvPr/>
        </p:nvSpPr>
        <p:spPr bwMode="auto">
          <a:xfrm>
            <a:off x="2422525" y="1989138"/>
            <a:ext cx="4125913" cy="922337"/>
          </a:xfrm>
          <a:prstGeom prst="rect">
            <a:avLst/>
          </a:prstGeom>
          <a:noFill/>
          <a:ln w="9525" cap="rnd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/>
              <a:t>Donner lecture la liste des concurrents admissibles avec et sans réserves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/>
              <a:t>        (sans indiquer motifs d ’écartement)</a:t>
            </a:r>
          </a:p>
        </p:txBody>
      </p:sp>
      <p:sp>
        <p:nvSpPr>
          <p:cNvPr id="20499" name="ZoneTexte 39"/>
          <p:cNvSpPr txBox="1">
            <a:spLocks noChangeArrowheads="1"/>
          </p:cNvSpPr>
          <p:nvPr/>
        </p:nvSpPr>
        <p:spPr bwMode="auto">
          <a:xfrm>
            <a:off x="7305675" y="854075"/>
            <a:ext cx="1684338" cy="646113"/>
          </a:xfrm>
          <a:prstGeom prst="rect">
            <a:avLst/>
          </a:prstGeom>
          <a:noFill/>
          <a:ln w="9525" cap="rnd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/>
              <a:t>Rejoindre la salle</a:t>
            </a:r>
          </a:p>
        </p:txBody>
      </p:sp>
      <p:cxnSp>
        <p:nvCxnSpPr>
          <p:cNvPr id="54" name="Connecteur droit avec flèche 53"/>
          <p:cNvCxnSpPr/>
          <p:nvPr/>
        </p:nvCxnSpPr>
        <p:spPr>
          <a:xfrm>
            <a:off x="4576070" y="4650325"/>
            <a:ext cx="0" cy="477837"/>
          </a:xfrm>
          <a:prstGeom prst="straightConnector1">
            <a:avLst/>
          </a:prstGeom>
          <a:ln cap="rnd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Dodécagone 32"/>
          <p:cNvSpPr/>
          <p:nvPr/>
        </p:nvSpPr>
        <p:spPr>
          <a:xfrm>
            <a:off x="250825" y="77788"/>
            <a:ext cx="1008063" cy="292100"/>
          </a:xfrm>
          <a:prstGeom prst="dodecagon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b="1" dirty="0">
                <a:solidFill>
                  <a:schemeClr val="tx1"/>
                </a:solidFill>
              </a:rPr>
              <a:t>Art 38</a:t>
            </a:r>
          </a:p>
        </p:txBody>
      </p:sp>
      <p:sp>
        <p:nvSpPr>
          <p:cNvPr id="20502" name="ZoneTexte 21"/>
          <p:cNvSpPr txBox="1">
            <a:spLocks noChangeArrowheads="1"/>
          </p:cNvSpPr>
          <p:nvPr/>
        </p:nvSpPr>
        <p:spPr bwMode="auto">
          <a:xfrm>
            <a:off x="6684963" y="77788"/>
            <a:ext cx="2911475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 b="1" dirty="0"/>
              <a:t>Le Public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 b="1" dirty="0"/>
              <a:t>(Concurrents </a:t>
            </a:r>
            <a:r>
              <a:rPr lang="fr-FR" altLang="fr-FR" sz="1800" b="1" dirty="0">
                <a:solidFill>
                  <a:srgbClr val="0033CC"/>
                </a:solidFill>
              </a:rPr>
              <a:t>)</a:t>
            </a:r>
          </a:p>
        </p:txBody>
      </p:sp>
      <p:sp>
        <p:nvSpPr>
          <p:cNvPr id="31" name="ZoneTexte 30"/>
          <p:cNvSpPr txBox="1"/>
          <p:nvPr/>
        </p:nvSpPr>
        <p:spPr>
          <a:xfrm>
            <a:off x="2217265" y="5305402"/>
            <a:ext cx="4681090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lIns="0" tIns="0" rIns="0" bIns="0">
            <a:spAutoFit/>
          </a:bodyPr>
          <a:lstStyle/>
          <a:p>
            <a:pPr marL="0" lvl="5" algn="ctr">
              <a:defRPr/>
            </a:pPr>
            <a:r>
              <a:rPr lang="fr-FR" b="1" dirty="0">
                <a:latin typeface="+mn-lt"/>
                <a:ea typeface="+mn-ea"/>
                <a:cs typeface="+mn-cs"/>
              </a:rPr>
              <a:t>conserver les pièces origine de l’élimination</a:t>
            </a:r>
          </a:p>
        </p:txBody>
      </p:sp>
      <p:cxnSp>
        <p:nvCxnSpPr>
          <p:cNvPr id="34" name="Connecteur droit avec flèche 33"/>
          <p:cNvCxnSpPr/>
          <p:nvPr/>
        </p:nvCxnSpPr>
        <p:spPr>
          <a:xfrm>
            <a:off x="4562442" y="5833923"/>
            <a:ext cx="0" cy="325437"/>
          </a:xfrm>
          <a:prstGeom prst="straightConnector1">
            <a:avLst/>
          </a:prstGeom>
          <a:ln cap="rnd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5" name="Imag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1700213"/>
            <a:ext cx="1733550" cy="1296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6" name="Imag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1288" y="3686175"/>
            <a:ext cx="1203325" cy="966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7" name="Imag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825" y="5141913"/>
            <a:ext cx="1774825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8" name="Imag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75" y="1839912"/>
            <a:ext cx="1443038" cy="43194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4"/>
          <p:cNvCxnSpPr/>
          <p:nvPr/>
        </p:nvCxnSpPr>
        <p:spPr>
          <a:xfrm>
            <a:off x="-88900" y="646113"/>
            <a:ext cx="92519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531" name="ZoneTexte 5"/>
          <p:cNvSpPr txBox="1">
            <a:spLocks noChangeArrowheads="1"/>
          </p:cNvSpPr>
          <p:nvPr/>
        </p:nvSpPr>
        <p:spPr bwMode="auto">
          <a:xfrm>
            <a:off x="1643063" y="0"/>
            <a:ext cx="49911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 b="1"/>
              <a:t>La Commission de l’ouverture des plis</a:t>
            </a:r>
          </a:p>
        </p:txBody>
      </p:sp>
      <p:cxnSp>
        <p:nvCxnSpPr>
          <p:cNvPr id="17" name="Connecteur droit 16"/>
          <p:cNvCxnSpPr/>
          <p:nvPr/>
        </p:nvCxnSpPr>
        <p:spPr>
          <a:xfrm>
            <a:off x="7126288" y="0"/>
            <a:ext cx="0" cy="685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onnecteur droit avec flèche 77"/>
          <p:cNvCxnSpPr/>
          <p:nvPr/>
        </p:nvCxnSpPr>
        <p:spPr>
          <a:xfrm flipH="1">
            <a:off x="1887538" y="703263"/>
            <a:ext cx="26987" cy="239236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534" name="ZoneTexte 29"/>
          <p:cNvSpPr txBox="1">
            <a:spLocks noChangeArrowheads="1"/>
          </p:cNvSpPr>
          <p:nvPr/>
        </p:nvSpPr>
        <p:spPr bwMode="auto">
          <a:xfrm>
            <a:off x="3643313" y="3317875"/>
            <a:ext cx="3440112" cy="83099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dirty="0"/>
              <a:t>    Ouvrir les enveloppes </a:t>
            </a:r>
            <a:r>
              <a:rPr lang="fr-FR" altLang="fr-FR" sz="1800" dirty="0">
                <a:solidFill>
                  <a:srgbClr val="C00000"/>
                </a:solidFill>
                <a:hlinkClick r:id="rId3" action="ppaction://hlinkpres?slideindex=1&amp;slidetitle="/>
              </a:rPr>
              <a:t>(article 41)</a:t>
            </a:r>
            <a:r>
              <a:rPr lang="fr-FR" altLang="fr-FR" sz="1800" dirty="0">
                <a:solidFill>
                  <a:srgbClr val="C00000"/>
                </a:solidFill>
              </a:rPr>
              <a:t> </a:t>
            </a:r>
            <a:r>
              <a:rPr lang="fr-FR" altLang="fr-FR" sz="1800" dirty="0"/>
              <a:t>et  donner lecture des pièces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dirty="0"/>
              <a:t>              contenues  dedans </a:t>
            </a:r>
          </a:p>
        </p:txBody>
      </p:sp>
      <p:sp>
        <p:nvSpPr>
          <p:cNvPr id="22535" name="ZoneTexte 22"/>
          <p:cNvSpPr txBox="1">
            <a:spLocks noChangeArrowheads="1"/>
          </p:cNvSpPr>
          <p:nvPr/>
        </p:nvSpPr>
        <p:spPr bwMode="auto">
          <a:xfrm>
            <a:off x="0" y="276225"/>
            <a:ext cx="17653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b="1"/>
              <a:t>Les membres</a:t>
            </a:r>
          </a:p>
        </p:txBody>
      </p:sp>
      <p:sp>
        <p:nvSpPr>
          <p:cNvPr id="22536" name="ZoneTexte 23"/>
          <p:cNvSpPr txBox="1">
            <a:spLocks noChangeArrowheads="1"/>
          </p:cNvSpPr>
          <p:nvPr/>
        </p:nvSpPr>
        <p:spPr bwMode="auto">
          <a:xfrm>
            <a:off x="3286125" y="285750"/>
            <a:ext cx="15652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b="1"/>
              <a:t>Le président</a:t>
            </a:r>
          </a:p>
        </p:txBody>
      </p:sp>
      <p:cxnSp>
        <p:nvCxnSpPr>
          <p:cNvPr id="32" name="Connecteur droit 31"/>
          <p:cNvCxnSpPr/>
          <p:nvPr/>
        </p:nvCxnSpPr>
        <p:spPr>
          <a:xfrm>
            <a:off x="1331913" y="327025"/>
            <a:ext cx="6350" cy="42402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avec flèche 45"/>
          <p:cNvCxnSpPr/>
          <p:nvPr/>
        </p:nvCxnSpPr>
        <p:spPr>
          <a:xfrm>
            <a:off x="4749800" y="2293938"/>
            <a:ext cx="0" cy="471487"/>
          </a:xfrm>
          <a:prstGeom prst="straightConnector1">
            <a:avLst/>
          </a:prstGeom>
          <a:ln cap="rnd">
            <a:solidFill>
              <a:srgbClr val="00B050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necteur droit avec flèche 56"/>
          <p:cNvCxnSpPr/>
          <p:nvPr/>
        </p:nvCxnSpPr>
        <p:spPr>
          <a:xfrm>
            <a:off x="5310993" y="4149725"/>
            <a:ext cx="3175" cy="569913"/>
          </a:xfrm>
          <a:prstGeom prst="straightConnector1">
            <a:avLst/>
          </a:prstGeom>
          <a:ln cap="rnd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540" name="Espace réservé du numéro de diapositive 61"/>
          <p:cNvSpPr>
            <a:spLocks noGrp="1"/>
          </p:cNvSpPr>
          <p:nvPr>
            <p:ph type="sldNum" sz="quarter" idx="12"/>
          </p:nvPr>
        </p:nvSpPr>
        <p:spPr bwMode="auto">
          <a:xfrm>
            <a:off x="8699500" y="6453188"/>
            <a:ext cx="442913" cy="355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7482FCD-E0AC-C240-8838-1A843D288096}" type="slidenum">
              <a:rPr lang="fr-FR" altLang="fr-FR" sz="1600" b="1">
                <a:solidFill>
                  <a:srgbClr val="0033CC"/>
                </a:solidFill>
                <a:ea typeface="Arial" charset="0"/>
                <a:cs typeface="Arial" charset="0"/>
              </a:rPr>
              <a:pPr>
                <a:spcBef>
                  <a:spcPct val="0"/>
                </a:spcBef>
                <a:buFontTx/>
                <a:buNone/>
              </a:pPr>
              <a:t>9</a:t>
            </a:fld>
            <a:endParaRPr lang="fr-FR" altLang="fr-FR" sz="1600" b="1">
              <a:solidFill>
                <a:srgbClr val="0033CC"/>
              </a:solidFill>
              <a:ea typeface="Arial" charset="0"/>
              <a:cs typeface="Arial" charset="0"/>
            </a:endParaRPr>
          </a:p>
        </p:txBody>
      </p:sp>
      <p:sp>
        <p:nvSpPr>
          <p:cNvPr id="22542" name="ZoneTexte 28"/>
          <p:cNvSpPr txBox="1">
            <a:spLocks noChangeArrowheads="1"/>
          </p:cNvSpPr>
          <p:nvPr/>
        </p:nvSpPr>
        <p:spPr bwMode="auto">
          <a:xfrm>
            <a:off x="1150938" y="3119438"/>
            <a:ext cx="2130425" cy="922337"/>
          </a:xfrm>
          <a:prstGeom prst="rect">
            <a:avLst/>
          </a:prstGeom>
          <a:noFill/>
          <a:ln w="9525" cap="rnd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 dirty="0"/>
              <a:t>Ouverture des Offres Financières selon </a:t>
            </a:r>
            <a:r>
              <a:rPr lang="fr-FR" altLang="fr-FR" sz="1800" dirty="0">
                <a:solidFill>
                  <a:srgbClr val="C00000"/>
                </a:solidFill>
              </a:rPr>
              <a:t>arts 42</a:t>
            </a:r>
          </a:p>
        </p:txBody>
      </p:sp>
      <p:sp>
        <p:nvSpPr>
          <p:cNvPr id="22543" name="ZoneTexte 30"/>
          <p:cNvSpPr txBox="1">
            <a:spLocks noChangeArrowheads="1"/>
          </p:cNvSpPr>
          <p:nvPr/>
        </p:nvSpPr>
        <p:spPr bwMode="auto">
          <a:xfrm>
            <a:off x="4945063" y="2293938"/>
            <a:ext cx="550862" cy="37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b="1"/>
              <a:t>Oui</a:t>
            </a:r>
          </a:p>
        </p:txBody>
      </p:sp>
      <p:sp>
        <p:nvSpPr>
          <p:cNvPr id="22544" name="ZoneTexte 37"/>
          <p:cNvSpPr txBox="1">
            <a:spLocks noChangeArrowheads="1"/>
          </p:cNvSpPr>
          <p:nvPr/>
        </p:nvSpPr>
        <p:spPr bwMode="auto">
          <a:xfrm>
            <a:off x="3200400" y="4719638"/>
            <a:ext cx="3883025" cy="647700"/>
          </a:xfrm>
          <a:prstGeom prst="rect">
            <a:avLst/>
          </a:prstGeom>
          <a:noFill/>
          <a:ln w="9525" cap="rnd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/>
              <a:t>Remettre les Enveloppes des Offres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/>
              <a:t>                       Financières</a:t>
            </a:r>
          </a:p>
        </p:txBody>
      </p:sp>
      <p:cxnSp>
        <p:nvCxnSpPr>
          <p:cNvPr id="41" name="Connecteur droit avec flèche 40"/>
          <p:cNvCxnSpPr/>
          <p:nvPr/>
        </p:nvCxnSpPr>
        <p:spPr>
          <a:xfrm flipH="1">
            <a:off x="1979613" y="1435100"/>
            <a:ext cx="647700" cy="0"/>
          </a:xfrm>
          <a:prstGeom prst="straightConnector1">
            <a:avLst/>
          </a:prstGeom>
          <a:ln cap="rnd">
            <a:solidFill>
              <a:srgbClr val="00B050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cteur droit avec flèche 41"/>
          <p:cNvCxnSpPr/>
          <p:nvPr/>
        </p:nvCxnSpPr>
        <p:spPr>
          <a:xfrm>
            <a:off x="5271070" y="2668588"/>
            <a:ext cx="0" cy="649287"/>
          </a:xfrm>
          <a:prstGeom prst="straightConnector1">
            <a:avLst/>
          </a:prstGeom>
          <a:ln cap="rnd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rganigramme : Décision 14"/>
          <p:cNvSpPr/>
          <p:nvPr/>
        </p:nvSpPr>
        <p:spPr>
          <a:xfrm>
            <a:off x="2689225" y="703263"/>
            <a:ext cx="4121150" cy="1463675"/>
          </a:xfrm>
          <a:prstGeom prst="flowChartDecision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/>
          <a:lstStyle/>
          <a:p>
            <a:pPr algn="ctr" eaLnBrk="1" fontAlgn="auto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tx1"/>
                </a:solidFill>
              </a:rPr>
              <a:t>Dépôt Echantillons….</a:t>
            </a:r>
          </a:p>
          <a:p>
            <a:pPr algn="ctr" eaLnBrk="1" fontAlgn="auto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tx1"/>
                </a:solidFill>
              </a:rPr>
              <a:t>Présentation d’une </a:t>
            </a:r>
            <a:r>
              <a:rPr lang="fr-FR" b="1" dirty="0">
                <a:solidFill>
                  <a:srgbClr val="00B050"/>
                </a:solidFill>
                <a:hlinkClick r:id="rId4" action="ppaction://hlinkpres?slideindex=1&amp;slidetitle="/>
              </a:rPr>
              <a:t>Offre Technique</a:t>
            </a:r>
            <a:endParaRPr lang="fr-FR" b="1" dirty="0">
              <a:solidFill>
                <a:srgbClr val="00B050"/>
              </a:solidFill>
            </a:endParaRPr>
          </a:p>
          <a:p>
            <a:pPr algn="ctr" eaLnBrk="1" fontAlgn="auto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solidFill>
                  <a:schemeClr val="tx1"/>
                </a:solidFill>
              </a:rPr>
              <a:t>(Offre variante) </a:t>
            </a:r>
          </a:p>
        </p:txBody>
      </p:sp>
      <p:sp>
        <p:nvSpPr>
          <p:cNvPr id="22548" name="ZoneTexte 32"/>
          <p:cNvSpPr txBox="1">
            <a:spLocks noChangeArrowheads="1"/>
          </p:cNvSpPr>
          <p:nvPr/>
        </p:nvSpPr>
        <p:spPr bwMode="auto">
          <a:xfrm>
            <a:off x="2424113" y="946150"/>
            <a:ext cx="71278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 b="1"/>
              <a:t>Non</a:t>
            </a:r>
          </a:p>
        </p:txBody>
      </p:sp>
      <p:sp>
        <p:nvSpPr>
          <p:cNvPr id="8" name="Parenthèse ouvrante 7"/>
          <p:cNvSpPr/>
          <p:nvPr/>
        </p:nvSpPr>
        <p:spPr>
          <a:xfrm>
            <a:off x="2322513" y="703263"/>
            <a:ext cx="1849437" cy="1901825"/>
          </a:xfrm>
          <a:prstGeom prst="leftBracket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dirty="0"/>
          </a:p>
        </p:txBody>
      </p:sp>
      <p:sp>
        <p:nvSpPr>
          <p:cNvPr id="34" name="Parenthèse ouvrante 33"/>
          <p:cNvSpPr/>
          <p:nvPr/>
        </p:nvSpPr>
        <p:spPr>
          <a:xfrm rot="10800000">
            <a:off x="5103813" y="709613"/>
            <a:ext cx="1798637" cy="1895475"/>
          </a:xfrm>
          <a:prstGeom prst="leftBracket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dirty="0"/>
          </a:p>
        </p:txBody>
      </p:sp>
      <p:cxnSp>
        <p:nvCxnSpPr>
          <p:cNvPr id="55" name="Connecteur droit avec flèche 54"/>
          <p:cNvCxnSpPr/>
          <p:nvPr/>
        </p:nvCxnSpPr>
        <p:spPr>
          <a:xfrm>
            <a:off x="5281344" y="5445125"/>
            <a:ext cx="0" cy="1136650"/>
          </a:xfrm>
          <a:prstGeom prst="straightConnector1">
            <a:avLst/>
          </a:prstGeom>
          <a:ln cap="rnd">
            <a:solidFill>
              <a:schemeClr val="tx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Dodécagone 27"/>
          <p:cNvSpPr/>
          <p:nvPr/>
        </p:nvSpPr>
        <p:spPr>
          <a:xfrm>
            <a:off x="250825" y="77788"/>
            <a:ext cx="1008063" cy="292100"/>
          </a:xfrm>
          <a:prstGeom prst="dodecagon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b="1" dirty="0">
                <a:solidFill>
                  <a:schemeClr val="tx1"/>
                </a:solidFill>
              </a:rPr>
              <a:t>Art 38</a:t>
            </a:r>
          </a:p>
        </p:txBody>
      </p:sp>
      <p:sp>
        <p:nvSpPr>
          <p:cNvPr id="22555" name="ZoneTexte 34"/>
          <p:cNvSpPr txBox="1">
            <a:spLocks noChangeArrowheads="1"/>
          </p:cNvSpPr>
          <p:nvPr/>
        </p:nvSpPr>
        <p:spPr bwMode="auto">
          <a:xfrm>
            <a:off x="6718300" y="77788"/>
            <a:ext cx="2911475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 b="1" dirty="0"/>
              <a:t>Le Public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 b="1" dirty="0"/>
              <a:t>(Concurrents)</a:t>
            </a:r>
          </a:p>
        </p:txBody>
      </p:sp>
      <p:pic>
        <p:nvPicPr>
          <p:cNvPr id="22556" name="Imag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825" y="1916113"/>
            <a:ext cx="1781175" cy="1500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59" name="Image 3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75" y="981075"/>
            <a:ext cx="1184275" cy="194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1393</Words>
  <Application>Microsoft Office PowerPoint</Application>
  <PresentationFormat>Affichage à l'écran (4:3)</PresentationFormat>
  <Paragraphs>342</Paragraphs>
  <Slides>24</Slides>
  <Notes>23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24</vt:i4>
      </vt:variant>
    </vt:vector>
  </HeadingPairs>
  <TitlesOfParts>
    <vt:vector size="29" baseType="lpstr">
      <vt:lpstr>Arial</vt:lpstr>
      <vt:lpstr>Calibri</vt:lpstr>
      <vt:lpstr>Thème Office</vt:lpstr>
      <vt:lpstr>2_Thème Office</vt:lpstr>
      <vt:lpstr>3_Thème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récupérer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Résultat final article 47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cp:lastModifiedBy>Abderrahmane Bouhami</cp:lastModifiedBy>
  <cp:revision>5</cp:revision>
  <dcterms:modified xsi:type="dcterms:W3CDTF">2024-03-24T14:12:27Z</dcterms:modified>
</cp:coreProperties>
</file>