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81" r:id="rId1"/>
  </p:sldMasterIdLst>
  <p:notesMasterIdLst>
    <p:notesMasterId r:id="rId77"/>
  </p:notesMasterIdLst>
  <p:handoutMasterIdLst>
    <p:handoutMasterId r:id="rId78"/>
  </p:handoutMasterIdLst>
  <p:sldIdLst>
    <p:sldId id="381" r:id="rId2"/>
    <p:sldId id="257" r:id="rId3"/>
    <p:sldId id="382" r:id="rId4"/>
    <p:sldId id="386" r:id="rId5"/>
    <p:sldId id="383" r:id="rId6"/>
    <p:sldId id="384" r:id="rId7"/>
    <p:sldId id="387" r:id="rId8"/>
    <p:sldId id="385" r:id="rId9"/>
    <p:sldId id="389" r:id="rId10"/>
    <p:sldId id="390" r:id="rId11"/>
    <p:sldId id="391" r:id="rId12"/>
    <p:sldId id="392" r:id="rId13"/>
    <p:sldId id="393" r:id="rId14"/>
    <p:sldId id="394" r:id="rId15"/>
    <p:sldId id="396" r:id="rId16"/>
    <p:sldId id="398" r:id="rId17"/>
    <p:sldId id="400" r:id="rId18"/>
    <p:sldId id="403" r:id="rId19"/>
    <p:sldId id="405" r:id="rId20"/>
    <p:sldId id="408" r:id="rId21"/>
    <p:sldId id="410" r:id="rId22"/>
    <p:sldId id="411" r:id="rId23"/>
    <p:sldId id="412" r:id="rId24"/>
    <p:sldId id="418" r:id="rId25"/>
    <p:sldId id="420" r:id="rId26"/>
    <p:sldId id="422" r:id="rId27"/>
    <p:sldId id="424" r:id="rId28"/>
    <p:sldId id="425" r:id="rId29"/>
    <p:sldId id="427" r:id="rId30"/>
    <p:sldId id="429" r:id="rId31"/>
    <p:sldId id="431" r:id="rId32"/>
    <p:sldId id="525" r:id="rId33"/>
    <p:sldId id="433" r:id="rId34"/>
    <p:sldId id="526" r:id="rId35"/>
    <p:sldId id="535" r:id="rId36"/>
    <p:sldId id="536" r:id="rId37"/>
    <p:sldId id="537" r:id="rId38"/>
    <p:sldId id="527" r:id="rId39"/>
    <p:sldId id="528" r:id="rId40"/>
    <p:sldId id="529" r:id="rId41"/>
    <p:sldId id="538" r:id="rId42"/>
    <p:sldId id="530" r:id="rId43"/>
    <p:sldId id="560" r:id="rId44"/>
    <p:sldId id="531" r:id="rId45"/>
    <p:sldId id="561" r:id="rId46"/>
    <p:sldId id="532" r:id="rId47"/>
    <p:sldId id="562" r:id="rId48"/>
    <p:sldId id="533" r:id="rId49"/>
    <p:sldId id="563" r:id="rId50"/>
    <p:sldId id="534" r:id="rId51"/>
    <p:sldId id="564" r:id="rId52"/>
    <p:sldId id="539" r:id="rId53"/>
    <p:sldId id="540" r:id="rId54"/>
    <p:sldId id="565" r:id="rId55"/>
    <p:sldId id="543" r:id="rId56"/>
    <p:sldId id="542" r:id="rId57"/>
    <p:sldId id="566" r:id="rId58"/>
    <p:sldId id="567" r:id="rId59"/>
    <p:sldId id="544" r:id="rId60"/>
    <p:sldId id="568" r:id="rId61"/>
    <p:sldId id="551" r:id="rId62"/>
    <p:sldId id="545" r:id="rId63"/>
    <p:sldId id="569" r:id="rId64"/>
    <p:sldId id="546" r:id="rId65"/>
    <p:sldId id="547" r:id="rId66"/>
    <p:sldId id="570" r:id="rId67"/>
    <p:sldId id="548" r:id="rId68"/>
    <p:sldId id="571" r:id="rId69"/>
    <p:sldId id="549" r:id="rId70"/>
    <p:sldId id="572" r:id="rId71"/>
    <p:sldId id="550" r:id="rId72"/>
    <p:sldId id="541" r:id="rId73"/>
    <p:sldId id="573" r:id="rId74"/>
    <p:sldId id="552" r:id="rId75"/>
    <p:sldId id="553" r:id="rId76"/>
  </p:sldIdLst>
  <p:sldSz cx="9144000" cy="6858000" type="screen4x3"/>
  <p:notesSz cx="6858000" cy="9144000"/>
  <p:defaultTextStyle>
    <a:defPPr>
      <a:defRPr lang="fr-FR"/>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8000"/>
    <a:srgbClr val="FF0000"/>
    <a:srgbClr val="C501AE"/>
    <a:srgbClr val="C31103"/>
    <a:srgbClr val="996600"/>
    <a:srgbClr val="000000"/>
    <a:srgbClr val="B8B40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0472" autoAdjust="0"/>
    <p:restoredTop sz="99638" autoAdjust="0"/>
  </p:normalViewPr>
  <p:slideViewPr>
    <p:cSldViewPr>
      <p:cViewPr varScale="1">
        <p:scale>
          <a:sx n="91" d="100"/>
          <a:sy n="91" d="100"/>
        </p:scale>
        <p:origin x="-193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4434"/>
    </p:cViewPr>
  </p:sorterViewPr>
  <p:notesViewPr>
    <p:cSldViewPr>
      <p:cViewPr varScale="1">
        <p:scale>
          <a:sx n="56" d="100"/>
          <a:sy n="56" d="100"/>
        </p:scale>
        <p:origin x="-180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slide" Target="slides/slide41.xml" /><Relationship Id="rId47" Type="http://schemas.openxmlformats.org/officeDocument/2006/relationships/slide" Target="slides/slide46.xml" /><Relationship Id="rId50" Type="http://schemas.openxmlformats.org/officeDocument/2006/relationships/slide" Target="slides/slide49.xml" /><Relationship Id="rId55" Type="http://schemas.openxmlformats.org/officeDocument/2006/relationships/slide" Target="slides/slide54.xml" /><Relationship Id="rId63" Type="http://schemas.openxmlformats.org/officeDocument/2006/relationships/slide" Target="slides/slide62.xml" /><Relationship Id="rId68" Type="http://schemas.openxmlformats.org/officeDocument/2006/relationships/slide" Target="slides/slide67.xml" /><Relationship Id="rId76" Type="http://schemas.openxmlformats.org/officeDocument/2006/relationships/slide" Target="slides/slide75.xml" /><Relationship Id="rId7" Type="http://schemas.openxmlformats.org/officeDocument/2006/relationships/slide" Target="slides/slide6.xml" /><Relationship Id="rId71" Type="http://schemas.openxmlformats.org/officeDocument/2006/relationships/slide" Target="slides/slide70.xml" /><Relationship Id="rId2" Type="http://schemas.openxmlformats.org/officeDocument/2006/relationships/slide" Target="slides/slide1.xml" /><Relationship Id="rId16" Type="http://schemas.openxmlformats.org/officeDocument/2006/relationships/slide" Target="slides/slide15.xml" /><Relationship Id="rId29" Type="http://schemas.openxmlformats.org/officeDocument/2006/relationships/slide" Target="slides/slide28.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slide" Target="slides/slide44.xml" /><Relationship Id="rId53" Type="http://schemas.openxmlformats.org/officeDocument/2006/relationships/slide" Target="slides/slide52.xml" /><Relationship Id="rId58" Type="http://schemas.openxmlformats.org/officeDocument/2006/relationships/slide" Target="slides/slide57.xml" /><Relationship Id="rId66" Type="http://schemas.openxmlformats.org/officeDocument/2006/relationships/slide" Target="slides/slide65.xml" /><Relationship Id="rId74" Type="http://schemas.openxmlformats.org/officeDocument/2006/relationships/slide" Target="slides/slide73.xml" /><Relationship Id="rId79" Type="http://schemas.openxmlformats.org/officeDocument/2006/relationships/presProps" Target="presProps.xml" /><Relationship Id="rId5" Type="http://schemas.openxmlformats.org/officeDocument/2006/relationships/slide" Target="slides/slide4.xml" /><Relationship Id="rId61" Type="http://schemas.openxmlformats.org/officeDocument/2006/relationships/slide" Target="slides/slide60.xml" /><Relationship Id="rId82"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slide" Target="slides/slide43.xml" /><Relationship Id="rId52" Type="http://schemas.openxmlformats.org/officeDocument/2006/relationships/slide" Target="slides/slide51.xml" /><Relationship Id="rId60" Type="http://schemas.openxmlformats.org/officeDocument/2006/relationships/slide" Target="slides/slide59.xml" /><Relationship Id="rId65" Type="http://schemas.openxmlformats.org/officeDocument/2006/relationships/slide" Target="slides/slide64.xml" /><Relationship Id="rId73" Type="http://schemas.openxmlformats.org/officeDocument/2006/relationships/slide" Target="slides/slide72.xml" /><Relationship Id="rId78" Type="http://schemas.openxmlformats.org/officeDocument/2006/relationships/handoutMaster" Target="handoutMasters/handoutMaster1.xml" /><Relationship Id="rId81"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slide" Target="slides/slide42.xml" /><Relationship Id="rId48" Type="http://schemas.openxmlformats.org/officeDocument/2006/relationships/slide" Target="slides/slide47.xml" /><Relationship Id="rId56" Type="http://schemas.openxmlformats.org/officeDocument/2006/relationships/slide" Target="slides/slide55.xml" /><Relationship Id="rId64" Type="http://schemas.openxmlformats.org/officeDocument/2006/relationships/slide" Target="slides/slide63.xml" /><Relationship Id="rId69" Type="http://schemas.openxmlformats.org/officeDocument/2006/relationships/slide" Target="slides/slide68.xml" /><Relationship Id="rId77" Type="http://schemas.openxmlformats.org/officeDocument/2006/relationships/notesMaster" Target="notesMasters/notesMaster1.xml" /><Relationship Id="rId8" Type="http://schemas.openxmlformats.org/officeDocument/2006/relationships/slide" Target="slides/slide7.xml" /><Relationship Id="rId51" Type="http://schemas.openxmlformats.org/officeDocument/2006/relationships/slide" Target="slides/slide50.xml" /><Relationship Id="rId72" Type="http://schemas.openxmlformats.org/officeDocument/2006/relationships/slide" Target="slides/slide71.xml" /><Relationship Id="rId80" Type="http://schemas.openxmlformats.org/officeDocument/2006/relationships/viewProps" Target="viewProps.xml" /><Relationship Id="rId3" Type="http://schemas.openxmlformats.org/officeDocument/2006/relationships/slide" Target="slides/slide2.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46" Type="http://schemas.openxmlformats.org/officeDocument/2006/relationships/slide" Target="slides/slide45.xml" /><Relationship Id="rId59" Type="http://schemas.openxmlformats.org/officeDocument/2006/relationships/slide" Target="slides/slide58.xml" /><Relationship Id="rId67" Type="http://schemas.openxmlformats.org/officeDocument/2006/relationships/slide" Target="slides/slide66.xml" /><Relationship Id="rId20" Type="http://schemas.openxmlformats.org/officeDocument/2006/relationships/slide" Target="slides/slide19.xml" /><Relationship Id="rId41" Type="http://schemas.openxmlformats.org/officeDocument/2006/relationships/slide" Target="slides/slide40.xml" /><Relationship Id="rId54" Type="http://schemas.openxmlformats.org/officeDocument/2006/relationships/slide" Target="slides/slide53.xml" /><Relationship Id="rId62" Type="http://schemas.openxmlformats.org/officeDocument/2006/relationships/slide" Target="slides/slide61.xml" /><Relationship Id="rId70" Type="http://schemas.openxmlformats.org/officeDocument/2006/relationships/slide" Target="slides/slide69.xml" /><Relationship Id="rId75" Type="http://schemas.openxmlformats.org/officeDocument/2006/relationships/slide" Target="slides/slide74.xml" /><Relationship Id="rId1" Type="http://schemas.openxmlformats.org/officeDocument/2006/relationships/slideMaster" Target="slideMasters/slideMaster1.xml" /><Relationship Id="rId6" Type="http://schemas.openxmlformats.org/officeDocument/2006/relationships/slide" Target="slides/slide5.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49" Type="http://schemas.openxmlformats.org/officeDocument/2006/relationships/slide" Target="slides/slide48.xml" /><Relationship Id="rId57" Type="http://schemas.openxmlformats.org/officeDocument/2006/relationships/slide" Target="slides/slide56.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65633A15-9C3F-473B-8F64-7C61CB9493F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lnSpc>
                <a:spcPct val="180000"/>
              </a:lnSpc>
              <a:spcBef>
                <a:spcPct val="20000"/>
              </a:spcBef>
              <a:buClr>
                <a:schemeClr val="accent1"/>
              </a:buClr>
              <a:buSzPct val="75000"/>
              <a:buFont typeface="Monotype Sorts" pitchFamily="2" charset="2"/>
              <a:buChar char="b"/>
              <a:defRPr kumimoji="1" sz="1200">
                <a:effectLst>
                  <a:outerShdw blurRad="38100" dist="38100" dir="2700000" algn="tl">
                    <a:srgbClr val="C0C0C0"/>
                  </a:outerShdw>
                </a:effectLst>
                <a:latin typeface="Impact" pitchFamily="34" charset="0"/>
              </a:defRPr>
            </a:lvl1pPr>
          </a:lstStyle>
          <a:p>
            <a:pPr>
              <a:defRPr/>
            </a:pPr>
            <a:endParaRPr lang="fr-FR"/>
          </a:p>
        </p:txBody>
      </p:sp>
      <p:sp>
        <p:nvSpPr>
          <p:cNvPr id="111619" name="Rectangle 3">
            <a:extLst>
              <a:ext uri="{FF2B5EF4-FFF2-40B4-BE49-F238E27FC236}">
                <a16:creationId xmlns:a16="http://schemas.microsoft.com/office/drawing/2014/main" id="{B7EF642F-A800-4C97-9ED2-50A5F524C061}"/>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lnSpc>
                <a:spcPct val="180000"/>
              </a:lnSpc>
              <a:spcBef>
                <a:spcPct val="20000"/>
              </a:spcBef>
              <a:buClr>
                <a:schemeClr val="accent1"/>
              </a:buClr>
              <a:buSzPct val="75000"/>
              <a:buFont typeface="Monotype Sorts" pitchFamily="2" charset="2"/>
              <a:buChar char="b"/>
              <a:defRPr kumimoji="1" sz="1200">
                <a:effectLst>
                  <a:outerShdw blurRad="38100" dist="38100" dir="2700000" algn="tl">
                    <a:srgbClr val="C0C0C0"/>
                  </a:outerShdw>
                </a:effectLst>
                <a:latin typeface="Impact" pitchFamily="34" charset="0"/>
              </a:defRPr>
            </a:lvl1pPr>
          </a:lstStyle>
          <a:p>
            <a:pPr>
              <a:defRPr/>
            </a:pPr>
            <a:fld id="{4C757B94-86E9-4171-A9D1-DB37F6F3F743}" type="datetime1">
              <a:rPr lang="fr-FR"/>
              <a:pPr>
                <a:defRPr/>
              </a:pPr>
              <a:t>29/08/2018</a:t>
            </a:fld>
            <a:endParaRPr lang="fr-FR"/>
          </a:p>
        </p:txBody>
      </p:sp>
      <p:sp>
        <p:nvSpPr>
          <p:cNvPr id="111620" name="Rectangle 4">
            <a:extLst>
              <a:ext uri="{FF2B5EF4-FFF2-40B4-BE49-F238E27FC236}">
                <a16:creationId xmlns:a16="http://schemas.microsoft.com/office/drawing/2014/main" id="{7C024CB6-2F2D-4630-BC59-5989F00986C5}"/>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lnSpc>
                <a:spcPct val="180000"/>
              </a:lnSpc>
              <a:spcBef>
                <a:spcPct val="20000"/>
              </a:spcBef>
              <a:buClr>
                <a:schemeClr val="accent1"/>
              </a:buClr>
              <a:buSzPct val="75000"/>
              <a:buFont typeface="Monotype Sorts" pitchFamily="2" charset="2"/>
              <a:buChar char="b"/>
              <a:defRPr kumimoji="1" sz="1200">
                <a:effectLst>
                  <a:outerShdw blurRad="38100" dist="38100" dir="2700000" algn="tl">
                    <a:srgbClr val="C0C0C0"/>
                  </a:outerShdw>
                </a:effectLst>
                <a:latin typeface="Impact" pitchFamily="34" charset="0"/>
              </a:defRPr>
            </a:lvl1pPr>
          </a:lstStyle>
          <a:p>
            <a:pPr>
              <a:defRPr/>
            </a:pPr>
            <a:r>
              <a:rPr lang="fr-FR"/>
              <a:t>Formation Professionnelle</a:t>
            </a:r>
          </a:p>
        </p:txBody>
      </p:sp>
      <p:sp>
        <p:nvSpPr>
          <p:cNvPr id="111621" name="Rectangle 5">
            <a:extLst>
              <a:ext uri="{FF2B5EF4-FFF2-40B4-BE49-F238E27FC236}">
                <a16:creationId xmlns:a16="http://schemas.microsoft.com/office/drawing/2014/main" id="{8D5AA1CD-ECEA-4DEC-8308-ACE6818242FF}"/>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80000"/>
              </a:lnSpc>
              <a:spcBef>
                <a:spcPct val="20000"/>
              </a:spcBef>
              <a:buClr>
                <a:schemeClr val="accent1"/>
              </a:buClr>
              <a:buSzPct val="75000"/>
              <a:buFont typeface="Monotype Sorts" pitchFamily="2" charset="2"/>
              <a:buChar char="b"/>
              <a:defRPr kumimoji="1" sz="1200">
                <a:effectLst>
                  <a:outerShdw blurRad="38100" dist="38100" dir="2700000" algn="tl">
                    <a:srgbClr val="C0C0C0"/>
                  </a:outerShdw>
                </a:effectLst>
                <a:latin typeface="Impact" panose="020B0806030902050204" pitchFamily="34" charset="0"/>
              </a:defRPr>
            </a:lvl1pPr>
          </a:lstStyle>
          <a:p>
            <a:fld id="{6128BCC1-08CD-4B0A-AE6A-3BE102E8BCDD}" type="slidenum">
              <a:rPr lang="fr-FR" altLang="fr-FR"/>
              <a:pPr/>
              <a:t>‹N°›</a:t>
            </a:fld>
            <a:endParaRPr lang="fr-FR" alt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B73DA619-B676-4ED6-B8D8-A245F7AED63E}"/>
              </a:ext>
            </a:extLst>
          </p:cNvPr>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fr-FR"/>
          </a:p>
        </p:txBody>
      </p:sp>
      <p:sp>
        <p:nvSpPr>
          <p:cNvPr id="46083" name="Rectangle 3">
            <a:extLst>
              <a:ext uri="{FF2B5EF4-FFF2-40B4-BE49-F238E27FC236}">
                <a16:creationId xmlns:a16="http://schemas.microsoft.com/office/drawing/2014/main" id="{782A2467-E4E0-475C-8F1F-4176799F3935}"/>
              </a:ext>
            </a:extLst>
          </p:cNvPr>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fld id="{8D727200-2AC1-49DF-8E08-E21B0981B1E9}" type="datetime1">
              <a:rPr lang="fr-FR"/>
              <a:pPr>
                <a:defRPr/>
              </a:pPr>
              <a:t>29/08/2018</a:t>
            </a:fld>
            <a:endParaRPr lang="fr-FR"/>
          </a:p>
        </p:txBody>
      </p:sp>
      <p:sp>
        <p:nvSpPr>
          <p:cNvPr id="78852" name="Rectangle 4">
            <a:extLst>
              <a:ext uri="{FF2B5EF4-FFF2-40B4-BE49-F238E27FC236}">
                <a16:creationId xmlns:a16="http://schemas.microsoft.com/office/drawing/2014/main" id="{3C4A4CF3-0653-47F3-971A-AADA19635BC7}"/>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5" name="Rectangle 5">
            <a:extLst>
              <a:ext uri="{FF2B5EF4-FFF2-40B4-BE49-F238E27FC236}">
                <a16:creationId xmlns:a16="http://schemas.microsoft.com/office/drawing/2014/main" id="{F1009BBD-23C1-4B87-AD45-FDD8B25C6F94}"/>
              </a:ext>
            </a:extLst>
          </p:cNvPr>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46086" name="Rectangle 6">
            <a:extLst>
              <a:ext uri="{FF2B5EF4-FFF2-40B4-BE49-F238E27FC236}">
                <a16:creationId xmlns:a16="http://schemas.microsoft.com/office/drawing/2014/main" id="{D8794D3A-8983-40B8-A172-2DDE6F2582B3}"/>
              </a:ext>
            </a:extLst>
          </p:cNvPr>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r>
              <a:rPr lang="fr-FR"/>
              <a:t>Formation Professionnelle</a:t>
            </a:r>
          </a:p>
        </p:txBody>
      </p:sp>
      <p:sp>
        <p:nvSpPr>
          <p:cNvPr id="46087" name="Rectangle 7">
            <a:extLst>
              <a:ext uri="{FF2B5EF4-FFF2-40B4-BE49-F238E27FC236}">
                <a16:creationId xmlns:a16="http://schemas.microsoft.com/office/drawing/2014/main" id="{2CCAB0A5-3CB0-4926-BDF9-675F360475E1}"/>
              </a:ext>
            </a:extLst>
          </p:cNvPr>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3DF970AF-57D8-4C05-9ED9-9921C0834371}" type="slidenum">
              <a:rPr lang="fr-FR" altLang="fr-FR"/>
              <a:pPr/>
              <a:t>‹N°›</a:t>
            </a:fld>
            <a:endParaRPr lang="fr-FR" altLang="fr-FR"/>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6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sz="16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sz="16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sz="16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sz="16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3">
            <a:extLst>
              <a:ext uri="{FF2B5EF4-FFF2-40B4-BE49-F238E27FC236}">
                <a16:creationId xmlns:a16="http://schemas.microsoft.com/office/drawing/2014/main" id="{262E340D-DBCE-4BB4-9204-7E3F5DAF0C16}"/>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9F7A563-0678-4ABF-B9DC-00E53B9E7682}"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79875" name="Rectangle 6">
            <a:extLst>
              <a:ext uri="{FF2B5EF4-FFF2-40B4-BE49-F238E27FC236}">
                <a16:creationId xmlns:a16="http://schemas.microsoft.com/office/drawing/2014/main" id="{39F92695-25FF-48C3-83BC-6299A484A8EC}"/>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79876" name="Rectangle 7">
            <a:extLst>
              <a:ext uri="{FF2B5EF4-FFF2-40B4-BE49-F238E27FC236}">
                <a16:creationId xmlns:a16="http://schemas.microsoft.com/office/drawing/2014/main" id="{E1AB6272-383D-4A70-A05A-E0ACDEB42076}"/>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8E5FD16-D7B6-4626-AC3A-BF2EA339CCFF}" type="slidenum">
              <a:rPr lang="fr-FR" altLang="fr-FR" sz="1200">
                <a:latin typeface="Times New Roman" panose="02020603050405020304" pitchFamily="18" charset="0"/>
              </a:rPr>
              <a:pPr/>
              <a:t>1</a:t>
            </a:fld>
            <a:endParaRPr lang="fr-FR" altLang="fr-FR" sz="1200">
              <a:latin typeface="Times New Roman" panose="02020603050405020304" pitchFamily="18" charset="0"/>
            </a:endParaRPr>
          </a:p>
        </p:txBody>
      </p:sp>
      <p:sp>
        <p:nvSpPr>
          <p:cNvPr id="79877" name="Rectangle 2">
            <a:extLst>
              <a:ext uri="{FF2B5EF4-FFF2-40B4-BE49-F238E27FC236}">
                <a16:creationId xmlns:a16="http://schemas.microsoft.com/office/drawing/2014/main" id="{C6803FB5-5BB7-4A9B-BBCA-CA6E1776655B}"/>
              </a:ext>
            </a:extLst>
          </p:cNvPr>
          <p:cNvSpPr>
            <a:spLocks noGrp="1" noRot="1" noChangeAspect="1" noChangeArrowheads="1" noTextEdit="1"/>
          </p:cNvSpPr>
          <p:nvPr>
            <p:ph type="sldImg"/>
          </p:nvPr>
        </p:nvSpPr>
        <p:spPr>
          <a:ln/>
        </p:spPr>
      </p:sp>
      <p:sp>
        <p:nvSpPr>
          <p:cNvPr id="79878" name="Rectangle 3">
            <a:extLst>
              <a:ext uri="{FF2B5EF4-FFF2-40B4-BE49-F238E27FC236}">
                <a16:creationId xmlns:a16="http://schemas.microsoft.com/office/drawing/2014/main" id="{E4845260-B199-4158-955B-61D9F888E847}"/>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n-US"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3">
            <a:extLst>
              <a:ext uri="{FF2B5EF4-FFF2-40B4-BE49-F238E27FC236}">
                <a16:creationId xmlns:a16="http://schemas.microsoft.com/office/drawing/2014/main" id="{FD66FB11-A329-4880-96E2-8C80F53D5C93}"/>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759EEAD-338F-4382-8B22-70B909054D4B}"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89091" name="Rectangle 6">
            <a:extLst>
              <a:ext uri="{FF2B5EF4-FFF2-40B4-BE49-F238E27FC236}">
                <a16:creationId xmlns:a16="http://schemas.microsoft.com/office/drawing/2014/main" id="{8E1F8159-E617-4AD3-9BEC-D314CA0E9A0D}"/>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89092" name="Rectangle 7">
            <a:extLst>
              <a:ext uri="{FF2B5EF4-FFF2-40B4-BE49-F238E27FC236}">
                <a16:creationId xmlns:a16="http://schemas.microsoft.com/office/drawing/2014/main" id="{957E937A-520C-4EF3-9FB4-5D5C2F6FD8EB}"/>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8238200-D1BC-4F2D-9805-96F897062499}" type="slidenum">
              <a:rPr lang="fr-FR" altLang="fr-FR" sz="1200">
                <a:latin typeface="Times New Roman" panose="02020603050405020304" pitchFamily="18" charset="0"/>
              </a:rPr>
              <a:pPr/>
              <a:t>10</a:t>
            </a:fld>
            <a:endParaRPr lang="fr-FR" altLang="fr-FR" sz="1200">
              <a:latin typeface="Times New Roman" panose="02020603050405020304" pitchFamily="18" charset="0"/>
            </a:endParaRPr>
          </a:p>
        </p:txBody>
      </p:sp>
      <p:sp>
        <p:nvSpPr>
          <p:cNvPr id="89093" name="Rectangle 2">
            <a:extLst>
              <a:ext uri="{FF2B5EF4-FFF2-40B4-BE49-F238E27FC236}">
                <a16:creationId xmlns:a16="http://schemas.microsoft.com/office/drawing/2014/main" id="{1AB748A5-A140-42A7-9927-F92F94D76788}"/>
              </a:ext>
            </a:extLst>
          </p:cNvPr>
          <p:cNvSpPr>
            <a:spLocks noGrp="1" noRot="1" noChangeAspect="1" noChangeArrowheads="1" noTextEdit="1"/>
          </p:cNvSpPr>
          <p:nvPr>
            <p:ph type="sldImg"/>
          </p:nvPr>
        </p:nvSpPr>
        <p:spPr>
          <a:ln/>
        </p:spPr>
      </p:sp>
      <p:sp>
        <p:nvSpPr>
          <p:cNvPr id="89094" name="Rectangle 3">
            <a:extLst>
              <a:ext uri="{FF2B5EF4-FFF2-40B4-BE49-F238E27FC236}">
                <a16:creationId xmlns:a16="http://schemas.microsoft.com/office/drawing/2014/main" id="{2BF73BB9-C235-459C-9BAB-FA67007F599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3">
            <a:extLst>
              <a:ext uri="{FF2B5EF4-FFF2-40B4-BE49-F238E27FC236}">
                <a16:creationId xmlns:a16="http://schemas.microsoft.com/office/drawing/2014/main" id="{B5134EAC-FA91-4D50-8D7D-976920BD7231}"/>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ABF50E8-C83D-46D7-9ADA-FAA7EF841117}"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90115" name="Rectangle 6">
            <a:extLst>
              <a:ext uri="{FF2B5EF4-FFF2-40B4-BE49-F238E27FC236}">
                <a16:creationId xmlns:a16="http://schemas.microsoft.com/office/drawing/2014/main" id="{BAD35F4A-13DD-4209-878E-8E2E6ABBF34A}"/>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90116" name="Rectangle 7">
            <a:extLst>
              <a:ext uri="{FF2B5EF4-FFF2-40B4-BE49-F238E27FC236}">
                <a16:creationId xmlns:a16="http://schemas.microsoft.com/office/drawing/2014/main" id="{A9CC6FC6-C783-4C2C-851B-570241FF19C9}"/>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33AB3B1-616B-42E0-AC79-B506009C684C}" type="slidenum">
              <a:rPr lang="fr-FR" altLang="fr-FR" sz="1200">
                <a:latin typeface="Times New Roman" panose="02020603050405020304" pitchFamily="18" charset="0"/>
              </a:rPr>
              <a:pPr/>
              <a:t>11</a:t>
            </a:fld>
            <a:endParaRPr lang="fr-FR" altLang="fr-FR" sz="1200">
              <a:latin typeface="Times New Roman" panose="02020603050405020304" pitchFamily="18" charset="0"/>
            </a:endParaRPr>
          </a:p>
        </p:txBody>
      </p:sp>
      <p:sp>
        <p:nvSpPr>
          <p:cNvPr id="90117" name="Rectangle 2">
            <a:extLst>
              <a:ext uri="{FF2B5EF4-FFF2-40B4-BE49-F238E27FC236}">
                <a16:creationId xmlns:a16="http://schemas.microsoft.com/office/drawing/2014/main" id="{39310D88-9570-49FA-983D-ADD0C9466C04}"/>
              </a:ext>
            </a:extLst>
          </p:cNvPr>
          <p:cNvSpPr>
            <a:spLocks noGrp="1" noRot="1" noChangeAspect="1" noChangeArrowheads="1" noTextEdit="1"/>
          </p:cNvSpPr>
          <p:nvPr>
            <p:ph type="sldImg"/>
          </p:nvPr>
        </p:nvSpPr>
        <p:spPr>
          <a:ln/>
        </p:spPr>
      </p:sp>
      <p:sp>
        <p:nvSpPr>
          <p:cNvPr id="90118" name="Rectangle 3">
            <a:extLst>
              <a:ext uri="{FF2B5EF4-FFF2-40B4-BE49-F238E27FC236}">
                <a16:creationId xmlns:a16="http://schemas.microsoft.com/office/drawing/2014/main" id="{98FE9D62-4AF4-4EA8-99D6-F981DF21F5EF}"/>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3">
            <a:extLst>
              <a:ext uri="{FF2B5EF4-FFF2-40B4-BE49-F238E27FC236}">
                <a16:creationId xmlns:a16="http://schemas.microsoft.com/office/drawing/2014/main" id="{18489ABF-3E26-4273-A215-07F49B70A9E0}"/>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47EE4D8-C20A-4051-BE86-3DAD0CADC29A}"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91139" name="Rectangle 6">
            <a:extLst>
              <a:ext uri="{FF2B5EF4-FFF2-40B4-BE49-F238E27FC236}">
                <a16:creationId xmlns:a16="http://schemas.microsoft.com/office/drawing/2014/main" id="{144BDE2C-0CDE-43CB-873C-660550116217}"/>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91140" name="Rectangle 7">
            <a:extLst>
              <a:ext uri="{FF2B5EF4-FFF2-40B4-BE49-F238E27FC236}">
                <a16:creationId xmlns:a16="http://schemas.microsoft.com/office/drawing/2014/main" id="{4DC0E725-CA6D-4161-8B7A-B7B2BFC5B3AC}"/>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5C2963D-AD0A-4784-8879-8CA52672CB4F}" type="slidenum">
              <a:rPr lang="fr-FR" altLang="fr-FR" sz="1200">
                <a:latin typeface="Times New Roman" panose="02020603050405020304" pitchFamily="18" charset="0"/>
              </a:rPr>
              <a:pPr/>
              <a:t>12</a:t>
            </a:fld>
            <a:endParaRPr lang="fr-FR" altLang="fr-FR" sz="1200">
              <a:latin typeface="Times New Roman" panose="02020603050405020304" pitchFamily="18" charset="0"/>
            </a:endParaRPr>
          </a:p>
        </p:txBody>
      </p:sp>
      <p:sp>
        <p:nvSpPr>
          <p:cNvPr id="91141" name="Rectangle 2">
            <a:extLst>
              <a:ext uri="{FF2B5EF4-FFF2-40B4-BE49-F238E27FC236}">
                <a16:creationId xmlns:a16="http://schemas.microsoft.com/office/drawing/2014/main" id="{DF005BDB-71D2-4A67-AB0A-6584B9CC0595}"/>
              </a:ext>
            </a:extLst>
          </p:cNvPr>
          <p:cNvSpPr>
            <a:spLocks noGrp="1" noRot="1" noChangeAspect="1" noChangeArrowheads="1" noTextEdit="1"/>
          </p:cNvSpPr>
          <p:nvPr>
            <p:ph type="sldImg"/>
          </p:nvPr>
        </p:nvSpPr>
        <p:spPr>
          <a:ln/>
        </p:spPr>
      </p:sp>
      <p:sp>
        <p:nvSpPr>
          <p:cNvPr id="91142" name="Rectangle 3">
            <a:extLst>
              <a:ext uri="{FF2B5EF4-FFF2-40B4-BE49-F238E27FC236}">
                <a16:creationId xmlns:a16="http://schemas.microsoft.com/office/drawing/2014/main" id="{6142F462-8082-4A0D-87F2-A2E11B027213}"/>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3">
            <a:extLst>
              <a:ext uri="{FF2B5EF4-FFF2-40B4-BE49-F238E27FC236}">
                <a16:creationId xmlns:a16="http://schemas.microsoft.com/office/drawing/2014/main" id="{E0961B0E-D3EB-4AA4-B777-74FDF3CDA6AE}"/>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521E7C0-1F21-45B9-ADCD-B2DE76790E98}"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92163" name="Rectangle 6">
            <a:extLst>
              <a:ext uri="{FF2B5EF4-FFF2-40B4-BE49-F238E27FC236}">
                <a16:creationId xmlns:a16="http://schemas.microsoft.com/office/drawing/2014/main" id="{E40FC14E-644B-40AB-9EE7-A106CF163FA9}"/>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92164" name="Rectangle 7">
            <a:extLst>
              <a:ext uri="{FF2B5EF4-FFF2-40B4-BE49-F238E27FC236}">
                <a16:creationId xmlns:a16="http://schemas.microsoft.com/office/drawing/2014/main" id="{76090F8A-9F36-4AC1-A8A1-B3501116EA16}"/>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F828685-DA65-427E-87DB-C11C33BCA253}" type="slidenum">
              <a:rPr lang="fr-FR" altLang="fr-FR" sz="1200">
                <a:latin typeface="Times New Roman" panose="02020603050405020304" pitchFamily="18" charset="0"/>
              </a:rPr>
              <a:pPr/>
              <a:t>13</a:t>
            </a:fld>
            <a:endParaRPr lang="fr-FR" altLang="fr-FR" sz="1200">
              <a:latin typeface="Times New Roman" panose="02020603050405020304" pitchFamily="18" charset="0"/>
            </a:endParaRPr>
          </a:p>
        </p:txBody>
      </p:sp>
      <p:sp>
        <p:nvSpPr>
          <p:cNvPr id="92165" name="Rectangle 2">
            <a:extLst>
              <a:ext uri="{FF2B5EF4-FFF2-40B4-BE49-F238E27FC236}">
                <a16:creationId xmlns:a16="http://schemas.microsoft.com/office/drawing/2014/main" id="{7C4FFF20-9BAE-4EB3-A221-DCCE97728DA5}"/>
              </a:ext>
            </a:extLst>
          </p:cNvPr>
          <p:cNvSpPr>
            <a:spLocks noGrp="1" noRot="1" noChangeAspect="1" noChangeArrowheads="1" noTextEdit="1"/>
          </p:cNvSpPr>
          <p:nvPr>
            <p:ph type="sldImg"/>
          </p:nvPr>
        </p:nvSpPr>
        <p:spPr>
          <a:ln/>
        </p:spPr>
      </p:sp>
      <p:sp>
        <p:nvSpPr>
          <p:cNvPr id="92166" name="Rectangle 3">
            <a:extLst>
              <a:ext uri="{FF2B5EF4-FFF2-40B4-BE49-F238E27FC236}">
                <a16:creationId xmlns:a16="http://schemas.microsoft.com/office/drawing/2014/main" id="{5792AAA6-EA86-4080-8913-67E3C8F83852}"/>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3">
            <a:extLst>
              <a:ext uri="{FF2B5EF4-FFF2-40B4-BE49-F238E27FC236}">
                <a16:creationId xmlns:a16="http://schemas.microsoft.com/office/drawing/2014/main" id="{BE532EBD-34D7-4B5D-8906-091F26112432}"/>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5153640-4477-4609-B54B-00FA7A077BFB}"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93187" name="Rectangle 6">
            <a:extLst>
              <a:ext uri="{FF2B5EF4-FFF2-40B4-BE49-F238E27FC236}">
                <a16:creationId xmlns:a16="http://schemas.microsoft.com/office/drawing/2014/main" id="{5EF4C669-4F59-4E1E-8537-4ED7A01DEE00}"/>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93188" name="Rectangle 7">
            <a:extLst>
              <a:ext uri="{FF2B5EF4-FFF2-40B4-BE49-F238E27FC236}">
                <a16:creationId xmlns:a16="http://schemas.microsoft.com/office/drawing/2014/main" id="{D638ABEB-7FC3-4BA5-B382-40ABA9E4BD06}"/>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085AE16-70ED-4B82-97B8-08555E7EEF60}" type="slidenum">
              <a:rPr lang="fr-FR" altLang="fr-FR" sz="1200">
                <a:latin typeface="Times New Roman" panose="02020603050405020304" pitchFamily="18" charset="0"/>
              </a:rPr>
              <a:pPr/>
              <a:t>14</a:t>
            </a:fld>
            <a:endParaRPr lang="fr-FR" altLang="fr-FR" sz="1200">
              <a:latin typeface="Times New Roman" panose="02020603050405020304" pitchFamily="18" charset="0"/>
            </a:endParaRPr>
          </a:p>
        </p:txBody>
      </p:sp>
      <p:sp>
        <p:nvSpPr>
          <p:cNvPr id="93189" name="Rectangle 2">
            <a:extLst>
              <a:ext uri="{FF2B5EF4-FFF2-40B4-BE49-F238E27FC236}">
                <a16:creationId xmlns:a16="http://schemas.microsoft.com/office/drawing/2014/main" id="{36BE8450-329D-4194-95DA-31EE08C6F64E}"/>
              </a:ext>
            </a:extLst>
          </p:cNvPr>
          <p:cNvSpPr>
            <a:spLocks noGrp="1" noRot="1" noChangeAspect="1" noChangeArrowheads="1" noTextEdit="1"/>
          </p:cNvSpPr>
          <p:nvPr>
            <p:ph type="sldImg"/>
          </p:nvPr>
        </p:nvSpPr>
        <p:spPr>
          <a:ln/>
        </p:spPr>
      </p:sp>
      <p:sp>
        <p:nvSpPr>
          <p:cNvPr id="93190" name="Rectangle 3">
            <a:extLst>
              <a:ext uri="{FF2B5EF4-FFF2-40B4-BE49-F238E27FC236}">
                <a16:creationId xmlns:a16="http://schemas.microsoft.com/office/drawing/2014/main" id="{0F89CECC-B151-4927-A59E-30989A89BF76}"/>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3">
            <a:extLst>
              <a:ext uri="{FF2B5EF4-FFF2-40B4-BE49-F238E27FC236}">
                <a16:creationId xmlns:a16="http://schemas.microsoft.com/office/drawing/2014/main" id="{8DEE9F11-7B7C-4083-928C-700EA64E8A44}"/>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6E70324-B51F-455C-A58B-86D0893A4DE5}"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80899" name="Rectangle 6">
            <a:extLst>
              <a:ext uri="{FF2B5EF4-FFF2-40B4-BE49-F238E27FC236}">
                <a16:creationId xmlns:a16="http://schemas.microsoft.com/office/drawing/2014/main" id="{EC9DEBC8-9A57-4755-A014-4E759B7DD55C}"/>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80900" name="Rectangle 7">
            <a:extLst>
              <a:ext uri="{FF2B5EF4-FFF2-40B4-BE49-F238E27FC236}">
                <a16:creationId xmlns:a16="http://schemas.microsoft.com/office/drawing/2014/main" id="{A422C6DE-9870-41FE-8CC4-0B3855DD3241}"/>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1E5C8F4-9176-4362-8DFC-FE07DD3A710E}" type="slidenum">
              <a:rPr lang="fr-FR" altLang="fr-FR" sz="1200">
                <a:latin typeface="Times New Roman" panose="02020603050405020304" pitchFamily="18" charset="0"/>
              </a:rPr>
              <a:pPr/>
              <a:t>2</a:t>
            </a:fld>
            <a:endParaRPr lang="fr-FR" altLang="fr-FR" sz="1200">
              <a:latin typeface="Times New Roman" panose="02020603050405020304" pitchFamily="18" charset="0"/>
            </a:endParaRPr>
          </a:p>
        </p:txBody>
      </p:sp>
      <p:sp>
        <p:nvSpPr>
          <p:cNvPr id="80901" name="Rectangle 2">
            <a:extLst>
              <a:ext uri="{FF2B5EF4-FFF2-40B4-BE49-F238E27FC236}">
                <a16:creationId xmlns:a16="http://schemas.microsoft.com/office/drawing/2014/main" id="{7DB638C0-9C17-457D-9562-BB91E24BB6A5}"/>
              </a:ext>
            </a:extLst>
          </p:cNvPr>
          <p:cNvSpPr>
            <a:spLocks noGrp="1" noRot="1" noChangeAspect="1" noChangeArrowheads="1" noTextEdit="1"/>
          </p:cNvSpPr>
          <p:nvPr>
            <p:ph type="sldImg"/>
          </p:nvPr>
        </p:nvSpPr>
        <p:spPr>
          <a:ln/>
        </p:spPr>
      </p:sp>
      <p:sp>
        <p:nvSpPr>
          <p:cNvPr id="80902" name="Rectangle 3">
            <a:extLst>
              <a:ext uri="{FF2B5EF4-FFF2-40B4-BE49-F238E27FC236}">
                <a16:creationId xmlns:a16="http://schemas.microsoft.com/office/drawing/2014/main" id="{81C223EF-616A-412D-91D6-90420F517C90}"/>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3">
            <a:extLst>
              <a:ext uri="{FF2B5EF4-FFF2-40B4-BE49-F238E27FC236}">
                <a16:creationId xmlns:a16="http://schemas.microsoft.com/office/drawing/2014/main" id="{9F84612F-B331-4F62-99B1-C18CC9712513}"/>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CC586B3-70E8-4FF3-9426-FF0C21DF0B68}"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81923" name="Rectangle 6">
            <a:extLst>
              <a:ext uri="{FF2B5EF4-FFF2-40B4-BE49-F238E27FC236}">
                <a16:creationId xmlns:a16="http://schemas.microsoft.com/office/drawing/2014/main" id="{E20E96E3-EB9E-493A-BF3E-9DE0ABAAF31D}"/>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81924" name="Rectangle 7">
            <a:extLst>
              <a:ext uri="{FF2B5EF4-FFF2-40B4-BE49-F238E27FC236}">
                <a16:creationId xmlns:a16="http://schemas.microsoft.com/office/drawing/2014/main" id="{B8AC2407-11D9-493C-8E86-94A6C1FA3952}"/>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49B9176-32A8-4EAB-88D7-626DCA0C224C}" type="slidenum">
              <a:rPr lang="fr-FR" altLang="fr-FR" sz="1200">
                <a:latin typeface="Times New Roman" panose="02020603050405020304" pitchFamily="18" charset="0"/>
              </a:rPr>
              <a:pPr/>
              <a:t>3</a:t>
            </a:fld>
            <a:endParaRPr lang="fr-FR" altLang="fr-FR" sz="1200">
              <a:latin typeface="Times New Roman" panose="02020603050405020304" pitchFamily="18" charset="0"/>
            </a:endParaRPr>
          </a:p>
        </p:txBody>
      </p:sp>
      <p:sp>
        <p:nvSpPr>
          <p:cNvPr id="81925" name="Rectangle 2">
            <a:extLst>
              <a:ext uri="{FF2B5EF4-FFF2-40B4-BE49-F238E27FC236}">
                <a16:creationId xmlns:a16="http://schemas.microsoft.com/office/drawing/2014/main" id="{61494374-0419-4FFB-9925-9B90FD880900}"/>
              </a:ext>
            </a:extLst>
          </p:cNvPr>
          <p:cNvSpPr>
            <a:spLocks noGrp="1" noRot="1" noChangeAspect="1" noChangeArrowheads="1" noTextEdit="1"/>
          </p:cNvSpPr>
          <p:nvPr>
            <p:ph type="sldImg"/>
          </p:nvPr>
        </p:nvSpPr>
        <p:spPr>
          <a:ln/>
        </p:spPr>
      </p:sp>
      <p:sp>
        <p:nvSpPr>
          <p:cNvPr id="81926" name="Rectangle 3">
            <a:extLst>
              <a:ext uri="{FF2B5EF4-FFF2-40B4-BE49-F238E27FC236}">
                <a16:creationId xmlns:a16="http://schemas.microsoft.com/office/drawing/2014/main" id="{6FFF3063-5918-40EB-A05B-F85495AF9720}"/>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a:extLst>
              <a:ext uri="{FF2B5EF4-FFF2-40B4-BE49-F238E27FC236}">
                <a16:creationId xmlns:a16="http://schemas.microsoft.com/office/drawing/2014/main" id="{A3558A6D-07F1-4A3B-9B45-A37467E7D535}"/>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7CCA255-B3BD-4152-8D71-5B49353F4D9B}"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82947" name="Rectangle 6">
            <a:extLst>
              <a:ext uri="{FF2B5EF4-FFF2-40B4-BE49-F238E27FC236}">
                <a16:creationId xmlns:a16="http://schemas.microsoft.com/office/drawing/2014/main" id="{C49DD374-20B9-458A-896E-0AA230993B52}"/>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82948" name="Rectangle 7">
            <a:extLst>
              <a:ext uri="{FF2B5EF4-FFF2-40B4-BE49-F238E27FC236}">
                <a16:creationId xmlns:a16="http://schemas.microsoft.com/office/drawing/2014/main" id="{C8B0555C-1196-43AC-A92A-CCE08606775F}"/>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8218A22-00D9-41AE-B0C7-2E631931038B}" type="slidenum">
              <a:rPr lang="fr-FR" altLang="fr-FR" sz="1200">
                <a:latin typeface="Times New Roman" panose="02020603050405020304" pitchFamily="18" charset="0"/>
              </a:rPr>
              <a:pPr/>
              <a:t>4</a:t>
            </a:fld>
            <a:endParaRPr lang="fr-FR" altLang="fr-FR" sz="1200">
              <a:latin typeface="Times New Roman" panose="02020603050405020304" pitchFamily="18" charset="0"/>
            </a:endParaRPr>
          </a:p>
        </p:txBody>
      </p:sp>
      <p:sp>
        <p:nvSpPr>
          <p:cNvPr id="82949" name="Rectangle 2">
            <a:extLst>
              <a:ext uri="{FF2B5EF4-FFF2-40B4-BE49-F238E27FC236}">
                <a16:creationId xmlns:a16="http://schemas.microsoft.com/office/drawing/2014/main" id="{B31B8E10-21C3-494E-AA1E-F156A09FB4BF}"/>
              </a:ext>
            </a:extLst>
          </p:cNvPr>
          <p:cNvSpPr>
            <a:spLocks noGrp="1" noRot="1" noChangeAspect="1" noChangeArrowheads="1" noTextEdit="1"/>
          </p:cNvSpPr>
          <p:nvPr>
            <p:ph type="sldImg"/>
          </p:nvPr>
        </p:nvSpPr>
        <p:spPr>
          <a:ln/>
        </p:spPr>
      </p:sp>
      <p:sp>
        <p:nvSpPr>
          <p:cNvPr id="82950" name="Rectangle 3">
            <a:extLst>
              <a:ext uri="{FF2B5EF4-FFF2-40B4-BE49-F238E27FC236}">
                <a16:creationId xmlns:a16="http://schemas.microsoft.com/office/drawing/2014/main" id="{148AC6AE-1B35-48EB-8E5B-F0CC55F05937}"/>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3">
            <a:extLst>
              <a:ext uri="{FF2B5EF4-FFF2-40B4-BE49-F238E27FC236}">
                <a16:creationId xmlns:a16="http://schemas.microsoft.com/office/drawing/2014/main" id="{74F6C0B8-E7BD-4387-A6CE-7F88CD40F2A4}"/>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BBA9F1B-AEEC-4AD9-9574-EF5F83308319}"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83971" name="Rectangle 6">
            <a:extLst>
              <a:ext uri="{FF2B5EF4-FFF2-40B4-BE49-F238E27FC236}">
                <a16:creationId xmlns:a16="http://schemas.microsoft.com/office/drawing/2014/main" id="{31D3D636-5272-47E4-A152-4E8F867A264F}"/>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83972" name="Rectangle 7">
            <a:extLst>
              <a:ext uri="{FF2B5EF4-FFF2-40B4-BE49-F238E27FC236}">
                <a16:creationId xmlns:a16="http://schemas.microsoft.com/office/drawing/2014/main" id="{6A832614-21BD-4AFF-A450-C68ECE38B184}"/>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33B4AE4-E604-4BD5-BA0C-5042B48E6D3E}" type="slidenum">
              <a:rPr lang="fr-FR" altLang="fr-FR" sz="1200">
                <a:latin typeface="Times New Roman" panose="02020603050405020304" pitchFamily="18" charset="0"/>
              </a:rPr>
              <a:pPr/>
              <a:t>5</a:t>
            </a:fld>
            <a:endParaRPr lang="fr-FR" altLang="fr-FR" sz="1200">
              <a:latin typeface="Times New Roman" panose="02020603050405020304" pitchFamily="18" charset="0"/>
            </a:endParaRPr>
          </a:p>
        </p:txBody>
      </p:sp>
      <p:sp>
        <p:nvSpPr>
          <p:cNvPr id="83973" name="Rectangle 2">
            <a:extLst>
              <a:ext uri="{FF2B5EF4-FFF2-40B4-BE49-F238E27FC236}">
                <a16:creationId xmlns:a16="http://schemas.microsoft.com/office/drawing/2014/main" id="{2B24DF1C-9538-4651-9432-1B78E0049E9D}"/>
              </a:ext>
            </a:extLst>
          </p:cNvPr>
          <p:cNvSpPr>
            <a:spLocks noGrp="1" noRot="1" noChangeAspect="1" noChangeArrowheads="1" noTextEdit="1"/>
          </p:cNvSpPr>
          <p:nvPr>
            <p:ph type="sldImg"/>
          </p:nvPr>
        </p:nvSpPr>
        <p:spPr>
          <a:ln/>
        </p:spPr>
      </p:sp>
      <p:sp>
        <p:nvSpPr>
          <p:cNvPr id="83974" name="Rectangle 3">
            <a:extLst>
              <a:ext uri="{FF2B5EF4-FFF2-40B4-BE49-F238E27FC236}">
                <a16:creationId xmlns:a16="http://schemas.microsoft.com/office/drawing/2014/main" id="{29E627F1-6273-49B3-A062-7324BEF85DEA}"/>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3">
            <a:extLst>
              <a:ext uri="{FF2B5EF4-FFF2-40B4-BE49-F238E27FC236}">
                <a16:creationId xmlns:a16="http://schemas.microsoft.com/office/drawing/2014/main" id="{DB450CA9-041F-41E8-A3FE-2BAB3291F4DD}"/>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527DF8B-1486-484A-8F7F-BF8EF14D10F0}"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84995" name="Rectangle 6">
            <a:extLst>
              <a:ext uri="{FF2B5EF4-FFF2-40B4-BE49-F238E27FC236}">
                <a16:creationId xmlns:a16="http://schemas.microsoft.com/office/drawing/2014/main" id="{E9CA08EA-33E3-45B3-B384-DF388BA999D0}"/>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84996" name="Rectangle 7">
            <a:extLst>
              <a:ext uri="{FF2B5EF4-FFF2-40B4-BE49-F238E27FC236}">
                <a16:creationId xmlns:a16="http://schemas.microsoft.com/office/drawing/2014/main" id="{26FC8CB8-C511-4C24-82CC-793BC810AC84}"/>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E760DBB-5E45-40C2-A105-8962E2BDE231}" type="slidenum">
              <a:rPr lang="fr-FR" altLang="fr-FR" sz="1200">
                <a:latin typeface="Times New Roman" panose="02020603050405020304" pitchFamily="18" charset="0"/>
              </a:rPr>
              <a:pPr/>
              <a:t>6</a:t>
            </a:fld>
            <a:endParaRPr lang="fr-FR" altLang="fr-FR" sz="1200">
              <a:latin typeface="Times New Roman" panose="02020603050405020304" pitchFamily="18" charset="0"/>
            </a:endParaRPr>
          </a:p>
        </p:txBody>
      </p:sp>
      <p:sp>
        <p:nvSpPr>
          <p:cNvPr id="84997" name="Rectangle 2">
            <a:extLst>
              <a:ext uri="{FF2B5EF4-FFF2-40B4-BE49-F238E27FC236}">
                <a16:creationId xmlns:a16="http://schemas.microsoft.com/office/drawing/2014/main" id="{E9526F59-B9EA-4E60-8BA8-B714009F9980}"/>
              </a:ext>
            </a:extLst>
          </p:cNvPr>
          <p:cNvSpPr>
            <a:spLocks noGrp="1" noRot="1" noChangeAspect="1" noChangeArrowheads="1" noTextEdit="1"/>
          </p:cNvSpPr>
          <p:nvPr>
            <p:ph type="sldImg"/>
          </p:nvPr>
        </p:nvSpPr>
        <p:spPr>
          <a:ln/>
        </p:spPr>
      </p:sp>
      <p:sp>
        <p:nvSpPr>
          <p:cNvPr id="84998" name="Rectangle 3">
            <a:extLst>
              <a:ext uri="{FF2B5EF4-FFF2-40B4-BE49-F238E27FC236}">
                <a16:creationId xmlns:a16="http://schemas.microsoft.com/office/drawing/2014/main" id="{FD75B288-7746-461E-BF4B-57468F3FFC17}"/>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3">
            <a:extLst>
              <a:ext uri="{FF2B5EF4-FFF2-40B4-BE49-F238E27FC236}">
                <a16:creationId xmlns:a16="http://schemas.microsoft.com/office/drawing/2014/main" id="{DE161341-A055-41D6-AC2E-41C14195B02D}"/>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441CC83B-E2EA-42D9-B57F-69EEBED60D84}"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86019" name="Rectangle 6">
            <a:extLst>
              <a:ext uri="{FF2B5EF4-FFF2-40B4-BE49-F238E27FC236}">
                <a16:creationId xmlns:a16="http://schemas.microsoft.com/office/drawing/2014/main" id="{787430DF-E999-43B9-B2C2-781770718887}"/>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86020" name="Rectangle 7">
            <a:extLst>
              <a:ext uri="{FF2B5EF4-FFF2-40B4-BE49-F238E27FC236}">
                <a16:creationId xmlns:a16="http://schemas.microsoft.com/office/drawing/2014/main" id="{C2B35456-9B8D-47A6-BD72-E4A3F8A25AD3}"/>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531B672-598F-42B9-BA8F-7DE387A283E2}" type="slidenum">
              <a:rPr lang="fr-FR" altLang="fr-FR" sz="1200">
                <a:latin typeface="Times New Roman" panose="02020603050405020304" pitchFamily="18" charset="0"/>
              </a:rPr>
              <a:pPr/>
              <a:t>7</a:t>
            </a:fld>
            <a:endParaRPr lang="fr-FR" altLang="fr-FR" sz="1200">
              <a:latin typeface="Times New Roman" panose="02020603050405020304" pitchFamily="18" charset="0"/>
            </a:endParaRPr>
          </a:p>
        </p:txBody>
      </p:sp>
      <p:sp>
        <p:nvSpPr>
          <p:cNvPr id="86021" name="Rectangle 2">
            <a:extLst>
              <a:ext uri="{FF2B5EF4-FFF2-40B4-BE49-F238E27FC236}">
                <a16:creationId xmlns:a16="http://schemas.microsoft.com/office/drawing/2014/main" id="{3664D8E6-E5F0-439E-BEFB-271B0AFE5350}"/>
              </a:ext>
            </a:extLst>
          </p:cNvPr>
          <p:cNvSpPr>
            <a:spLocks noGrp="1" noRot="1" noChangeAspect="1" noChangeArrowheads="1" noTextEdit="1"/>
          </p:cNvSpPr>
          <p:nvPr>
            <p:ph type="sldImg"/>
          </p:nvPr>
        </p:nvSpPr>
        <p:spPr>
          <a:ln/>
        </p:spPr>
      </p:sp>
      <p:sp>
        <p:nvSpPr>
          <p:cNvPr id="86022" name="Rectangle 3">
            <a:extLst>
              <a:ext uri="{FF2B5EF4-FFF2-40B4-BE49-F238E27FC236}">
                <a16:creationId xmlns:a16="http://schemas.microsoft.com/office/drawing/2014/main" id="{1C85B59B-958D-45A2-A76C-60968C4DFC77}"/>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3">
            <a:extLst>
              <a:ext uri="{FF2B5EF4-FFF2-40B4-BE49-F238E27FC236}">
                <a16:creationId xmlns:a16="http://schemas.microsoft.com/office/drawing/2014/main" id="{BFF43998-F1E2-4DF0-B081-646427EC5865}"/>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155D91F-7521-4517-B6C7-8C5EA2FB64AF}"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87043" name="Rectangle 6">
            <a:extLst>
              <a:ext uri="{FF2B5EF4-FFF2-40B4-BE49-F238E27FC236}">
                <a16:creationId xmlns:a16="http://schemas.microsoft.com/office/drawing/2014/main" id="{655F0B91-0D26-4C44-B470-EBEC31A652E5}"/>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87044" name="Rectangle 7">
            <a:extLst>
              <a:ext uri="{FF2B5EF4-FFF2-40B4-BE49-F238E27FC236}">
                <a16:creationId xmlns:a16="http://schemas.microsoft.com/office/drawing/2014/main" id="{F67A92E8-9D07-4B34-844B-E1727D34D916}"/>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5F2721E-2DC0-4D55-A8E5-F4D4DDFD008E}" type="slidenum">
              <a:rPr lang="fr-FR" altLang="fr-FR" sz="1200">
                <a:latin typeface="Times New Roman" panose="02020603050405020304" pitchFamily="18" charset="0"/>
              </a:rPr>
              <a:pPr/>
              <a:t>8</a:t>
            </a:fld>
            <a:endParaRPr lang="fr-FR" altLang="fr-FR" sz="1200">
              <a:latin typeface="Times New Roman" panose="02020603050405020304" pitchFamily="18" charset="0"/>
            </a:endParaRPr>
          </a:p>
        </p:txBody>
      </p:sp>
      <p:sp>
        <p:nvSpPr>
          <p:cNvPr id="87045" name="Rectangle 2">
            <a:extLst>
              <a:ext uri="{FF2B5EF4-FFF2-40B4-BE49-F238E27FC236}">
                <a16:creationId xmlns:a16="http://schemas.microsoft.com/office/drawing/2014/main" id="{6A970297-504C-46F8-916E-3BB3598A8063}"/>
              </a:ext>
            </a:extLst>
          </p:cNvPr>
          <p:cNvSpPr>
            <a:spLocks noGrp="1" noRot="1" noChangeAspect="1" noChangeArrowheads="1" noTextEdit="1"/>
          </p:cNvSpPr>
          <p:nvPr>
            <p:ph type="sldImg"/>
          </p:nvPr>
        </p:nvSpPr>
        <p:spPr>
          <a:ln/>
        </p:spPr>
      </p:sp>
      <p:sp>
        <p:nvSpPr>
          <p:cNvPr id="87046" name="Rectangle 3">
            <a:extLst>
              <a:ext uri="{FF2B5EF4-FFF2-40B4-BE49-F238E27FC236}">
                <a16:creationId xmlns:a16="http://schemas.microsoft.com/office/drawing/2014/main" id="{7E0428FA-2415-4A5D-8124-ACBEE544F5A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3">
            <a:extLst>
              <a:ext uri="{FF2B5EF4-FFF2-40B4-BE49-F238E27FC236}">
                <a16:creationId xmlns:a16="http://schemas.microsoft.com/office/drawing/2014/main" id="{854D10A1-3858-47F3-9C1C-918B5BA1EFEC}"/>
              </a:ext>
            </a:extLst>
          </p:cNvPr>
          <p:cNvSpPr>
            <a:spLocks noGrp="1" noChangeArrowheads="1"/>
          </p:cNvSpPr>
          <p:nvPr>
            <p:ph type="dt" sz="quarter"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4F49BF2-36F5-4BA5-A122-6D41C60BCFEA}" type="datetime1">
              <a:rPr lang="fr-FR" altLang="fr-FR" sz="1200" smtClean="0">
                <a:latin typeface="Times New Roman" panose="02020603050405020304" pitchFamily="18" charset="0"/>
              </a:rPr>
              <a:pPr/>
              <a:t>29/08/2018</a:t>
            </a:fld>
            <a:endParaRPr lang="fr-FR" altLang="fr-FR" sz="1200">
              <a:latin typeface="Times New Roman" panose="02020603050405020304" pitchFamily="18" charset="0"/>
            </a:endParaRPr>
          </a:p>
        </p:txBody>
      </p:sp>
      <p:sp>
        <p:nvSpPr>
          <p:cNvPr id="88067" name="Rectangle 6">
            <a:extLst>
              <a:ext uri="{FF2B5EF4-FFF2-40B4-BE49-F238E27FC236}">
                <a16:creationId xmlns:a16="http://schemas.microsoft.com/office/drawing/2014/main" id="{1D3BEFDF-D9D9-4559-AE89-00652FF82BBC}"/>
              </a:ext>
            </a:extLst>
          </p:cNvPr>
          <p:cNvSpPr>
            <a:spLocks noGrp="1" noChangeArrowheads="1"/>
          </p:cNvSpPr>
          <p:nvPr>
            <p:ph type="ftr" sz="quarter" idx="4"/>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fr-FR" altLang="fr-FR" sz="1200">
                <a:latin typeface="Times New Roman" panose="02020603050405020304" pitchFamily="18" charset="0"/>
              </a:rPr>
              <a:t>Formation Professionnelle</a:t>
            </a:r>
          </a:p>
        </p:txBody>
      </p:sp>
      <p:sp>
        <p:nvSpPr>
          <p:cNvPr id="88068" name="Rectangle 7">
            <a:extLst>
              <a:ext uri="{FF2B5EF4-FFF2-40B4-BE49-F238E27FC236}">
                <a16:creationId xmlns:a16="http://schemas.microsoft.com/office/drawing/2014/main" id="{745E99A3-C007-4BDF-81B3-9A7A8D00981E}"/>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493D73B-5304-4F5B-A183-94D1569727FD}" type="slidenum">
              <a:rPr lang="fr-FR" altLang="fr-FR" sz="1200">
                <a:latin typeface="Times New Roman" panose="02020603050405020304" pitchFamily="18" charset="0"/>
              </a:rPr>
              <a:pPr/>
              <a:t>9</a:t>
            </a:fld>
            <a:endParaRPr lang="fr-FR" altLang="fr-FR" sz="1200">
              <a:latin typeface="Times New Roman" panose="02020603050405020304" pitchFamily="18" charset="0"/>
            </a:endParaRPr>
          </a:p>
        </p:txBody>
      </p:sp>
      <p:sp>
        <p:nvSpPr>
          <p:cNvPr id="88069" name="Rectangle 2">
            <a:extLst>
              <a:ext uri="{FF2B5EF4-FFF2-40B4-BE49-F238E27FC236}">
                <a16:creationId xmlns:a16="http://schemas.microsoft.com/office/drawing/2014/main" id="{91B2FEBE-7E69-411D-B128-8CC70386FCE6}"/>
              </a:ext>
            </a:extLst>
          </p:cNvPr>
          <p:cNvSpPr>
            <a:spLocks noGrp="1" noRot="1" noChangeAspect="1" noChangeArrowheads="1" noTextEdit="1"/>
          </p:cNvSpPr>
          <p:nvPr>
            <p:ph type="sldImg"/>
          </p:nvPr>
        </p:nvSpPr>
        <p:spPr>
          <a:ln/>
        </p:spPr>
      </p:sp>
      <p:sp>
        <p:nvSpPr>
          <p:cNvPr id="88070" name="Rectangle 3">
            <a:extLst>
              <a:ext uri="{FF2B5EF4-FFF2-40B4-BE49-F238E27FC236}">
                <a16:creationId xmlns:a16="http://schemas.microsoft.com/office/drawing/2014/main" id="{50ECC2D1-AEB7-4802-B67B-545E89A4F0E0}"/>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r>
              <a:rPr lang="fr-FR" altLang="fr-FR" sz="1200"/>
              <a:t>Se prémunir des conflits et éviter les réclamations.</a:t>
            </a:r>
          </a:p>
          <a:p>
            <a:pPr lvl="3"/>
            <a:endParaRPr lang="fr-FR" altLang="fr-FR" sz="1800"/>
          </a:p>
          <a:p>
            <a:pPr lvl="3"/>
            <a:r>
              <a:rPr lang="fr-FR" altLang="fr-FR" sz="1800"/>
              <a:t>Sinon ...</a:t>
            </a:r>
          </a:p>
          <a:p>
            <a:r>
              <a:rPr lang="fr-FR" altLang="fr-FR" sz="1200"/>
              <a:t>Mieux gérer les conflits et étayer nos réclamations.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a:extLst>
              <a:ext uri="{FF2B5EF4-FFF2-40B4-BE49-F238E27FC236}">
                <a16:creationId xmlns:a16="http://schemas.microsoft.com/office/drawing/2014/main" id="{9269E378-14C9-4EA6-A7E2-5BC09BFD37D7}"/>
              </a:ext>
            </a:extLst>
          </p:cNvPr>
          <p:cNvSpPr>
            <a:spLocks noGrp="1"/>
          </p:cNvSpPr>
          <p:nvPr>
            <p:ph type="dt" sz="half" idx="10"/>
          </p:nvPr>
        </p:nvSpPr>
        <p:spPr/>
        <p:txBody>
          <a:bodyPr/>
          <a:lstStyle>
            <a:lvl1pPr>
              <a:defRPr/>
            </a:lvl1pPr>
          </a:lstStyle>
          <a:p>
            <a:pPr>
              <a:defRPr/>
            </a:pPr>
            <a:fld id="{A8B6CC2C-3602-41A8-950C-D2DE4A586FA6}" type="datetime1">
              <a:rPr lang="fr-FR"/>
              <a:pPr>
                <a:defRPr/>
              </a:pPr>
              <a:t>29/08/2018</a:t>
            </a:fld>
            <a:endParaRPr lang="fr-FR"/>
          </a:p>
        </p:txBody>
      </p:sp>
      <p:sp>
        <p:nvSpPr>
          <p:cNvPr id="5" name="Espace réservé du pied de page 4">
            <a:extLst>
              <a:ext uri="{FF2B5EF4-FFF2-40B4-BE49-F238E27FC236}">
                <a16:creationId xmlns:a16="http://schemas.microsoft.com/office/drawing/2014/main" id="{7B07276F-A9BC-4004-93D3-D0DD52D9DB1D}"/>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4CCD99B0-F2E8-4682-B932-DA882607BE00}"/>
              </a:ext>
            </a:extLst>
          </p:cNvPr>
          <p:cNvSpPr>
            <a:spLocks noGrp="1"/>
          </p:cNvSpPr>
          <p:nvPr>
            <p:ph type="sldNum" sz="quarter" idx="12"/>
          </p:nvPr>
        </p:nvSpPr>
        <p:spPr/>
        <p:txBody>
          <a:bodyPr/>
          <a:lstStyle>
            <a:lvl1pPr>
              <a:defRPr/>
            </a:lvl1pPr>
          </a:lstStyle>
          <a:p>
            <a:fld id="{B00856B8-4920-4138-9E37-675E46C18D72}" type="slidenum">
              <a:rPr lang="fr-FR" altLang="fr-FR"/>
              <a:pPr/>
              <a:t>‹N°›</a:t>
            </a:fld>
            <a:endParaRPr lang="fr-FR" altLang="fr-FR"/>
          </a:p>
        </p:txBody>
      </p:sp>
    </p:spTree>
    <p:extLst>
      <p:ext uri="{BB962C8B-B14F-4D97-AF65-F5344CB8AC3E}">
        <p14:creationId xmlns:p14="http://schemas.microsoft.com/office/powerpoint/2010/main" val="2378995077"/>
      </p:ext>
    </p:extLst>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9B8FF61-335D-43CB-82FE-78DFF2C3C7EF}"/>
              </a:ext>
            </a:extLst>
          </p:cNvPr>
          <p:cNvSpPr>
            <a:spLocks noGrp="1"/>
          </p:cNvSpPr>
          <p:nvPr>
            <p:ph type="dt" sz="half" idx="10"/>
          </p:nvPr>
        </p:nvSpPr>
        <p:spPr/>
        <p:txBody>
          <a:bodyPr/>
          <a:lstStyle>
            <a:lvl1pPr>
              <a:defRPr/>
            </a:lvl1pPr>
          </a:lstStyle>
          <a:p>
            <a:pPr>
              <a:defRPr/>
            </a:pPr>
            <a:fld id="{B6921D99-80DF-48B7-A1FF-CC7A612F459D}" type="datetime1">
              <a:rPr lang="fr-FR"/>
              <a:pPr>
                <a:defRPr/>
              </a:pPr>
              <a:t>29/08/2018</a:t>
            </a:fld>
            <a:endParaRPr lang="fr-FR"/>
          </a:p>
        </p:txBody>
      </p:sp>
      <p:sp>
        <p:nvSpPr>
          <p:cNvPr id="5" name="Espace réservé du pied de page 4">
            <a:extLst>
              <a:ext uri="{FF2B5EF4-FFF2-40B4-BE49-F238E27FC236}">
                <a16:creationId xmlns:a16="http://schemas.microsoft.com/office/drawing/2014/main" id="{E4056346-C17D-448F-89E7-156A867C254E}"/>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A9237DCC-18D7-4CE0-869C-9D28AE5B298E}"/>
              </a:ext>
            </a:extLst>
          </p:cNvPr>
          <p:cNvSpPr>
            <a:spLocks noGrp="1"/>
          </p:cNvSpPr>
          <p:nvPr>
            <p:ph type="sldNum" sz="quarter" idx="12"/>
          </p:nvPr>
        </p:nvSpPr>
        <p:spPr/>
        <p:txBody>
          <a:bodyPr/>
          <a:lstStyle>
            <a:lvl1pPr>
              <a:defRPr/>
            </a:lvl1pPr>
          </a:lstStyle>
          <a:p>
            <a:fld id="{5B53EF51-4795-42E7-B68A-80ABA6CA80BF}" type="slidenum">
              <a:rPr lang="fr-FR" altLang="fr-FR"/>
              <a:pPr/>
              <a:t>‹N°›</a:t>
            </a:fld>
            <a:endParaRPr lang="fr-FR" altLang="fr-FR"/>
          </a:p>
        </p:txBody>
      </p:sp>
    </p:spTree>
    <p:extLst>
      <p:ext uri="{BB962C8B-B14F-4D97-AF65-F5344CB8AC3E}">
        <p14:creationId xmlns:p14="http://schemas.microsoft.com/office/powerpoint/2010/main" val="3772260200"/>
      </p:ext>
    </p:extLst>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71C5849-3CDA-462E-A229-DF7634738EB3}"/>
              </a:ext>
            </a:extLst>
          </p:cNvPr>
          <p:cNvSpPr>
            <a:spLocks noGrp="1"/>
          </p:cNvSpPr>
          <p:nvPr>
            <p:ph type="dt" sz="half" idx="10"/>
          </p:nvPr>
        </p:nvSpPr>
        <p:spPr/>
        <p:txBody>
          <a:bodyPr/>
          <a:lstStyle>
            <a:lvl1pPr>
              <a:defRPr/>
            </a:lvl1pPr>
          </a:lstStyle>
          <a:p>
            <a:pPr>
              <a:defRPr/>
            </a:pPr>
            <a:fld id="{7E03350F-6C9D-4141-890D-F5AA1A46D8B5}" type="datetime1">
              <a:rPr lang="fr-FR"/>
              <a:pPr>
                <a:defRPr/>
              </a:pPr>
              <a:t>29/08/2018</a:t>
            </a:fld>
            <a:endParaRPr lang="fr-FR"/>
          </a:p>
        </p:txBody>
      </p:sp>
      <p:sp>
        <p:nvSpPr>
          <p:cNvPr id="5" name="Espace réservé du pied de page 4">
            <a:extLst>
              <a:ext uri="{FF2B5EF4-FFF2-40B4-BE49-F238E27FC236}">
                <a16:creationId xmlns:a16="http://schemas.microsoft.com/office/drawing/2014/main" id="{9B4FCD77-82A7-49B2-8446-D4D0C13B37BC}"/>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9B290693-B3BE-458A-865E-EC0F1F963A84}"/>
              </a:ext>
            </a:extLst>
          </p:cNvPr>
          <p:cNvSpPr>
            <a:spLocks noGrp="1"/>
          </p:cNvSpPr>
          <p:nvPr>
            <p:ph type="sldNum" sz="quarter" idx="12"/>
          </p:nvPr>
        </p:nvSpPr>
        <p:spPr/>
        <p:txBody>
          <a:bodyPr/>
          <a:lstStyle>
            <a:lvl1pPr>
              <a:defRPr/>
            </a:lvl1pPr>
          </a:lstStyle>
          <a:p>
            <a:fld id="{07FFDDDB-DA1C-4B89-9E55-8BABAC857939}" type="slidenum">
              <a:rPr lang="fr-FR" altLang="fr-FR"/>
              <a:pPr/>
              <a:t>‹N°›</a:t>
            </a:fld>
            <a:endParaRPr lang="fr-FR" altLang="fr-FR"/>
          </a:p>
        </p:txBody>
      </p:sp>
    </p:spTree>
    <p:extLst>
      <p:ext uri="{BB962C8B-B14F-4D97-AF65-F5344CB8AC3E}">
        <p14:creationId xmlns:p14="http://schemas.microsoft.com/office/powerpoint/2010/main" val="30013622"/>
      </p:ext>
    </p:extLst>
  </p:cSld>
  <p:clrMapOvr>
    <a:masterClrMapping/>
  </p:clrMapOvr>
  <p:transition advClick="0"/>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re. Image de la bibliothèque et texte">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a:t>Cliquez pour modifier le style du titre</a:t>
            </a:r>
          </a:p>
        </p:txBody>
      </p:sp>
      <p:sp>
        <p:nvSpPr>
          <p:cNvPr id="3" name="Espace réservé de l'image de la bibliothèque 2"/>
          <p:cNvSpPr>
            <a:spLocks noGrp="1"/>
          </p:cNvSpPr>
          <p:nvPr>
            <p:ph type="clipArt" sz="half" idx="1"/>
          </p:nvPr>
        </p:nvSpPr>
        <p:spPr>
          <a:xfrm>
            <a:off x="457200" y="1600200"/>
            <a:ext cx="4038600" cy="4525963"/>
          </a:xfrm>
        </p:spPr>
        <p:txBody>
          <a:bodyPr rtlCol="0">
            <a:normAutofit/>
          </a:bodyPr>
          <a:lstStyle/>
          <a:p>
            <a:pPr lvl="0"/>
            <a:endParaRPr lang="fr-FR" noProof="0"/>
          </a:p>
        </p:txBody>
      </p:sp>
      <p:sp>
        <p:nvSpPr>
          <p:cNvPr id="4" name="Espace réservé du texte 3"/>
          <p:cNvSpPr>
            <a:spLocks noGrp="1"/>
          </p:cNvSpPr>
          <p:nvPr>
            <p:ph type="body" sz="half" idx="2"/>
          </p:nvPr>
        </p:nvSpPr>
        <p:spPr>
          <a:xfrm>
            <a:off x="4648200" y="1600200"/>
            <a:ext cx="4038600" cy="45259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a:extLst>
              <a:ext uri="{FF2B5EF4-FFF2-40B4-BE49-F238E27FC236}">
                <a16:creationId xmlns:a16="http://schemas.microsoft.com/office/drawing/2014/main" id="{A8244E38-0488-4227-9419-C6B1B6B617CE}"/>
              </a:ext>
            </a:extLst>
          </p:cNvPr>
          <p:cNvSpPr>
            <a:spLocks noGrp="1"/>
          </p:cNvSpPr>
          <p:nvPr>
            <p:ph type="dt" sz="half" idx="10"/>
          </p:nvPr>
        </p:nvSpPr>
        <p:spPr/>
        <p:txBody>
          <a:bodyPr/>
          <a:lstStyle>
            <a:lvl1pPr>
              <a:defRPr/>
            </a:lvl1pPr>
          </a:lstStyle>
          <a:p>
            <a:pPr>
              <a:defRPr/>
            </a:pPr>
            <a:fld id="{F77EEAAD-DDA1-4F2D-9F8F-877E2BECE146}" type="datetime1">
              <a:rPr lang="fr-FR"/>
              <a:pPr>
                <a:defRPr/>
              </a:pPr>
              <a:t>29/08/2018</a:t>
            </a:fld>
            <a:endParaRPr lang="fr-FR"/>
          </a:p>
        </p:txBody>
      </p:sp>
      <p:sp>
        <p:nvSpPr>
          <p:cNvPr id="6" name="Espace réservé du pied de page 4">
            <a:extLst>
              <a:ext uri="{FF2B5EF4-FFF2-40B4-BE49-F238E27FC236}">
                <a16:creationId xmlns:a16="http://schemas.microsoft.com/office/drawing/2014/main" id="{F09342CF-021F-4BCA-9C04-EAC547792A74}"/>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CEC4381-B61F-48DA-8F1E-742EC75BF1C8}"/>
              </a:ext>
            </a:extLst>
          </p:cNvPr>
          <p:cNvSpPr>
            <a:spLocks noGrp="1"/>
          </p:cNvSpPr>
          <p:nvPr>
            <p:ph type="sldNum" sz="quarter" idx="12"/>
          </p:nvPr>
        </p:nvSpPr>
        <p:spPr/>
        <p:txBody>
          <a:bodyPr/>
          <a:lstStyle>
            <a:lvl1pPr>
              <a:defRPr/>
            </a:lvl1pPr>
          </a:lstStyle>
          <a:p>
            <a:fld id="{8220BCA5-5081-44F4-8C76-3DF0F55EB1DA}" type="slidenum">
              <a:rPr lang="fr-FR" altLang="fr-FR"/>
              <a:pPr/>
              <a:t>‹N°›</a:t>
            </a:fld>
            <a:endParaRPr lang="fr-FR" altLang="fr-FR"/>
          </a:p>
        </p:txBody>
      </p:sp>
    </p:spTree>
    <p:extLst>
      <p:ext uri="{BB962C8B-B14F-4D97-AF65-F5344CB8AC3E}">
        <p14:creationId xmlns:p14="http://schemas.microsoft.com/office/powerpoint/2010/main" val="3343750979"/>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139D154-22E3-48D1-A676-8FC4582A6377}"/>
              </a:ext>
            </a:extLst>
          </p:cNvPr>
          <p:cNvSpPr>
            <a:spLocks noGrp="1"/>
          </p:cNvSpPr>
          <p:nvPr>
            <p:ph type="dt" sz="half" idx="10"/>
          </p:nvPr>
        </p:nvSpPr>
        <p:spPr/>
        <p:txBody>
          <a:bodyPr/>
          <a:lstStyle>
            <a:lvl1pPr>
              <a:defRPr/>
            </a:lvl1pPr>
          </a:lstStyle>
          <a:p>
            <a:pPr>
              <a:defRPr/>
            </a:pPr>
            <a:fld id="{944C8B94-0BCA-4552-A2DA-E71F8F1ED7C8}" type="datetime1">
              <a:rPr lang="fr-FR"/>
              <a:pPr>
                <a:defRPr/>
              </a:pPr>
              <a:t>29/08/2018</a:t>
            </a:fld>
            <a:endParaRPr lang="fr-FR"/>
          </a:p>
        </p:txBody>
      </p:sp>
      <p:sp>
        <p:nvSpPr>
          <p:cNvPr id="5" name="Espace réservé du pied de page 4">
            <a:extLst>
              <a:ext uri="{FF2B5EF4-FFF2-40B4-BE49-F238E27FC236}">
                <a16:creationId xmlns:a16="http://schemas.microsoft.com/office/drawing/2014/main" id="{ECC307F0-9906-4A19-AFF0-5ECB61222C1D}"/>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63CC6B98-DC7D-41A2-8BC4-9EBDED17E14A}"/>
              </a:ext>
            </a:extLst>
          </p:cNvPr>
          <p:cNvSpPr>
            <a:spLocks noGrp="1"/>
          </p:cNvSpPr>
          <p:nvPr>
            <p:ph type="sldNum" sz="quarter" idx="12"/>
          </p:nvPr>
        </p:nvSpPr>
        <p:spPr/>
        <p:txBody>
          <a:bodyPr/>
          <a:lstStyle>
            <a:lvl1pPr>
              <a:defRPr/>
            </a:lvl1pPr>
          </a:lstStyle>
          <a:p>
            <a:fld id="{AAC296E3-514C-4906-B54F-522077BA48A1}" type="slidenum">
              <a:rPr lang="fr-FR" altLang="fr-FR"/>
              <a:pPr/>
              <a:t>‹N°›</a:t>
            </a:fld>
            <a:endParaRPr lang="fr-FR" altLang="fr-FR"/>
          </a:p>
        </p:txBody>
      </p:sp>
    </p:spTree>
    <p:extLst>
      <p:ext uri="{BB962C8B-B14F-4D97-AF65-F5344CB8AC3E}">
        <p14:creationId xmlns:p14="http://schemas.microsoft.com/office/powerpoint/2010/main" val="1020387272"/>
      </p:ext>
    </p:extLst>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A6F9773-A22C-4086-A557-0556002FEA36}"/>
              </a:ext>
            </a:extLst>
          </p:cNvPr>
          <p:cNvSpPr>
            <a:spLocks noGrp="1"/>
          </p:cNvSpPr>
          <p:nvPr>
            <p:ph type="dt" sz="half" idx="10"/>
          </p:nvPr>
        </p:nvSpPr>
        <p:spPr/>
        <p:txBody>
          <a:bodyPr/>
          <a:lstStyle>
            <a:lvl1pPr>
              <a:defRPr/>
            </a:lvl1pPr>
          </a:lstStyle>
          <a:p>
            <a:pPr>
              <a:defRPr/>
            </a:pPr>
            <a:fld id="{526CBAA2-3CED-4088-AAE5-21ED0B1E41F2}" type="datetime1">
              <a:rPr lang="fr-FR"/>
              <a:pPr>
                <a:defRPr/>
              </a:pPr>
              <a:t>29/08/2018</a:t>
            </a:fld>
            <a:endParaRPr lang="fr-FR"/>
          </a:p>
        </p:txBody>
      </p:sp>
      <p:sp>
        <p:nvSpPr>
          <p:cNvPr id="5" name="Espace réservé du pied de page 4">
            <a:extLst>
              <a:ext uri="{FF2B5EF4-FFF2-40B4-BE49-F238E27FC236}">
                <a16:creationId xmlns:a16="http://schemas.microsoft.com/office/drawing/2014/main" id="{9C32231E-15D2-426B-B406-15C0DC514E66}"/>
              </a:ext>
            </a:extLst>
          </p:cNvPr>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a:extLst>
              <a:ext uri="{FF2B5EF4-FFF2-40B4-BE49-F238E27FC236}">
                <a16:creationId xmlns:a16="http://schemas.microsoft.com/office/drawing/2014/main" id="{E8F83085-F466-41F2-A89B-E55C39263CDE}"/>
              </a:ext>
            </a:extLst>
          </p:cNvPr>
          <p:cNvSpPr>
            <a:spLocks noGrp="1"/>
          </p:cNvSpPr>
          <p:nvPr>
            <p:ph type="sldNum" sz="quarter" idx="12"/>
          </p:nvPr>
        </p:nvSpPr>
        <p:spPr/>
        <p:txBody>
          <a:bodyPr/>
          <a:lstStyle>
            <a:lvl1pPr>
              <a:defRPr/>
            </a:lvl1pPr>
          </a:lstStyle>
          <a:p>
            <a:fld id="{54B5C819-C2C0-443A-A314-F86C9109AF33}" type="slidenum">
              <a:rPr lang="fr-FR" altLang="fr-FR"/>
              <a:pPr/>
              <a:t>‹N°›</a:t>
            </a:fld>
            <a:endParaRPr lang="fr-FR" altLang="fr-FR"/>
          </a:p>
        </p:txBody>
      </p:sp>
    </p:spTree>
    <p:extLst>
      <p:ext uri="{BB962C8B-B14F-4D97-AF65-F5344CB8AC3E}">
        <p14:creationId xmlns:p14="http://schemas.microsoft.com/office/powerpoint/2010/main" val="118219167"/>
      </p:ext>
    </p:extLst>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a:extLst>
              <a:ext uri="{FF2B5EF4-FFF2-40B4-BE49-F238E27FC236}">
                <a16:creationId xmlns:a16="http://schemas.microsoft.com/office/drawing/2014/main" id="{F5479647-981A-4138-B68B-F19DF83FFD9C}"/>
              </a:ext>
            </a:extLst>
          </p:cNvPr>
          <p:cNvSpPr>
            <a:spLocks noGrp="1"/>
          </p:cNvSpPr>
          <p:nvPr>
            <p:ph type="dt" sz="half" idx="10"/>
          </p:nvPr>
        </p:nvSpPr>
        <p:spPr/>
        <p:txBody>
          <a:bodyPr/>
          <a:lstStyle>
            <a:lvl1pPr>
              <a:defRPr/>
            </a:lvl1pPr>
          </a:lstStyle>
          <a:p>
            <a:pPr>
              <a:defRPr/>
            </a:pPr>
            <a:fld id="{543A5CBE-E4AE-41A7-8B27-D33787517773}" type="datetime1">
              <a:rPr lang="fr-FR"/>
              <a:pPr>
                <a:defRPr/>
              </a:pPr>
              <a:t>29/08/2018</a:t>
            </a:fld>
            <a:endParaRPr lang="fr-FR"/>
          </a:p>
        </p:txBody>
      </p:sp>
      <p:sp>
        <p:nvSpPr>
          <p:cNvPr id="6" name="Espace réservé du pied de page 4">
            <a:extLst>
              <a:ext uri="{FF2B5EF4-FFF2-40B4-BE49-F238E27FC236}">
                <a16:creationId xmlns:a16="http://schemas.microsoft.com/office/drawing/2014/main" id="{6DEC5346-B5B1-4B92-ABC2-1FD6ED452B3F}"/>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00579819-157A-4145-8A6D-4FEB1BAE500E}"/>
              </a:ext>
            </a:extLst>
          </p:cNvPr>
          <p:cNvSpPr>
            <a:spLocks noGrp="1"/>
          </p:cNvSpPr>
          <p:nvPr>
            <p:ph type="sldNum" sz="quarter" idx="12"/>
          </p:nvPr>
        </p:nvSpPr>
        <p:spPr/>
        <p:txBody>
          <a:bodyPr/>
          <a:lstStyle>
            <a:lvl1pPr>
              <a:defRPr/>
            </a:lvl1pPr>
          </a:lstStyle>
          <a:p>
            <a:fld id="{DABD9E25-C7F9-4575-B797-DCD5F6AC408F}" type="slidenum">
              <a:rPr lang="fr-FR" altLang="fr-FR"/>
              <a:pPr/>
              <a:t>‹N°›</a:t>
            </a:fld>
            <a:endParaRPr lang="fr-FR" altLang="fr-FR"/>
          </a:p>
        </p:txBody>
      </p:sp>
    </p:spTree>
    <p:extLst>
      <p:ext uri="{BB962C8B-B14F-4D97-AF65-F5344CB8AC3E}">
        <p14:creationId xmlns:p14="http://schemas.microsoft.com/office/powerpoint/2010/main" val="1158420002"/>
      </p:ext>
    </p:extLst>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a:extLst>
              <a:ext uri="{FF2B5EF4-FFF2-40B4-BE49-F238E27FC236}">
                <a16:creationId xmlns:a16="http://schemas.microsoft.com/office/drawing/2014/main" id="{F5CB276E-2E1C-4760-9037-47736847223B}"/>
              </a:ext>
            </a:extLst>
          </p:cNvPr>
          <p:cNvSpPr>
            <a:spLocks noGrp="1"/>
          </p:cNvSpPr>
          <p:nvPr>
            <p:ph type="dt" sz="half" idx="10"/>
          </p:nvPr>
        </p:nvSpPr>
        <p:spPr/>
        <p:txBody>
          <a:bodyPr/>
          <a:lstStyle>
            <a:lvl1pPr>
              <a:defRPr/>
            </a:lvl1pPr>
          </a:lstStyle>
          <a:p>
            <a:pPr>
              <a:defRPr/>
            </a:pPr>
            <a:fld id="{56916AA4-ABDE-4BEA-B195-E5BD7F09EA25}" type="datetime1">
              <a:rPr lang="fr-FR"/>
              <a:pPr>
                <a:defRPr/>
              </a:pPr>
              <a:t>29/08/2018</a:t>
            </a:fld>
            <a:endParaRPr lang="fr-FR"/>
          </a:p>
        </p:txBody>
      </p:sp>
      <p:sp>
        <p:nvSpPr>
          <p:cNvPr id="8" name="Espace réservé du pied de page 4">
            <a:extLst>
              <a:ext uri="{FF2B5EF4-FFF2-40B4-BE49-F238E27FC236}">
                <a16:creationId xmlns:a16="http://schemas.microsoft.com/office/drawing/2014/main" id="{4E380912-AD98-47FD-BCE7-F00A74865D20}"/>
              </a:ext>
            </a:extLst>
          </p:cNvPr>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a:extLst>
              <a:ext uri="{FF2B5EF4-FFF2-40B4-BE49-F238E27FC236}">
                <a16:creationId xmlns:a16="http://schemas.microsoft.com/office/drawing/2014/main" id="{CF766366-DC30-4831-8772-E5EA2CD49438}"/>
              </a:ext>
            </a:extLst>
          </p:cNvPr>
          <p:cNvSpPr>
            <a:spLocks noGrp="1"/>
          </p:cNvSpPr>
          <p:nvPr>
            <p:ph type="sldNum" sz="quarter" idx="12"/>
          </p:nvPr>
        </p:nvSpPr>
        <p:spPr/>
        <p:txBody>
          <a:bodyPr/>
          <a:lstStyle>
            <a:lvl1pPr>
              <a:defRPr/>
            </a:lvl1pPr>
          </a:lstStyle>
          <a:p>
            <a:fld id="{977236F3-3193-417E-AB0A-C5E67E95931D}" type="slidenum">
              <a:rPr lang="fr-FR" altLang="fr-FR"/>
              <a:pPr/>
              <a:t>‹N°›</a:t>
            </a:fld>
            <a:endParaRPr lang="fr-FR" altLang="fr-FR"/>
          </a:p>
        </p:txBody>
      </p:sp>
    </p:spTree>
    <p:extLst>
      <p:ext uri="{BB962C8B-B14F-4D97-AF65-F5344CB8AC3E}">
        <p14:creationId xmlns:p14="http://schemas.microsoft.com/office/powerpoint/2010/main" val="2757671795"/>
      </p:ext>
    </p:extLst>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a:extLst>
              <a:ext uri="{FF2B5EF4-FFF2-40B4-BE49-F238E27FC236}">
                <a16:creationId xmlns:a16="http://schemas.microsoft.com/office/drawing/2014/main" id="{14CA9367-D620-4B31-87F1-FF9DB37F0C23}"/>
              </a:ext>
            </a:extLst>
          </p:cNvPr>
          <p:cNvSpPr>
            <a:spLocks noGrp="1"/>
          </p:cNvSpPr>
          <p:nvPr>
            <p:ph type="dt" sz="half" idx="10"/>
          </p:nvPr>
        </p:nvSpPr>
        <p:spPr/>
        <p:txBody>
          <a:bodyPr/>
          <a:lstStyle>
            <a:lvl1pPr>
              <a:defRPr/>
            </a:lvl1pPr>
          </a:lstStyle>
          <a:p>
            <a:pPr>
              <a:defRPr/>
            </a:pPr>
            <a:fld id="{94C78752-708B-4A02-A3BE-17D72FE79EE7}" type="datetime1">
              <a:rPr lang="fr-FR"/>
              <a:pPr>
                <a:defRPr/>
              </a:pPr>
              <a:t>29/08/2018</a:t>
            </a:fld>
            <a:endParaRPr lang="fr-FR"/>
          </a:p>
        </p:txBody>
      </p:sp>
      <p:sp>
        <p:nvSpPr>
          <p:cNvPr id="4" name="Espace réservé du pied de page 4">
            <a:extLst>
              <a:ext uri="{FF2B5EF4-FFF2-40B4-BE49-F238E27FC236}">
                <a16:creationId xmlns:a16="http://schemas.microsoft.com/office/drawing/2014/main" id="{93ABC0E3-F139-4309-B281-9C04C916B6EF}"/>
              </a:ext>
            </a:extLst>
          </p:cNvPr>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a:extLst>
              <a:ext uri="{FF2B5EF4-FFF2-40B4-BE49-F238E27FC236}">
                <a16:creationId xmlns:a16="http://schemas.microsoft.com/office/drawing/2014/main" id="{AFBDC466-BDCA-429C-B0E2-D0FC72F2AD4F}"/>
              </a:ext>
            </a:extLst>
          </p:cNvPr>
          <p:cNvSpPr>
            <a:spLocks noGrp="1"/>
          </p:cNvSpPr>
          <p:nvPr>
            <p:ph type="sldNum" sz="quarter" idx="12"/>
          </p:nvPr>
        </p:nvSpPr>
        <p:spPr/>
        <p:txBody>
          <a:bodyPr/>
          <a:lstStyle>
            <a:lvl1pPr>
              <a:defRPr/>
            </a:lvl1pPr>
          </a:lstStyle>
          <a:p>
            <a:fld id="{7542C495-9643-424C-B19B-E68A372B369F}" type="slidenum">
              <a:rPr lang="fr-FR" altLang="fr-FR"/>
              <a:pPr/>
              <a:t>‹N°›</a:t>
            </a:fld>
            <a:endParaRPr lang="fr-FR" altLang="fr-FR"/>
          </a:p>
        </p:txBody>
      </p:sp>
    </p:spTree>
    <p:extLst>
      <p:ext uri="{BB962C8B-B14F-4D97-AF65-F5344CB8AC3E}">
        <p14:creationId xmlns:p14="http://schemas.microsoft.com/office/powerpoint/2010/main" val="3541001808"/>
      </p:ext>
    </p:extLst>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3245CB4C-F309-414B-940A-452B5D2A7A01}"/>
              </a:ext>
            </a:extLst>
          </p:cNvPr>
          <p:cNvSpPr>
            <a:spLocks noGrp="1"/>
          </p:cNvSpPr>
          <p:nvPr>
            <p:ph type="dt" sz="half" idx="10"/>
          </p:nvPr>
        </p:nvSpPr>
        <p:spPr/>
        <p:txBody>
          <a:bodyPr/>
          <a:lstStyle>
            <a:lvl1pPr>
              <a:defRPr/>
            </a:lvl1pPr>
          </a:lstStyle>
          <a:p>
            <a:pPr>
              <a:defRPr/>
            </a:pPr>
            <a:fld id="{BB43D0A4-6345-430B-A75D-D65A34458DF3}" type="datetime1">
              <a:rPr lang="fr-FR"/>
              <a:pPr>
                <a:defRPr/>
              </a:pPr>
              <a:t>29/08/2018</a:t>
            </a:fld>
            <a:endParaRPr lang="fr-FR"/>
          </a:p>
        </p:txBody>
      </p:sp>
      <p:sp>
        <p:nvSpPr>
          <p:cNvPr id="3" name="Espace réservé du pied de page 4">
            <a:extLst>
              <a:ext uri="{FF2B5EF4-FFF2-40B4-BE49-F238E27FC236}">
                <a16:creationId xmlns:a16="http://schemas.microsoft.com/office/drawing/2014/main" id="{BD3BB63C-A430-4992-8EDB-96DD4A0FAAC8}"/>
              </a:ext>
            </a:extLst>
          </p:cNvPr>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a:extLst>
              <a:ext uri="{FF2B5EF4-FFF2-40B4-BE49-F238E27FC236}">
                <a16:creationId xmlns:a16="http://schemas.microsoft.com/office/drawing/2014/main" id="{908FE937-5E80-47EE-9603-6E8188D1230C}"/>
              </a:ext>
            </a:extLst>
          </p:cNvPr>
          <p:cNvSpPr>
            <a:spLocks noGrp="1"/>
          </p:cNvSpPr>
          <p:nvPr>
            <p:ph type="sldNum" sz="quarter" idx="12"/>
          </p:nvPr>
        </p:nvSpPr>
        <p:spPr/>
        <p:txBody>
          <a:bodyPr/>
          <a:lstStyle>
            <a:lvl1pPr>
              <a:defRPr/>
            </a:lvl1pPr>
          </a:lstStyle>
          <a:p>
            <a:fld id="{9B8D8277-4A49-45C7-B604-B4B447C848BE}" type="slidenum">
              <a:rPr lang="fr-FR" altLang="fr-FR"/>
              <a:pPr/>
              <a:t>‹N°›</a:t>
            </a:fld>
            <a:endParaRPr lang="fr-FR" altLang="fr-FR"/>
          </a:p>
        </p:txBody>
      </p:sp>
    </p:spTree>
    <p:extLst>
      <p:ext uri="{BB962C8B-B14F-4D97-AF65-F5344CB8AC3E}">
        <p14:creationId xmlns:p14="http://schemas.microsoft.com/office/powerpoint/2010/main" val="1806054284"/>
      </p:ext>
    </p:extLst>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BB968B6C-5A7D-4C97-B197-D1111E5F1C84}"/>
              </a:ext>
            </a:extLst>
          </p:cNvPr>
          <p:cNvSpPr>
            <a:spLocks noGrp="1"/>
          </p:cNvSpPr>
          <p:nvPr>
            <p:ph type="dt" sz="half" idx="10"/>
          </p:nvPr>
        </p:nvSpPr>
        <p:spPr/>
        <p:txBody>
          <a:bodyPr/>
          <a:lstStyle>
            <a:lvl1pPr>
              <a:defRPr/>
            </a:lvl1pPr>
          </a:lstStyle>
          <a:p>
            <a:pPr>
              <a:defRPr/>
            </a:pPr>
            <a:fld id="{94034C15-91A0-4844-ABE7-2CE3AC6197DA}" type="datetime1">
              <a:rPr lang="fr-FR"/>
              <a:pPr>
                <a:defRPr/>
              </a:pPr>
              <a:t>29/08/2018</a:t>
            </a:fld>
            <a:endParaRPr lang="fr-FR"/>
          </a:p>
        </p:txBody>
      </p:sp>
      <p:sp>
        <p:nvSpPr>
          <p:cNvPr id="6" name="Espace réservé du pied de page 4">
            <a:extLst>
              <a:ext uri="{FF2B5EF4-FFF2-40B4-BE49-F238E27FC236}">
                <a16:creationId xmlns:a16="http://schemas.microsoft.com/office/drawing/2014/main" id="{ED07D11C-8154-4D0F-BF7B-48592A442753}"/>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82F36E82-497B-4B3C-8E34-C238FC9C5567}"/>
              </a:ext>
            </a:extLst>
          </p:cNvPr>
          <p:cNvSpPr>
            <a:spLocks noGrp="1"/>
          </p:cNvSpPr>
          <p:nvPr>
            <p:ph type="sldNum" sz="quarter" idx="12"/>
          </p:nvPr>
        </p:nvSpPr>
        <p:spPr/>
        <p:txBody>
          <a:bodyPr/>
          <a:lstStyle>
            <a:lvl1pPr>
              <a:defRPr/>
            </a:lvl1pPr>
          </a:lstStyle>
          <a:p>
            <a:fld id="{542B7422-48DA-4936-A3B3-8C2A4780AE81}" type="slidenum">
              <a:rPr lang="fr-FR" altLang="fr-FR"/>
              <a:pPr/>
              <a:t>‹N°›</a:t>
            </a:fld>
            <a:endParaRPr lang="fr-FR" altLang="fr-FR"/>
          </a:p>
        </p:txBody>
      </p:sp>
    </p:spTree>
    <p:extLst>
      <p:ext uri="{BB962C8B-B14F-4D97-AF65-F5344CB8AC3E}">
        <p14:creationId xmlns:p14="http://schemas.microsoft.com/office/powerpoint/2010/main" val="3206237641"/>
      </p:ext>
    </p:extLst>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a:extLst>
              <a:ext uri="{FF2B5EF4-FFF2-40B4-BE49-F238E27FC236}">
                <a16:creationId xmlns:a16="http://schemas.microsoft.com/office/drawing/2014/main" id="{E998F093-F6C2-4F0B-87DD-8FD2BCE5E43C}"/>
              </a:ext>
            </a:extLst>
          </p:cNvPr>
          <p:cNvSpPr>
            <a:spLocks noGrp="1"/>
          </p:cNvSpPr>
          <p:nvPr>
            <p:ph type="dt" sz="half" idx="10"/>
          </p:nvPr>
        </p:nvSpPr>
        <p:spPr/>
        <p:txBody>
          <a:bodyPr/>
          <a:lstStyle>
            <a:lvl1pPr>
              <a:defRPr/>
            </a:lvl1pPr>
          </a:lstStyle>
          <a:p>
            <a:pPr>
              <a:defRPr/>
            </a:pPr>
            <a:fld id="{DF59E1A6-D51C-4786-B358-395E62CB9850}" type="datetime1">
              <a:rPr lang="fr-FR"/>
              <a:pPr>
                <a:defRPr/>
              </a:pPr>
              <a:t>29/08/2018</a:t>
            </a:fld>
            <a:endParaRPr lang="fr-FR"/>
          </a:p>
        </p:txBody>
      </p:sp>
      <p:sp>
        <p:nvSpPr>
          <p:cNvPr id="6" name="Espace réservé du pied de page 4">
            <a:extLst>
              <a:ext uri="{FF2B5EF4-FFF2-40B4-BE49-F238E27FC236}">
                <a16:creationId xmlns:a16="http://schemas.microsoft.com/office/drawing/2014/main" id="{3228446B-78E0-4AED-A2E1-F6BC635BAD60}"/>
              </a:ext>
            </a:extLst>
          </p:cNvPr>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a:extLst>
              <a:ext uri="{FF2B5EF4-FFF2-40B4-BE49-F238E27FC236}">
                <a16:creationId xmlns:a16="http://schemas.microsoft.com/office/drawing/2014/main" id="{1066766E-08BA-4B17-BD52-093DA4CA5207}"/>
              </a:ext>
            </a:extLst>
          </p:cNvPr>
          <p:cNvSpPr>
            <a:spLocks noGrp="1"/>
          </p:cNvSpPr>
          <p:nvPr>
            <p:ph type="sldNum" sz="quarter" idx="12"/>
          </p:nvPr>
        </p:nvSpPr>
        <p:spPr/>
        <p:txBody>
          <a:bodyPr/>
          <a:lstStyle>
            <a:lvl1pPr>
              <a:defRPr/>
            </a:lvl1pPr>
          </a:lstStyle>
          <a:p>
            <a:fld id="{354AD49D-1957-486F-BCFA-F411498B1469}" type="slidenum">
              <a:rPr lang="fr-FR" altLang="fr-FR"/>
              <a:pPr/>
              <a:t>‹N°›</a:t>
            </a:fld>
            <a:endParaRPr lang="fr-FR" altLang="fr-FR"/>
          </a:p>
        </p:txBody>
      </p:sp>
    </p:spTree>
    <p:extLst>
      <p:ext uri="{BB962C8B-B14F-4D97-AF65-F5344CB8AC3E}">
        <p14:creationId xmlns:p14="http://schemas.microsoft.com/office/powerpoint/2010/main" val="2765246303"/>
      </p:ext>
    </p:extLst>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a:extLst>
              <a:ext uri="{FF2B5EF4-FFF2-40B4-BE49-F238E27FC236}">
                <a16:creationId xmlns:a16="http://schemas.microsoft.com/office/drawing/2014/main" id="{57583B3A-2792-48E6-8B94-A2AFFC43C574}"/>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a:t>Cliquez pour modifier le style du titre</a:t>
            </a:r>
          </a:p>
        </p:txBody>
      </p:sp>
      <p:sp>
        <p:nvSpPr>
          <p:cNvPr id="1027" name="Espace réservé du texte 2">
            <a:extLst>
              <a:ext uri="{FF2B5EF4-FFF2-40B4-BE49-F238E27FC236}">
                <a16:creationId xmlns:a16="http://schemas.microsoft.com/office/drawing/2014/main" id="{9B7DF855-4197-47AF-9AA0-D97DAC645043}"/>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4" name="Espace réservé de la date 3">
            <a:extLst>
              <a:ext uri="{FF2B5EF4-FFF2-40B4-BE49-F238E27FC236}">
                <a16:creationId xmlns:a16="http://schemas.microsoft.com/office/drawing/2014/main" id="{EC001BB2-8B97-44E7-91E6-B96A59D079B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defRPr>
            </a:lvl1pPr>
          </a:lstStyle>
          <a:p>
            <a:pPr>
              <a:defRPr/>
            </a:pPr>
            <a:fld id="{7B751DB2-7DCF-4226-8943-E9DA71C91A1F}" type="datetime1">
              <a:rPr lang="fr-FR"/>
              <a:pPr>
                <a:defRPr/>
              </a:pPr>
              <a:t>29/08/2018</a:t>
            </a:fld>
            <a:endParaRPr lang="fr-FR"/>
          </a:p>
        </p:txBody>
      </p:sp>
      <p:sp>
        <p:nvSpPr>
          <p:cNvPr id="5" name="Espace réservé du pied de page 4">
            <a:extLst>
              <a:ext uri="{FF2B5EF4-FFF2-40B4-BE49-F238E27FC236}">
                <a16:creationId xmlns:a16="http://schemas.microsoft.com/office/drawing/2014/main" id="{1B81EC4D-A4DE-43C8-888B-B10CE6DB5B6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defRPr>
            </a:lvl1pPr>
          </a:lstStyle>
          <a:p>
            <a:pPr>
              <a:defRPr/>
            </a:pPr>
            <a:endParaRPr lang="fr-FR"/>
          </a:p>
        </p:txBody>
      </p:sp>
      <p:sp>
        <p:nvSpPr>
          <p:cNvPr id="6" name="Espace réservé du numéro de diapositive 5">
            <a:extLst>
              <a:ext uri="{FF2B5EF4-FFF2-40B4-BE49-F238E27FC236}">
                <a16:creationId xmlns:a16="http://schemas.microsoft.com/office/drawing/2014/main" id="{3B7CFA20-4439-4A5C-BCFA-40814842E29D}"/>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960651B1-07E1-4DA9-AA0C-84E8BA8463B2}" type="slidenum">
              <a:rPr lang="fr-FR" altLang="fr-FR"/>
              <a:pPr/>
              <a:t>‹N°›</a:t>
            </a:fld>
            <a:endParaRPr lang="fr-FR" altLang="fr-FR"/>
          </a:p>
        </p:txBody>
      </p:sp>
    </p:spTree>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93" r:id="rId12"/>
  </p:sldLayoutIdLst>
  <p:transition advClick="0"/>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2.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1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1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1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1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1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1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1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12.xml" /></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12.xml" /></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12.xml" /></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1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12.xml" /></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1971" name="Rectangle 3">
            <a:extLst>
              <a:ext uri="{FF2B5EF4-FFF2-40B4-BE49-F238E27FC236}">
                <a16:creationId xmlns:a16="http://schemas.microsoft.com/office/drawing/2014/main" id="{374BF0FC-5D7C-41DA-9A7A-02C7AFC806C7}"/>
              </a:ext>
            </a:extLst>
          </p:cNvPr>
          <p:cNvSpPr>
            <a:spLocks noGrp="1" noChangeArrowheads="1"/>
          </p:cNvSpPr>
          <p:nvPr>
            <p:ph type="body" sz="half" idx="2"/>
          </p:nvPr>
        </p:nvSpPr>
        <p:spPr>
          <a:xfrm>
            <a:off x="125413" y="1428750"/>
            <a:ext cx="8661400" cy="3729038"/>
          </a:xfrm>
          <a:ln w="12700">
            <a:solidFill>
              <a:srgbClr val="FFC000"/>
            </a:solidFill>
            <a:miter lim="800000"/>
            <a:headEnd/>
            <a:tailEnd/>
          </a:ln>
        </p:spPr>
        <p:txBody>
          <a:bodyPr/>
          <a:lstStyle/>
          <a:p>
            <a:pPr eaLnBrk="1" hangingPunct="1">
              <a:lnSpc>
                <a:spcPct val="120000"/>
              </a:lnSpc>
              <a:buFontTx/>
              <a:buNone/>
            </a:pPr>
            <a:endParaRPr lang="fr-MA" altLang="fr-FR" sz="2400" b="1"/>
          </a:p>
          <a:p>
            <a:pPr algn="ctr" eaLnBrk="1" hangingPunct="1">
              <a:lnSpc>
                <a:spcPct val="120000"/>
              </a:lnSpc>
              <a:buFontTx/>
              <a:buNone/>
            </a:pPr>
            <a:r>
              <a:rPr lang="fr-MA" altLang="fr-FR" sz="2400" b="1"/>
              <a:t>APPROUVE PAR LE DECRET N° 2-14-394 DU 6 CHAABANE 1437 (13/05/2016) - BO 6470 DU 02/06/2016</a:t>
            </a:r>
          </a:p>
          <a:p>
            <a:pPr algn="ctr" eaLnBrk="1" hangingPunct="1">
              <a:lnSpc>
                <a:spcPct val="120000"/>
              </a:lnSpc>
              <a:buFont typeface="Arial" panose="020B0604020202020204" pitchFamily="34" charset="0"/>
              <a:buNone/>
            </a:pPr>
            <a:r>
              <a:rPr lang="fr-FR" altLang="fr-FR" sz="2400" b="1"/>
              <a:t> </a:t>
            </a:r>
            <a:r>
              <a:rPr lang="fr-MA" altLang="fr-FR" sz="2400" b="1"/>
              <a:t> PRINCIPALES DISPOSITIONS</a:t>
            </a:r>
            <a:r>
              <a:rPr lang="fr-FR" altLang="fr-FR"/>
              <a:t>  </a:t>
            </a:r>
          </a:p>
          <a:p>
            <a:pPr algn="ctr" eaLnBrk="1" hangingPunct="1">
              <a:lnSpc>
                <a:spcPct val="120000"/>
              </a:lnSpc>
              <a:buFont typeface="Arial" panose="020B0604020202020204" pitchFamily="34" charset="0"/>
              <a:buNone/>
            </a:pPr>
            <a:endParaRPr lang="fr-FR" altLang="fr-FR" sz="2200" b="1"/>
          </a:p>
        </p:txBody>
      </p:sp>
      <p:sp>
        <p:nvSpPr>
          <p:cNvPr id="2051" name="Espace réservé du numéro de diapositive 6">
            <a:extLst>
              <a:ext uri="{FF2B5EF4-FFF2-40B4-BE49-F238E27FC236}">
                <a16:creationId xmlns:a16="http://schemas.microsoft.com/office/drawing/2014/main" id="{7B0C340F-B6D1-40DC-AD6B-0029EE4236C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24BAA7F-EE41-45B5-A204-FBE42E7A967D}" type="slidenum">
              <a:rPr lang="fr-FR" altLang="fr-FR" sz="1200">
                <a:solidFill>
                  <a:srgbClr val="898989"/>
                </a:solidFill>
              </a:rPr>
              <a:pPr/>
              <a:t>1</a:t>
            </a:fld>
            <a:endParaRPr lang="fr-FR" altLang="fr-FR" sz="1200">
              <a:solidFill>
                <a:srgbClr val="898989"/>
              </a:solidFill>
            </a:endParaRPr>
          </a:p>
        </p:txBody>
      </p:sp>
      <p:sp>
        <p:nvSpPr>
          <p:cNvPr id="2052" name="Titre 6">
            <a:extLst>
              <a:ext uri="{FF2B5EF4-FFF2-40B4-BE49-F238E27FC236}">
                <a16:creationId xmlns:a16="http://schemas.microsoft.com/office/drawing/2014/main" id="{7129D516-2468-4E93-8AA2-288F1F69E785}"/>
              </a:ext>
            </a:extLst>
          </p:cNvPr>
          <p:cNvSpPr>
            <a:spLocks noGrp="1"/>
          </p:cNvSpPr>
          <p:nvPr>
            <p:ph type="title"/>
          </p:nvPr>
        </p:nvSpPr>
        <p:spPr/>
        <p:txBody>
          <a:bodyPr/>
          <a:lstStyle/>
          <a:p>
            <a:r>
              <a:rPr lang="fr-MA" altLang="fr-FR" b="1">
                <a:solidFill>
                  <a:srgbClr val="00B050"/>
                </a:solidFill>
              </a:rPr>
              <a:t>NOUVEAU CCAG-TRAVAUX</a:t>
            </a:r>
            <a:br>
              <a:rPr lang="fr-MA" altLang="fr-FR" b="1">
                <a:solidFill>
                  <a:srgbClr val="00B050"/>
                </a:solidFill>
              </a:rPr>
            </a:br>
            <a:endParaRPr lang="fr-FR" altLang="en-US"/>
          </a:p>
        </p:txBody>
      </p:sp>
    </p:spTree>
  </p:cSld>
  <p:clrMapOvr>
    <a:masterClrMapping/>
  </p:clrMapOvr>
  <p:transition advClick="0"/>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1971">
                                            <p:txEl>
                                              <p:pRg st="1" end="1"/>
                                            </p:txEl>
                                          </p:spTgt>
                                        </p:tgtEl>
                                        <p:attrNameLst>
                                          <p:attrName>style.visibility</p:attrName>
                                        </p:attrNameLst>
                                      </p:cBhvr>
                                      <p:to>
                                        <p:strVal val="visible"/>
                                      </p:to>
                                    </p:set>
                                    <p:animEffect transition="in" filter="dissolve">
                                      <p:cBhvr>
                                        <p:cTn id="7" dur="500"/>
                                        <p:tgtEl>
                                          <p:spTgt spid="21197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1971">
                                            <p:txEl>
                                              <p:pRg st="2" end="2"/>
                                            </p:txEl>
                                          </p:spTgt>
                                        </p:tgtEl>
                                        <p:attrNameLst>
                                          <p:attrName>style.visibility</p:attrName>
                                        </p:attrNameLst>
                                      </p:cBhvr>
                                      <p:to>
                                        <p:strVal val="visible"/>
                                      </p:to>
                                    </p:set>
                                    <p:animEffect transition="in" filter="dissolve">
                                      <p:cBhvr>
                                        <p:cTn id="12" dur="500"/>
                                        <p:tgtEl>
                                          <p:spTgt spid="2119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971"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4">
            <a:extLst>
              <a:ext uri="{FF2B5EF4-FFF2-40B4-BE49-F238E27FC236}">
                <a16:creationId xmlns:a16="http://schemas.microsoft.com/office/drawing/2014/main" id="{4770548A-8AF5-4285-B545-AA1508899E3A}"/>
              </a:ext>
            </a:extLst>
          </p:cNvPr>
          <p:cNvSpPr>
            <a:spLocks noGrp="1" noChangeArrowheads="1"/>
          </p:cNvSpPr>
          <p:nvPr>
            <p:ph type="body" sz="half" idx="2"/>
          </p:nvPr>
        </p:nvSpPr>
        <p:spPr>
          <a:xfrm>
            <a:off x="214313" y="214313"/>
            <a:ext cx="8715375" cy="6072187"/>
          </a:xfrm>
          <a:ln w="3175">
            <a:solidFill>
              <a:srgbClr val="008000"/>
            </a:solidFill>
            <a:miter lim="800000"/>
            <a:headEnd/>
            <a:tailEnd/>
          </a:ln>
        </p:spPr>
        <p:txBody>
          <a:bodyPr/>
          <a:lstStyle/>
          <a:p>
            <a:pPr algn="ctr">
              <a:buFont typeface="Arial" panose="020B0604020202020204" pitchFamily="34" charset="0"/>
              <a:buNone/>
            </a:pPr>
            <a:r>
              <a:rPr lang="fr-MA" altLang="fr-FR" sz="2400" b="1">
                <a:solidFill>
                  <a:schemeClr val="accent2"/>
                </a:solidFill>
              </a:rPr>
              <a:t>Définitions de nouveaux concepts</a:t>
            </a:r>
          </a:p>
          <a:p>
            <a:pPr algn="ctr">
              <a:buFont typeface="Arial" panose="020B0604020202020204" pitchFamily="34" charset="0"/>
              <a:buNone/>
            </a:pPr>
            <a:r>
              <a:rPr lang="fr-MA" altLang="fr-FR" sz="2000" b="1">
                <a:solidFill>
                  <a:schemeClr val="accent2"/>
                </a:solidFill>
              </a:rPr>
              <a:t> </a:t>
            </a:r>
            <a:endParaRPr lang="fr-FR" altLang="fr-FR" sz="2000" b="1">
              <a:solidFill>
                <a:schemeClr val="accent2"/>
              </a:solidFill>
            </a:endParaRPr>
          </a:p>
          <a:p>
            <a:pPr algn="just"/>
            <a:r>
              <a:rPr lang="fr-MA" altLang="fr-FR" sz="2000"/>
              <a:t>Agent chargé du suivi de l'exécution du marché (ACSEM) ; </a:t>
            </a:r>
            <a:endParaRPr lang="fr-FR" altLang="fr-FR" sz="2000"/>
          </a:p>
          <a:p>
            <a:pPr algn="just"/>
            <a:r>
              <a:rPr lang="fr-MA" altLang="fr-FR" sz="2000"/>
              <a:t>Cahier du chantier : à mettre à la disposition du MO par l'entreprise : Y dater les informations et les signer par l’'entreprise, l’ACSEM et par le maitre d'œuvre ;</a:t>
            </a:r>
            <a:endParaRPr lang="fr-FR" altLang="fr-FR" sz="2000"/>
          </a:p>
          <a:p>
            <a:pPr algn="just"/>
            <a:r>
              <a:rPr lang="fr-MA" altLang="fr-FR" sz="2000"/>
              <a:t>Plan d’assurance qualité ; </a:t>
            </a:r>
            <a:endParaRPr lang="fr-FR" altLang="fr-FR" sz="2000"/>
          </a:p>
          <a:p>
            <a:pPr algn="just"/>
            <a:r>
              <a:rPr lang="fr-MA" altLang="fr-FR" sz="2000"/>
              <a:t>Plan d’implantation de l’ouvrage ; </a:t>
            </a:r>
            <a:endParaRPr lang="fr-FR" altLang="fr-FR" sz="2000"/>
          </a:p>
          <a:p>
            <a:pPr algn="just"/>
            <a:r>
              <a:rPr lang="fr-MA" altLang="fr-FR" sz="2000"/>
              <a:t>Registre du marché ; </a:t>
            </a:r>
            <a:endParaRPr lang="fr-FR" altLang="fr-FR" sz="2000"/>
          </a:p>
          <a:p>
            <a:endParaRPr lang="fr-MA" altLang="fr-FR" sz="1800" b="1"/>
          </a:p>
          <a:p>
            <a:pPr algn="ctr">
              <a:buFont typeface="Arial" panose="020B0604020202020204" pitchFamily="34" charset="0"/>
              <a:buNone/>
            </a:pPr>
            <a:r>
              <a:rPr lang="fr-MA" altLang="fr-FR" sz="2400" b="1">
                <a:solidFill>
                  <a:schemeClr val="accent2"/>
                </a:solidFill>
              </a:rPr>
              <a:t>Dévolution des attributions</a:t>
            </a:r>
          </a:p>
          <a:p>
            <a:r>
              <a:rPr lang="fr-MA" altLang="fr-FR" sz="2000"/>
              <a:t>Connaissance par l’entreprise :</a:t>
            </a:r>
          </a:p>
          <a:p>
            <a:pPr>
              <a:buFont typeface="Arial" panose="020B0604020202020204" pitchFamily="34" charset="0"/>
              <a:buNone/>
            </a:pPr>
            <a:r>
              <a:rPr lang="fr-MA" altLang="fr-FR" sz="2000"/>
              <a:t>       - Dès le début : ACSEM, Maître d’œuvre ;</a:t>
            </a:r>
          </a:p>
          <a:p>
            <a:pPr>
              <a:buFont typeface="Arial" panose="020B0604020202020204" pitchFamily="34" charset="0"/>
              <a:buNone/>
            </a:pPr>
            <a:r>
              <a:rPr lang="fr-MA" altLang="fr-FR" sz="2000"/>
              <a:t>       - Dès qu’ils sont connus, les organismes chargés du contrôle technique, du contrôle de qualité et d’assistance technique ; </a:t>
            </a:r>
            <a:endParaRPr lang="fr-FR" altLang="fr-FR" sz="2000"/>
          </a:p>
          <a:p>
            <a:pPr>
              <a:buFont typeface="Arial" panose="020B0604020202020204" pitchFamily="34" charset="0"/>
              <a:buNone/>
            </a:pPr>
            <a:r>
              <a:rPr lang="fr-MA" altLang="fr-FR" sz="2000"/>
              <a:t>       - Ces dernières désignations à lui notifier par OS.</a:t>
            </a:r>
            <a:endParaRPr lang="fr-FR" altLang="fr-FR" sz="2000"/>
          </a:p>
          <a:p>
            <a:endParaRPr lang="fr-MA" altLang="fr-FR" sz="1800" b="1"/>
          </a:p>
          <a:p>
            <a:endParaRPr lang="fr-MA" altLang="fr-FR" sz="1800" b="1"/>
          </a:p>
          <a:p>
            <a:endParaRPr lang="fr-MA" altLang="fr-FR" sz="1800" b="1"/>
          </a:p>
          <a:p>
            <a:endParaRPr lang="fr-MA" altLang="fr-FR" sz="1800" b="1"/>
          </a:p>
          <a:p>
            <a:endParaRPr lang="fr-MA" altLang="fr-FR" sz="1800" b="1"/>
          </a:p>
          <a:p>
            <a:endParaRPr lang="fr-MA" altLang="fr-FR" sz="1800" b="1"/>
          </a:p>
        </p:txBody>
      </p:sp>
      <p:sp>
        <p:nvSpPr>
          <p:cNvPr id="11267" name="Espace réservé du numéro de diapositive 6">
            <a:extLst>
              <a:ext uri="{FF2B5EF4-FFF2-40B4-BE49-F238E27FC236}">
                <a16:creationId xmlns:a16="http://schemas.microsoft.com/office/drawing/2014/main" id="{DA604683-39D6-4847-A257-33B52610403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1848C90-C2B3-47D8-99FD-152C9FC7C81E}" type="slidenum">
              <a:rPr lang="fr-FR" altLang="fr-FR" sz="1200">
                <a:solidFill>
                  <a:srgbClr val="898989"/>
                </a:solidFill>
              </a:rPr>
              <a:pPr/>
              <a:t>10</a:t>
            </a:fld>
            <a:endParaRPr lang="fr-FR" altLang="fr-FR" sz="1200">
              <a:solidFill>
                <a:srgbClr val="898989"/>
              </a:solidFill>
            </a:endParaRPr>
          </a:p>
        </p:txBody>
      </p:sp>
      <p:sp>
        <p:nvSpPr>
          <p:cNvPr id="11268" name="Rectangle 9">
            <a:extLst>
              <a:ext uri="{FF2B5EF4-FFF2-40B4-BE49-F238E27FC236}">
                <a16:creationId xmlns:a16="http://schemas.microsoft.com/office/drawing/2014/main" id="{781EE068-B37E-45AB-B2B1-9AF19EC7236F}"/>
              </a:ext>
            </a:extLst>
          </p:cNvPr>
          <p:cNvSpPr>
            <a:spLocks noChangeArrowheads="1"/>
          </p:cNvSpPr>
          <p:nvPr/>
        </p:nvSpPr>
        <p:spPr bwMode="auto">
          <a:xfrm>
            <a:off x="428625" y="214313"/>
            <a:ext cx="84296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eaLnBrk="1" hangingPunct="1"/>
            <a:endParaRPr lang="fr-MA" altLang="fr-FR" sz="2200" b="1">
              <a:solidFill>
                <a:schemeClr val="accent2"/>
              </a:solidFill>
            </a:endParaRPr>
          </a:p>
          <a:p>
            <a:pPr algn="ctr" eaLnBrk="1" hangingPunct="1"/>
            <a:endParaRPr lang="fr-FR" altLang="fr-FR" sz="2200" b="1">
              <a:solidFill>
                <a:schemeClr val="accent2"/>
              </a:solidFill>
            </a:endParaRP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4">
            <a:extLst>
              <a:ext uri="{FF2B5EF4-FFF2-40B4-BE49-F238E27FC236}">
                <a16:creationId xmlns:a16="http://schemas.microsoft.com/office/drawing/2014/main" id="{FE1AA4F6-26C6-4231-978D-E43AABDA9CFC}"/>
              </a:ext>
            </a:extLst>
          </p:cNvPr>
          <p:cNvSpPr>
            <a:spLocks noGrp="1" noChangeArrowheads="1"/>
          </p:cNvSpPr>
          <p:nvPr>
            <p:ph type="body" sz="half" idx="2"/>
          </p:nvPr>
        </p:nvSpPr>
        <p:spPr>
          <a:xfrm>
            <a:off x="214313" y="214313"/>
            <a:ext cx="8715375" cy="6072187"/>
          </a:xfrm>
        </p:spPr>
        <p:txBody>
          <a:bodyPr/>
          <a:lstStyle/>
          <a:p>
            <a:pPr algn="ctr">
              <a:buFont typeface="Arial" panose="020B0604020202020204" pitchFamily="34" charset="0"/>
              <a:buNone/>
            </a:pPr>
            <a:r>
              <a:rPr lang="fr-MA" altLang="fr-FR" sz="2200" b="1">
                <a:solidFill>
                  <a:schemeClr val="accent2"/>
                </a:solidFill>
              </a:rPr>
              <a:t>Documents constitutifs du marché</a:t>
            </a:r>
            <a:endParaRPr lang="fr-FR" altLang="fr-FR" sz="2200">
              <a:solidFill>
                <a:schemeClr val="accent2"/>
              </a:solidFill>
            </a:endParaRPr>
          </a:p>
          <a:p>
            <a:pPr algn="just"/>
            <a:r>
              <a:rPr lang="fr-MA" altLang="fr-FR" sz="2200"/>
              <a:t>La modification de l’ordre de prééminence de certaines pièces : </a:t>
            </a:r>
          </a:p>
          <a:p>
            <a:pPr algn="just">
              <a:buFont typeface="Arial" panose="020B0604020202020204" pitchFamily="34" charset="0"/>
              <a:buNone/>
            </a:pPr>
            <a:r>
              <a:rPr lang="fr-MA" altLang="fr-FR" sz="2200"/>
              <a:t>       - Le bordereau des prix prévaudra sur les plans et autres documents techniques ;</a:t>
            </a:r>
            <a:endParaRPr lang="fr-FR" altLang="fr-FR" sz="2200"/>
          </a:p>
          <a:p>
            <a:pPr algn="just"/>
            <a:r>
              <a:rPr lang="fr-MA" altLang="fr-FR" sz="2200"/>
              <a:t>Consécration du caractère contractuel du BP des approvisionnements  et de l’offre technique ;</a:t>
            </a:r>
            <a:endParaRPr lang="fr-FR" altLang="fr-FR" sz="2200"/>
          </a:p>
          <a:p>
            <a:pPr algn="just"/>
            <a:r>
              <a:rPr lang="fr-MA" altLang="fr-FR" sz="2200"/>
              <a:t>Maintien du classement, en dernier lieu, du CCAG-Travaux        (Incohérence avec l’interdiction pour le CPS de déroger aux stipulations du CCAG-T) ;</a:t>
            </a:r>
          </a:p>
          <a:p>
            <a:pPr>
              <a:buFont typeface="Arial" panose="020B0604020202020204" pitchFamily="34" charset="0"/>
              <a:buNone/>
            </a:pPr>
            <a:r>
              <a:rPr lang="fr-MA" altLang="fr-FR" sz="2200"/>
              <a:t> </a:t>
            </a:r>
            <a:endParaRPr lang="fr-FR" altLang="fr-FR" sz="2200"/>
          </a:p>
          <a:p>
            <a:pPr algn="ctr">
              <a:buFont typeface="Arial" panose="020B0604020202020204" pitchFamily="34" charset="0"/>
              <a:buNone/>
            </a:pPr>
            <a:r>
              <a:rPr lang="fr-MA" altLang="fr-FR" sz="2200" b="1">
                <a:solidFill>
                  <a:schemeClr val="accent2"/>
                </a:solidFill>
              </a:rPr>
              <a:t>Pièces contractuelles postérieures à la conclusion du marché</a:t>
            </a:r>
            <a:endParaRPr lang="fr-FR" altLang="fr-FR" sz="2200" b="1">
              <a:solidFill>
                <a:schemeClr val="accent2"/>
              </a:solidFill>
            </a:endParaRPr>
          </a:p>
          <a:p>
            <a:pPr algn="just"/>
            <a:r>
              <a:rPr lang="fr-MA" altLang="fr-FR" sz="2200"/>
              <a:t> sans changement</a:t>
            </a:r>
            <a:endParaRPr lang="fr-FR" altLang="fr-FR" sz="2200"/>
          </a:p>
          <a:p>
            <a:pPr>
              <a:buFont typeface="Arial" panose="020B0604020202020204" pitchFamily="34" charset="0"/>
              <a:buNone/>
            </a:pPr>
            <a:endParaRPr lang="fr-MA" altLang="fr-FR" sz="2200" b="1">
              <a:solidFill>
                <a:schemeClr val="accent2"/>
              </a:solidFill>
            </a:endParaRPr>
          </a:p>
          <a:p>
            <a:pPr algn="ctr">
              <a:buFont typeface="Arial" panose="020B0604020202020204" pitchFamily="34" charset="0"/>
              <a:buNone/>
            </a:pPr>
            <a:r>
              <a:rPr lang="fr-MA" altLang="fr-FR" sz="2200" b="1">
                <a:solidFill>
                  <a:schemeClr val="accent2"/>
                </a:solidFill>
              </a:rPr>
              <a:t>Droits de timbre</a:t>
            </a:r>
            <a:endParaRPr lang="fr-FR" altLang="fr-FR" sz="2200"/>
          </a:p>
          <a:p>
            <a:pPr algn="just"/>
            <a:r>
              <a:rPr lang="fr-MA" altLang="fr-FR" sz="2200"/>
              <a:t>Suppression de l’enregistrement : Double emploi avec le timbre.</a:t>
            </a:r>
            <a:endParaRPr lang="fr-MA" altLang="fr-FR" sz="2200" b="1"/>
          </a:p>
        </p:txBody>
      </p:sp>
      <p:sp>
        <p:nvSpPr>
          <p:cNvPr id="12291" name="Espace réservé du numéro de diapositive 6">
            <a:extLst>
              <a:ext uri="{FF2B5EF4-FFF2-40B4-BE49-F238E27FC236}">
                <a16:creationId xmlns:a16="http://schemas.microsoft.com/office/drawing/2014/main" id="{95038F7A-4C1E-4B90-8B4B-C76333594B7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4FA4473E-5EFC-4CA1-87E4-8E5B2FA700D5}" type="slidenum">
              <a:rPr lang="fr-FR" altLang="fr-FR" sz="1200">
                <a:solidFill>
                  <a:srgbClr val="898989"/>
                </a:solidFill>
              </a:rPr>
              <a:pPr/>
              <a:t>11</a:t>
            </a:fld>
            <a:endParaRPr lang="fr-FR" altLang="fr-FR" sz="1200">
              <a:solidFill>
                <a:srgbClr val="898989"/>
              </a:solidFill>
            </a:endParaRPr>
          </a:p>
        </p:txBody>
      </p:sp>
      <p:sp>
        <p:nvSpPr>
          <p:cNvPr id="12292" name="Rectangle 9">
            <a:extLst>
              <a:ext uri="{FF2B5EF4-FFF2-40B4-BE49-F238E27FC236}">
                <a16:creationId xmlns:a16="http://schemas.microsoft.com/office/drawing/2014/main" id="{BCD86422-283F-4365-A899-CC438571B5E1}"/>
              </a:ext>
            </a:extLst>
          </p:cNvPr>
          <p:cNvSpPr>
            <a:spLocks noChangeArrowheads="1"/>
          </p:cNvSpPr>
          <p:nvPr/>
        </p:nvSpPr>
        <p:spPr bwMode="auto">
          <a:xfrm>
            <a:off x="428625" y="214313"/>
            <a:ext cx="84296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eaLnBrk="1" hangingPunct="1"/>
            <a:endParaRPr lang="fr-MA" altLang="fr-FR" sz="2200" b="1">
              <a:solidFill>
                <a:schemeClr val="accent2"/>
              </a:solidFill>
            </a:endParaRPr>
          </a:p>
          <a:p>
            <a:pPr algn="ctr" eaLnBrk="1" hangingPunct="1"/>
            <a:endParaRPr lang="fr-FR" altLang="fr-FR" sz="2200" b="1">
              <a:solidFill>
                <a:schemeClr val="accent2"/>
              </a:solidFill>
            </a:endParaRP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4">
            <a:extLst>
              <a:ext uri="{FF2B5EF4-FFF2-40B4-BE49-F238E27FC236}">
                <a16:creationId xmlns:a16="http://schemas.microsoft.com/office/drawing/2014/main" id="{AFEB1221-CA99-4156-86C6-A7724D6CBE4F}"/>
              </a:ext>
            </a:extLst>
          </p:cNvPr>
          <p:cNvSpPr>
            <a:spLocks noGrp="1" noChangeArrowheads="1"/>
          </p:cNvSpPr>
          <p:nvPr>
            <p:ph type="body" sz="half" idx="2"/>
          </p:nvPr>
        </p:nvSpPr>
        <p:spPr>
          <a:xfrm>
            <a:off x="214313" y="214313"/>
            <a:ext cx="8715375" cy="6072187"/>
          </a:xfrm>
          <a:ln w="3175">
            <a:solidFill>
              <a:schemeClr val="accent1"/>
            </a:solidFill>
          </a:ln>
        </p:spPr>
        <p:txBody>
          <a:bodyPr/>
          <a:lstStyle/>
          <a:p>
            <a:pPr algn="ctr">
              <a:buFont typeface="Arial" charset="0"/>
              <a:buNone/>
              <a:defRPr/>
            </a:pPr>
            <a:r>
              <a:rPr lang="fr-MA" sz="1800" b="1" dirty="0">
                <a:solidFill>
                  <a:schemeClr val="accent2"/>
                </a:solidFill>
              </a:rPr>
              <a:t>Délais d’exécution</a:t>
            </a:r>
          </a:p>
          <a:p>
            <a:pPr algn="ctr">
              <a:buFont typeface="Arial" charset="0"/>
              <a:buNone/>
              <a:defRPr/>
            </a:pPr>
            <a:r>
              <a:rPr lang="fr-MA" sz="1800" b="1" dirty="0">
                <a:solidFill>
                  <a:schemeClr val="accent2"/>
                </a:solidFill>
              </a:rPr>
              <a:t> </a:t>
            </a:r>
            <a:endParaRPr lang="fr-FR" sz="1800" b="1" dirty="0">
              <a:solidFill>
                <a:schemeClr val="accent2"/>
              </a:solidFill>
            </a:endParaRPr>
          </a:p>
          <a:p>
            <a:pPr algn="just">
              <a:buFont typeface="Arial" charset="0"/>
              <a:buChar char="•"/>
              <a:defRPr/>
            </a:pPr>
            <a:r>
              <a:rPr lang="fr-MA" sz="1800" dirty="0"/>
              <a:t>Délai d’exécution </a:t>
            </a:r>
            <a:r>
              <a:rPr lang="fr-MA" sz="1800" b="1" dirty="0">
                <a:solidFill>
                  <a:schemeClr val="accent2">
                    <a:lumMod val="75000"/>
                  </a:schemeClr>
                </a:solidFill>
              </a:rPr>
              <a:t>partiel</a:t>
            </a:r>
            <a:r>
              <a:rPr lang="fr-MA" sz="1800" dirty="0"/>
              <a:t> : Période entre la date de commencement fixée par OS d’une partie ou phase d’ouvrage et la date d’expiration du délai contractuel de son exécution ;</a:t>
            </a:r>
          </a:p>
          <a:p>
            <a:pPr algn="just">
              <a:buFont typeface="Arial" charset="0"/>
              <a:buChar char="•"/>
              <a:defRPr/>
            </a:pPr>
            <a:endParaRPr lang="fr-MA" sz="1800" dirty="0"/>
          </a:p>
          <a:p>
            <a:pPr algn="just">
              <a:buFont typeface="Arial" charset="0"/>
              <a:buChar char="•"/>
              <a:defRPr/>
            </a:pPr>
            <a:r>
              <a:rPr lang="fr-MA" sz="1800" dirty="0"/>
              <a:t>Caractère immuable du délai consacré, sauf, en plus de la force majeure et des travaux supplémentaires, pour :</a:t>
            </a:r>
          </a:p>
          <a:p>
            <a:pPr lvl="1" algn="just">
              <a:buFont typeface="Wingdings" pitchFamily="2" charset="2"/>
              <a:buChar char="ü"/>
              <a:defRPr/>
            </a:pPr>
            <a:r>
              <a:rPr lang="fr-MA" sz="1800" dirty="0"/>
              <a:t>l’augmentation dans la masse des travaux et,</a:t>
            </a:r>
          </a:p>
          <a:p>
            <a:pPr lvl="1" algn="just">
              <a:buFont typeface="Wingdings" pitchFamily="2" charset="2"/>
              <a:buChar char="ü"/>
              <a:defRPr/>
            </a:pPr>
            <a:r>
              <a:rPr lang="fr-MA" sz="1800" dirty="0"/>
              <a:t>les ajournements partiels, ;</a:t>
            </a:r>
          </a:p>
          <a:p>
            <a:pPr algn="just">
              <a:buFont typeface="Arial" charset="0"/>
              <a:buNone/>
              <a:defRPr/>
            </a:pPr>
            <a:endParaRPr lang="fr-FR" sz="1800" dirty="0"/>
          </a:p>
          <a:p>
            <a:pPr algn="just">
              <a:buFont typeface="Arial" charset="0"/>
              <a:buChar char="•"/>
              <a:defRPr/>
            </a:pPr>
            <a:r>
              <a:rPr lang="fr-MA" sz="1800" dirty="0"/>
              <a:t> Seul cas de diminution du délai d’exécution : Diminution dans la masse des travaux :</a:t>
            </a:r>
            <a:endParaRPr lang="fr-FR" sz="1800" dirty="0"/>
          </a:p>
          <a:p>
            <a:pPr lvl="1" algn="just">
              <a:buFont typeface="Wingdings" pitchFamily="2" charset="2"/>
              <a:buChar char="ü"/>
              <a:defRPr/>
            </a:pPr>
            <a:r>
              <a:rPr lang="fr-MA" sz="1800" dirty="0"/>
              <a:t> </a:t>
            </a:r>
            <a:r>
              <a:rPr lang="fr-FR" sz="1800" dirty="0"/>
              <a:t>Diminution &gt; 25% ;</a:t>
            </a:r>
          </a:p>
          <a:p>
            <a:pPr lvl="1" algn="just">
              <a:buFont typeface="Wingdings" pitchFamily="2" charset="2"/>
              <a:buChar char="ü"/>
              <a:defRPr/>
            </a:pPr>
            <a:r>
              <a:rPr lang="fr-MA" sz="1800" dirty="0"/>
              <a:t> F</a:t>
            </a:r>
            <a:r>
              <a:rPr lang="fr-FR" sz="1800" dirty="0"/>
              <a:t>ait générateur connu avant le commencement des travaux ;</a:t>
            </a:r>
          </a:p>
          <a:p>
            <a:pPr lvl="1" algn="just">
              <a:buFont typeface="Wingdings" pitchFamily="2" charset="2"/>
              <a:buChar char="ü"/>
              <a:defRPr/>
            </a:pPr>
            <a:r>
              <a:rPr lang="fr-FR" sz="1800" dirty="0"/>
              <a:t> L'entreprise ne demande pas la résiliation du marché ;</a:t>
            </a:r>
          </a:p>
          <a:p>
            <a:pPr lvl="1" algn="just">
              <a:buFont typeface="Wingdings" pitchFamily="2" charset="2"/>
              <a:buChar char="ü"/>
              <a:defRPr/>
            </a:pPr>
            <a:r>
              <a:rPr lang="fr-FR" sz="1800" dirty="0"/>
              <a:t> L’entreprise est requise par le MO de signer un </a:t>
            </a:r>
            <a:r>
              <a:rPr lang="fr-FR" sz="1800" b="1" dirty="0"/>
              <a:t>avenant</a:t>
            </a:r>
            <a:r>
              <a:rPr lang="fr-FR" sz="1800" dirty="0"/>
              <a:t> fixant le nouveau montant du marché et modifiant éventuellement le délai d'exécution.</a:t>
            </a:r>
          </a:p>
          <a:p>
            <a:pPr algn="just">
              <a:buFont typeface="Arial" charset="0"/>
              <a:buChar char="•"/>
              <a:defRPr/>
            </a:pPr>
            <a:endParaRPr lang="fr-MA" sz="1800" b="1" dirty="0"/>
          </a:p>
        </p:txBody>
      </p:sp>
      <p:sp>
        <p:nvSpPr>
          <p:cNvPr id="13315" name="Espace réservé du numéro de diapositive 6">
            <a:extLst>
              <a:ext uri="{FF2B5EF4-FFF2-40B4-BE49-F238E27FC236}">
                <a16:creationId xmlns:a16="http://schemas.microsoft.com/office/drawing/2014/main" id="{1602CF01-7E6A-43D7-97E4-75DB8388E0F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01718BE-0453-4014-8BFD-E4173464CF49}" type="slidenum">
              <a:rPr lang="fr-FR" altLang="fr-FR" sz="1200">
                <a:solidFill>
                  <a:srgbClr val="898989"/>
                </a:solidFill>
              </a:rPr>
              <a:pPr/>
              <a:t>12</a:t>
            </a:fld>
            <a:endParaRPr lang="fr-FR" altLang="fr-FR" sz="1200">
              <a:solidFill>
                <a:srgbClr val="898989"/>
              </a:solidFill>
            </a:endParaRPr>
          </a:p>
        </p:txBody>
      </p:sp>
      <p:sp>
        <p:nvSpPr>
          <p:cNvPr id="13316" name="Rectangle 9">
            <a:extLst>
              <a:ext uri="{FF2B5EF4-FFF2-40B4-BE49-F238E27FC236}">
                <a16:creationId xmlns:a16="http://schemas.microsoft.com/office/drawing/2014/main" id="{A4945769-8BF9-4D70-8F09-0BBC5EFE6CD5}"/>
              </a:ext>
            </a:extLst>
          </p:cNvPr>
          <p:cNvSpPr>
            <a:spLocks noChangeArrowheads="1"/>
          </p:cNvSpPr>
          <p:nvPr/>
        </p:nvSpPr>
        <p:spPr bwMode="auto">
          <a:xfrm>
            <a:off x="428625" y="214313"/>
            <a:ext cx="84296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eaLnBrk="1" hangingPunct="1"/>
            <a:endParaRPr lang="fr-MA" altLang="fr-FR" sz="2200" b="1">
              <a:solidFill>
                <a:schemeClr val="accent2"/>
              </a:solidFill>
            </a:endParaRPr>
          </a:p>
          <a:p>
            <a:pPr algn="ctr" eaLnBrk="1" hangingPunct="1"/>
            <a:endParaRPr lang="fr-FR" altLang="fr-FR" sz="2200" b="1">
              <a:solidFill>
                <a:schemeClr val="accent2"/>
              </a:solidFill>
            </a:endParaRP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4">
            <a:extLst>
              <a:ext uri="{FF2B5EF4-FFF2-40B4-BE49-F238E27FC236}">
                <a16:creationId xmlns:a16="http://schemas.microsoft.com/office/drawing/2014/main" id="{1F2482C1-E7FD-4393-94A8-B958D8695565}"/>
              </a:ext>
            </a:extLst>
          </p:cNvPr>
          <p:cNvSpPr>
            <a:spLocks noGrp="1" noChangeArrowheads="1"/>
          </p:cNvSpPr>
          <p:nvPr>
            <p:ph type="body" sz="half" idx="2"/>
          </p:nvPr>
        </p:nvSpPr>
        <p:spPr>
          <a:xfrm>
            <a:off x="214313" y="214313"/>
            <a:ext cx="8715375" cy="6072187"/>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Communications </a:t>
            </a:r>
            <a:endParaRPr lang="fr-FR" altLang="fr-FR" sz="2200" b="1">
              <a:solidFill>
                <a:schemeClr val="accent2"/>
              </a:solidFill>
            </a:endParaRPr>
          </a:p>
          <a:p>
            <a:endParaRPr lang="fr-FR" altLang="fr-FR" sz="2200" b="1">
              <a:solidFill>
                <a:schemeClr val="accent2"/>
              </a:solidFill>
            </a:endParaRPr>
          </a:p>
          <a:p>
            <a:pPr algn="just"/>
            <a:r>
              <a:rPr lang="fr-MA" altLang="fr-FR" sz="2200"/>
              <a:t>Forme écrite des communications entre le MO et l’entreprise ;</a:t>
            </a:r>
          </a:p>
          <a:p>
            <a:pPr algn="just"/>
            <a:endParaRPr lang="fr-FR" altLang="fr-FR" sz="2200"/>
          </a:p>
          <a:p>
            <a:pPr algn="just"/>
            <a:r>
              <a:rPr lang="fr-MA" altLang="fr-FR" sz="2200"/>
              <a:t>Par  dépôt, contre récépissé, ou par LRAR ;</a:t>
            </a:r>
          </a:p>
          <a:p>
            <a:pPr algn="just"/>
            <a:endParaRPr lang="fr-MA" altLang="fr-FR" sz="2200"/>
          </a:p>
          <a:p>
            <a:pPr algn="just"/>
            <a:r>
              <a:rPr lang="fr-MA" altLang="fr-FR" sz="2200"/>
              <a:t>Possibilité, à titre complémentaire, par fax confirmé ou par courrier électronique.</a:t>
            </a:r>
            <a:endParaRPr lang="fr-FR" altLang="fr-FR" sz="2200"/>
          </a:p>
          <a:p>
            <a:pPr>
              <a:buFont typeface="Arial" panose="020B0604020202020204" pitchFamily="34" charset="0"/>
              <a:buNone/>
            </a:pPr>
            <a:endParaRPr lang="fr-FR" altLang="fr-FR" sz="2200" b="1"/>
          </a:p>
          <a:p>
            <a:pPr algn="ctr">
              <a:buFont typeface="Arial" panose="020B0604020202020204" pitchFamily="34" charset="0"/>
              <a:buNone/>
            </a:pPr>
            <a:r>
              <a:rPr lang="fr-MA" altLang="fr-FR" sz="2200" b="1">
                <a:solidFill>
                  <a:schemeClr val="accent2"/>
                </a:solidFill>
              </a:rPr>
              <a:t>Documents à fournir par l’entreprise en cas d’audits ou  de contrôles</a:t>
            </a:r>
            <a:endParaRPr lang="fr-FR" altLang="fr-FR" sz="2200" b="1">
              <a:solidFill>
                <a:schemeClr val="accent2"/>
              </a:solidFill>
            </a:endParaRPr>
          </a:p>
          <a:p>
            <a:endParaRPr lang="fr-FR" altLang="fr-FR" sz="2200"/>
          </a:p>
          <a:p>
            <a:pPr algn="just"/>
            <a:r>
              <a:rPr lang="fr-MA" altLang="fr-FR" sz="2200"/>
              <a:t>Rappel de l’obligation pour l’entreprise de mettre à la disposition des personnes chargées des contrôles ou audits tout document ou renseignement nécessaire à l'exercice de leur mission.</a:t>
            </a:r>
            <a:endParaRPr lang="fr-FR" altLang="fr-FR" sz="2200"/>
          </a:p>
          <a:p>
            <a:pPr algn="just"/>
            <a:endParaRPr lang="fr-MA" altLang="fr-FR" sz="1800" b="1"/>
          </a:p>
        </p:txBody>
      </p:sp>
      <p:sp>
        <p:nvSpPr>
          <p:cNvPr id="14339" name="Espace réservé du numéro de diapositive 6">
            <a:extLst>
              <a:ext uri="{FF2B5EF4-FFF2-40B4-BE49-F238E27FC236}">
                <a16:creationId xmlns:a16="http://schemas.microsoft.com/office/drawing/2014/main" id="{75364F4D-B287-4705-A1F1-0D99CCD6F88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5CDAA48-C603-4437-BB9B-B2FCAB79858F}" type="slidenum">
              <a:rPr lang="fr-FR" altLang="fr-FR" sz="1200">
                <a:solidFill>
                  <a:srgbClr val="898989"/>
                </a:solidFill>
              </a:rPr>
              <a:pPr/>
              <a:t>13</a:t>
            </a:fld>
            <a:endParaRPr lang="fr-FR" altLang="fr-FR" sz="1200">
              <a:solidFill>
                <a:srgbClr val="898989"/>
              </a:solidFill>
            </a:endParaRPr>
          </a:p>
        </p:txBody>
      </p:sp>
      <p:sp>
        <p:nvSpPr>
          <p:cNvPr id="14340" name="Rectangle 9">
            <a:extLst>
              <a:ext uri="{FF2B5EF4-FFF2-40B4-BE49-F238E27FC236}">
                <a16:creationId xmlns:a16="http://schemas.microsoft.com/office/drawing/2014/main" id="{4B43547D-61E8-45FF-9892-B7947793DE1E}"/>
              </a:ext>
            </a:extLst>
          </p:cNvPr>
          <p:cNvSpPr>
            <a:spLocks noChangeArrowheads="1"/>
          </p:cNvSpPr>
          <p:nvPr/>
        </p:nvSpPr>
        <p:spPr bwMode="auto">
          <a:xfrm>
            <a:off x="428625" y="214313"/>
            <a:ext cx="84296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eaLnBrk="1" hangingPunct="1"/>
            <a:endParaRPr lang="fr-MA" altLang="fr-FR" sz="2200" b="1">
              <a:solidFill>
                <a:schemeClr val="accent2"/>
              </a:solidFill>
            </a:endParaRPr>
          </a:p>
          <a:p>
            <a:pPr algn="ctr" eaLnBrk="1" hangingPunct="1"/>
            <a:endParaRPr lang="fr-FR" altLang="fr-FR" sz="2200" b="1">
              <a:solidFill>
                <a:schemeClr val="accent2"/>
              </a:solidFill>
            </a:endParaRPr>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4">
            <a:extLst>
              <a:ext uri="{FF2B5EF4-FFF2-40B4-BE49-F238E27FC236}">
                <a16:creationId xmlns:a16="http://schemas.microsoft.com/office/drawing/2014/main" id="{ABE7B7BE-C122-417B-B092-6076852F980F}"/>
              </a:ext>
            </a:extLst>
          </p:cNvPr>
          <p:cNvSpPr>
            <a:spLocks noGrp="1" noChangeArrowheads="1"/>
          </p:cNvSpPr>
          <p:nvPr>
            <p:ph type="body" sz="half" idx="2"/>
          </p:nvPr>
        </p:nvSpPr>
        <p:spPr>
          <a:xfrm>
            <a:off x="214313" y="214313"/>
            <a:ext cx="8715375" cy="6072187"/>
          </a:xfrm>
          <a:ln w="3175">
            <a:solidFill>
              <a:schemeClr val="accent1"/>
            </a:solidFill>
          </a:ln>
        </p:spPr>
        <p:txBody>
          <a:bodyPr/>
          <a:lstStyle/>
          <a:p>
            <a:pPr algn="ctr">
              <a:buFont typeface="Arial" charset="0"/>
              <a:buNone/>
              <a:defRPr/>
            </a:pPr>
            <a:r>
              <a:rPr lang="fr-MA" altLang="fr-FR" sz="2000" b="1" dirty="0">
                <a:solidFill>
                  <a:schemeClr val="accent2"/>
                </a:solidFill>
              </a:rPr>
              <a:t>Ordre de service </a:t>
            </a:r>
            <a:endParaRPr lang="fr-FR" altLang="fr-FR" sz="2000" b="1" dirty="0">
              <a:solidFill>
                <a:schemeClr val="accent2"/>
              </a:solidFill>
            </a:endParaRPr>
          </a:p>
          <a:p>
            <a:pPr algn="just">
              <a:buFont typeface="Arial" charset="0"/>
              <a:buChar char="•"/>
              <a:defRPr/>
            </a:pPr>
            <a:endParaRPr lang="fr-FR" altLang="fr-FR" sz="1600" dirty="0"/>
          </a:p>
          <a:p>
            <a:pPr algn="just">
              <a:buFont typeface="Arial" charset="0"/>
              <a:buChar char="•"/>
              <a:defRPr/>
            </a:pPr>
            <a:r>
              <a:rPr lang="fr-FR" altLang="fr-FR" sz="1600" b="1" dirty="0">
                <a:solidFill>
                  <a:schemeClr val="accent4">
                    <a:lumMod val="75000"/>
                  </a:schemeClr>
                </a:solidFill>
              </a:rPr>
              <a:t>D</a:t>
            </a:r>
            <a:r>
              <a:rPr lang="fr-MA" altLang="fr-FR" sz="1600" b="1" dirty="0" err="1">
                <a:solidFill>
                  <a:schemeClr val="accent4">
                    <a:lumMod val="75000"/>
                  </a:schemeClr>
                </a:solidFill>
              </a:rPr>
              <a:t>ocument</a:t>
            </a:r>
            <a:r>
              <a:rPr lang="fr-MA" altLang="fr-FR" sz="1600" b="1" dirty="0">
                <a:solidFill>
                  <a:schemeClr val="accent4">
                    <a:lumMod val="75000"/>
                  </a:schemeClr>
                </a:solidFill>
              </a:rPr>
              <a:t> par lequel le MO notifie à l’entreprise des décisions ou informations concernant le marché ;</a:t>
            </a:r>
          </a:p>
          <a:p>
            <a:pPr algn="just">
              <a:buFont typeface="Arial" charset="0"/>
              <a:buChar char="•"/>
              <a:defRPr/>
            </a:pPr>
            <a:endParaRPr lang="fr-MA" altLang="fr-FR" sz="1600" b="1" dirty="0">
              <a:solidFill>
                <a:schemeClr val="accent4">
                  <a:lumMod val="75000"/>
                </a:schemeClr>
              </a:solidFill>
            </a:endParaRPr>
          </a:p>
          <a:p>
            <a:pPr algn="just">
              <a:buFont typeface="Arial" charset="0"/>
              <a:buChar char="•"/>
              <a:defRPr/>
            </a:pPr>
            <a:r>
              <a:rPr lang="fr-MA" altLang="fr-FR" sz="1600" b="1" dirty="0">
                <a:solidFill>
                  <a:schemeClr val="accent4">
                    <a:lumMod val="75000"/>
                  </a:schemeClr>
                </a:solidFill>
              </a:rPr>
              <a:t>Renvoi au MO, dans les 3 jours à dater de sa notification, de l'un des 2 exemplaires, après l'avoir signé et y avoir porté la date de sa réception ; </a:t>
            </a:r>
          </a:p>
          <a:p>
            <a:pPr algn="just">
              <a:buFont typeface="Arial" charset="0"/>
              <a:buChar char="•"/>
              <a:defRPr/>
            </a:pPr>
            <a:endParaRPr lang="fr-FR" altLang="fr-FR" sz="1600" b="1" dirty="0">
              <a:solidFill>
                <a:schemeClr val="accent4">
                  <a:lumMod val="75000"/>
                </a:schemeClr>
              </a:solidFill>
            </a:endParaRPr>
          </a:p>
          <a:p>
            <a:pPr algn="just">
              <a:buFont typeface="Arial" charset="0"/>
              <a:buChar char="•"/>
              <a:defRPr/>
            </a:pPr>
            <a:r>
              <a:rPr lang="fr-MA" altLang="fr-FR" sz="1600" b="1" dirty="0">
                <a:solidFill>
                  <a:schemeClr val="accent4">
                    <a:lumMod val="75000"/>
                  </a:schemeClr>
                </a:solidFill>
              </a:rPr>
              <a:t>A défaut, l’OS est réputé être reçu à la date de sa notification ;</a:t>
            </a:r>
          </a:p>
          <a:p>
            <a:pPr algn="just">
              <a:buFont typeface="Arial" charset="0"/>
              <a:buChar char="•"/>
              <a:defRPr/>
            </a:pPr>
            <a:endParaRPr lang="fr-FR" altLang="fr-FR" sz="1600" b="1" dirty="0">
              <a:solidFill>
                <a:schemeClr val="accent4">
                  <a:lumMod val="75000"/>
                </a:schemeClr>
              </a:solidFill>
            </a:endParaRPr>
          </a:p>
          <a:p>
            <a:pPr algn="just">
              <a:buFont typeface="Arial" charset="0"/>
              <a:buChar char="•"/>
              <a:defRPr/>
            </a:pPr>
            <a:r>
              <a:rPr lang="fr-MA" altLang="fr-FR" sz="1600" b="1" dirty="0">
                <a:solidFill>
                  <a:schemeClr val="accent4">
                    <a:lumMod val="75000"/>
                  </a:schemeClr>
                </a:solidFill>
              </a:rPr>
              <a:t>Possibilité pour l’entreprise de signer l’OS avec réserves à justifier dans 10 jours et de suspendre son exécution sous sa responsabilité ;</a:t>
            </a:r>
          </a:p>
          <a:p>
            <a:pPr algn="just">
              <a:buFont typeface="Arial" charset="0"/>
              <a:buChar char="•"/>
              <a:defRPr/>
            </a:pPr>
            <a:endParaRPr lang="fr-FR" altLang="fr-FR" sz="1600" b="1" dirty="0">
              <a:solidFill>
                <a:schemeClr val="accent4">
                  <a:lumMod val="75000"/>
                </a:schemeClr>
              </a:solidFill>
            </a:endParaRPr>
          </a:p>
          <a:p>
            <a:pPr algn="just">
              <a:buFont typeface="Arial" charset="0"/>
              <a:buChar char="•"/>
              <a:defRPr/>
            </a:pPr>
            <a:r>
              <a:rPr lang="fr-MA" altLang="fr-FR" sz="1600" b="1" dirty="0">
                <a:solidFill>
                  <a:schemeClr val="accent4">
                    <a:lumMod val="75000"/>
                  </a:schemeClr>
                </a:solidFill>
              </a:rPr>
              <a:t>L’entreprise doit refuser d’exécuter le deuxième OS, ordonné par le MO pour confirmer le premier, dans des cas précis (danger, hors objet du marché, dépassement des seuils autorisés pour l’augmentation dans la masse ou des travaux supplémentaires.) ;</a:t>
            </a:r>
          </a:p>
          <a:p>
            <a:pPr algn="just">
              <a:buFont typeface="Arial" charset="0"/>
              <a:buChar char="•"/>
              <a:defRPr/>
            </a:pPr>
            <a:endParaRPr lang="fr-FR" altLang="fr-FR" sz="1600" b="1" dirty="0">
              <a:solidFill>
                <a:schemeClr val="accent4">
                  <a:lumMod val="75000"/>
                </a:schemeClr>
              </a:solidFill>
            </a:endParaRPr>
          </a:p>
          <a:p>
            <a:pPr algn="just">
              <a:buFont typeface="Arial" charset="0"/>
              <a:buChar char="•"/>
              <a:defRPr/>
            </a:pPr>
            <a:r>
              <a:rPr lang="fr-MA" altLang="fr-FR" sz="1600" b="1" dirty="0">
                <a:solidFill>
                  <a:schemeClr val="accent4">
                    <a:lumMod val="75000"/>
                  </a:schemeClr>
                </a:solidFill>
              </a:rPr>
              <a:t>Recours à un huissier de justice, en cas de difficultés de notification de l’OS ;</a:t>
            </a:r>
          </a:p>
          <a:p>
            <a:pPr algn="just">
              <a:buFont typeface="Arial" charset="0"/>
              <a:buNone/>
              <a:defRPr/>
            </a:pPr>
            <a:endParaRPr lang="fr-FR" altLang="fr-FR" sz="1600" b="1" dirty="0">
              <a:solidFill>
                <a:schemeClr val="accent4">
                  <a:lumMod val="75000"/>
                </a:schemeClr>
              </a:solidFill>
            </a:endParaRPr>
          </a:p>
          <a:p>
            <a:pPr algn="just">
              <a:buFont typeface="Arial" charset="0"/>
              <a:buChar char="•"/>
              <a:defRPr/>
            </a:pPr>
            <a:r>
              <a:rPr lang="fr-MA" altLang="fr-FR" sz="1600" b="1" dirty="0">
                <a:solidFill>
                  <a:schemeClr val="accent4">
                    <a:lumMod val="75000"/>
                  </a:schemeClr>
                </a:solidFill>
              </a:rPr>
              <a:t>Notification au mandataire, seul habilité à présenter des réserves au nom du groupement</a:t>
            </a:r>
            <a:r>
              <a:rPr lang="fr-MA" altLang="fr-FR" sz="1600" dirty="0"/>
              <a:t>.</a:t>
            </a:r>
            <a:endParaRPr lang="fr-FR" altLang="fr-FR" sz="1600" dirty="0"/>
          </a:p>
          <a:p>
            <a:pPr algn="just">
              <a:buFont typeface="Arial" charset="0"/>
              <a:buChar char="•"/>
              <a:defRPr/>
            </a:pPr>
            <a:endParaRPr lang="fr-MA" altLang="fr-FR" sz="1600" b="1" dirty="0"/>
          </a:p>
        </p:txBody>
      </p:sp>
      <p:sp>
        <p:nvSpPr>
          <p:cNvPr id="15363" name="Espace réservé du numéro de diapositive 6">
            <a:extLst>
              <a:ext uri="{FF2B5EF4-FFF2-40B4-BE49-F238E27FC236}">
                <a16:creationId xmlns:a16="http://schemas.microsoft.com/office/drawing/2014/main" id="{277002F6-50D8-4489-945F-C929E194350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952E804-51B7-4382-8DE1-418A3214FC89}" type="slidenum">
              <a:rPr lang="fr-FR" altLang="fr-FR" sz="1200">
                <a:solidFill>
                  <a:srgbClr val="898989"/>
                </a:solidFill>
              </a:rPr>
              <a:pPr/>
              <a:t>14</a:t>
            </a:fld>
            <a:endParaRPr lang="fr-FR" altLang="fr-FR" sz="1200">
              <a:solidFill>
                <a:srgbClr val="898989"/>
              </a:solidFill>
            </a:endParaRPr>
          </a:p>
        </p:txBody>
      </p:sp>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u contenu 2">
            <a:extLst>
              <a:ext uri="{FF2B5EF4-FFF2-40B4-BE49-F238E27FC236}">
                <a16:creationId xmlns:a16="http://schemas.microsoft.com/office/drawing/2014/main" id="{19AE19D4-A0AF-490B-9584-07A1DE82D1FA}"/>
              </a:ext>
            </a:extLst>
          </p:cNvPr>
          <p:cNvSpPr>
            <a:spLocks noGrp="1"/>
          </p:cNvSpPr>
          <p:nvPr>
            <p:ph idx="1"/>
          </p:nvPr>
        </p:nvSpPr>
        <p:spPr>
          <a:xfrm>
            <a:off x="214313" y="357188"/>
            <a:ext cx="8786812" cy="5357812"/>
          </a:xfrm>
          <a:ln w="3175">
            <a:solidFill>
              <a:schemeClr val="accent1"/>
            </a:solidFill>
          </a:ln>
        </p:spPr>
        <p:txBody>
          <a:bodyPr/>
          <a:lstStyle/>
          <a:p>
            <a:pPr algn="ctr">
              <a:buFont typeface="Arial" charset="0"/>
              <a:buNone/>
              <a:defRPr/>
            </a:pPr>
            <a:r>
              <a:rPr lang="fr-MA" altLang="fr-FR" sz="2000" b="1" dirty="0">
                <a:solidFill>
                  <a:schemeClr val="accent2"/>
                </a:solidFill>
              </a:rPr>
              <a:t>Avenants</a:t>
            </a:r>
          </a:p>
          <a:p>
            <a:pPr algn="ctr">
              <a:buFont typeface="Arial" charset="0"/>
              <a:buNone/>
              <a:defRPr/>
            </a:pPr>
            <a:endParaRPr lang="fr-MA" altLang="fr-FR" sz="2000" dirty="0">
              <a:solidFill>
                <a:srgbClr val="FF0000"/>
              </a:solidFill>
            </a:endParaRPr>
          </a:p>
          <a:p>
            <a:pPr algn="just">
              <a:buFont typeface="Arial" charset="0"/>
              <a:buChar char="•"/>
              <a:defRPr/>
            </a:pPr>
            <a:r>
              <a:rPr lang="fr-MA" altLang="fr-FR" sz="2000" b="1" dirty="0">
                <a:solidFill>
                  <a:schemeClr val="accent4">
                    <a:lumMod val="75000"/>
                  </a:schemeClr>
                </a:solidFill>
              </a:rPr>
              <a:t>Recours aux avenants prévu exclusivement à 14 cas ;</a:t>
            </a:r>
          </a:p>
          <a:p>
            <a:pPr algn="just">
              <a:buFont typeface="Arial" charset="0"/>
              <a:buChar char="•"/>
              <a:defRPr/>
            </a:pPr>
            <a:endParaRPr lang="fr-FR" altLang="fr-FR" sz="2000" b="1" dirty="0">
              <a:solidFill>
                <a:schemeClr val="accent4">
                  <a:lumMod val="75000"/>
                </a:schemeClr>
              </a:solidFill>
            </a:endParaRPr>
          </a:p>
          <a:p>
            <a:pPr algn="just">
              <a:buFont typeface="Arial" charset="0"/>
              <a:buChar char="•"/>
              <a:defRPr/>
            </a:pPr>
            <a:r>
              <a:rPr lang="fr-MA" altLang="fr-FR" sz="2000" b="1" dirty="0">
                <a:solidFill>
                  <a:schemeClr val="accent4">
                    <a:lumMod val="75000"/>
                  </a:schemeClr>
                </a:solidFill>
              </a:rPr>
              <a:t>Nouveaux cas qui nécessitent la passation d’un avenant :</a:t>
            </a:r>
          </a:p>
          <a:p>
            <a:pPr algn="just">
              <a:buFont typeface="Arial" charset="0"/>
              <a:buNone/>
              <a:defRPr/>
            </a:pPr>
            <a:endParaRPr lang="fr-FR" altLang="fr-FR" sz="2000" b="1" dirty="0">
              <a:solidFill>
                <a:schemeClr val="accent4">
                  <a:lumMod val="75000"/>
                </a:schemeClr>
              </a:solidFill>
            </a:endParaRPr>
          </a:p>
          <a:p>
            <a:pPr lvl="1" algn="just">
              <a:buFont typeface="Wingdings" pitchFamily="2" charset="2"/>
              <a:buChar char="ü"/>
              <a:defRPr/>
            </a:pPr>
            <a:r>
              <a:rPr lang="fr-MA" altLang="fr-FR" sz="2000" b="1" dirty="0">
                <a:solidFill>
                  <a:schemeClr val="accent4">
                    <a:lumMod val="75000"/>
                  </a:schemeClr>
                </a:solidFill>
              </a:rPr>
              <a:t>Redressement des erreurs manifestes dans les documents du marché ;</a:t>
            </a:r>
          </a:p>
          <a:p>
            <a:pPr lvl="1" algn="just">
              <a:buFont typeface="Wingdings" pitchFamily="2" charset="2"/>
              <a:buChar char="ü"/>
              <a:defRPr/>
            </a:pPr>
            <a:r>
              <a:rPr lang="fr-MA" altLang="fr-FR" sz="2000" b="1" dirty="0">
                <a:solidFill>
                  <a:schemeClr val="accent4">
                    <a:lumMod val="75000"/>
                  </a:schemeClr>
                </a:solidFill>
              </a:rPr>
              <a:t>Ajournements partiels ;</a:t>
            </a:r>
            <a:endParaRPr lang="fr-FR" altLang="fr-FR" sz="2000" b="1" dirty="0">
              <a:solidFill>
                <a:schemeClr val="accent4">
                  <a:lumMod val="75000"/>
                </a:schemeClr>
              </a:solidFill>
            </a:endParaRPr>
          </a:p>
          <a:p>
            <a:pPr lvl="1" algn="just">
              <a:buFont typeface="Wingdings" pitchFamily="2" charset="2"/>
              <a:buChar char="ü"/>
              <a:defRPr/>
            </a:pPr>
            <a:r>
              <a:rPr lang="fr-MA" altLang="fr-FR" sz="2000" b="1" dirty="0">
                <a:solidFill>
                  <a:schemeClr val="accent4">
                    <a:lumMod val="75000"/>
                  </a:schemeClr>
                </a:solidFill>
              </a:rPr>
              <a:t>Prise en compte des délais liés à l’augmentation dans la masse des travaux ;</a:t>
            </a:r>
            <a:endParaRPr lang="fr-FR" altLang="fr-FR" sz="2000" b="1" dirty="0">
              <a:solidFill>
                <a:schemeClr val="accent4">
                  <a:lumMod val="75000"/>
                </a:schemeClr>
              </a:solidFill>
            </a:endParaRPr>
          </a:p>
          <a:p>
            <a:pPr lvl="1" algn="just">
              <a:buFont typeface="Wingdings" pitchFamily="2" charset="2"/>
              <a:buChar char="ü"/>
              <a:defRPr/>
            </a:pPr>
            <a:r>
              <a:rPr lang="fr-MA" altLang="fr-FR" sz="2000" b="1" dirty="0">
                <a:solidFill>
                  <a:schemeClr val="accent4">
                    <a:lumMod val="75000"/>
                  </a:schemeClr>
                </a:solidFill>
              </a:rPr>
              <a:t>Désignation d'un nouveau mandataire du groupement en cas de défaillance du mandataire initial.</a:t>
            </a:r>
          </a:p>
          <a:p>
            <a:pPr lvl="1" algn="just">
              <a:buFont typeface="Wingdings" pitchFamily="2" charset="2"/>
              <a:buChar char="ü"/>
              <a:defRPr/>
            </a:pPr>
            <a:endParaRPr lang="fr-FR" altLang="fr-FR" sz="2000" b="1" dirty="0">
              <a:solidFill>
                <a:schemeClr val="accent4">
                  <a:lumMod val="75000"/>
                </a:schemeClr>
              </a:solidFill>
            </a:endParaRPr>
          </a:p>
          <a:p>
            <a:pPr algn="just">
              <a:buFont typeface="Arial" charset="0"/>
              <a:buChar char="•"/>
              <a:defRPr/>
            </a:pPr>
            <a:r>
              <a:rPr lang="fr-MA" altLang="fr-FR" sz="2000" b="1" dirty="0">
                <a:solidFill>
                  <a:schemeClr val="accent4">
                    <a:lumMod val="75000"/>
                  </a:schemeClr>
                </a:solidFill>
              </a:rPr>
              <a:t>Rappel : L’avenant n’est valable et définitif qu'après son approbation par l’AC  ; ce qui suppose acquis le visa de contrôle préalable lorsque ce visa est requis.</a:t>
            </a:r>
            <a:endParaRPr lang="fr-FR" altLang="fr-FR" sz="2000" b="1" dirty="0">
              <a:solidFill>
                <a:schemeClr val="accent4">
                  <a:lumMod val="75000"/>
                </a:schemeClr>
              </a:solidFill>
            </a:endParaRPr>
          </a:p>
          <a:p>
            <a:pPr>
              <a:buFont typeface="Arial" charset="0"/>
              <a:buChar char="•"/>
              <a:defRPr/>
            </a:pPr>
            <a:endParaRPr lang="fr-FR" altLang="fr-FR" sz="2000" dirty="0"/>
          </a:p>
          <a:p>
            <a:pPr>
              <a:buFont typeface="Arial" charset="0"/>
              <a:buNone/>
              <a:defRPr/>
            </a:pPr>
            <a:endParaRPr lang="fr-FR" altLang="fr-FR" dirty="0"/>
          </a:p>
        </p:txBody>
      </p:sp>
      <p:sp>
        <p:nvSpPr>
          <p:cNvPr id="16387" name="Espace réservé du numéro de diapositive 4">
            <a:extLst>
              <a:ext uri="{FF2B5EF4-FFF2-40B4-BE49-F238E27FC236}">
                <a16:creationId xmlns:a16="http://schemas.microsoft.com/office/drawing/2014/main" id="{44E147DC-B3C9-429F-A968-5907221D258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5A827E9-C052-434C-8B26-F05F34DCADC5}" type="slidenum">
              <a:rPr lang="fr-FR" altLang="fr-FR" sz="1200">
                <a:solidFill>
                  <a:srgbClr val="898989"/>
                </a:solidFill>
              </a:rPr>
              <a:pPr/>
              <a:t>15</a:t>
            </a:fld>
            <a:endParaRPr lang="fr-FR" altLang="fr-FR" sz="1200">
              <a:solidFill>
                <a:srgbClr val="898989"/>
              </a:solidFill>
            </a:endParaRPr>
          </a:p>
        </p:txBody>
      </p:sp>
    </p:spTree>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u contenu 2">
            <a:extLst>
              <a:ext uri="{FF2B5EF4-FFF2-40B4-BE49-F238E27FC236}">
                <a16:creationId xmlns:a16="http://schemas.microsoft.com/office/drawing/2014/main" id="{BB675093-06BD-496C-B898-C8D106CF12A9}"/>
              </a:ext>
            </a:extLst>
          </p:cNvPr>
          <p:cNvSpPr>
            <a:spLocks noGrp="1"/>
          </p:cNvSpPr>
          <p:nvPr>
            <p:ph idx="1"/>
          </p:nvPr>
        </p:nvSpPr>
        <p:spPr>
          <a:xfrm>
            <a:off x="142875" y="285750"/>
            <a:ext cx="8858250" cy="5840413"/>
          </a:xfrm>
          <a:ln w="3175">
            <a:solidFill>
              <a:schemeClr val="accent1"/>
            </a:solidFill>
          </a:ln>
        </p:spPr>
        <p:txBody>
          <a:bodyPr/>
          <a:lstStyle/>
          <a:p>
            <a:pPr algn="ctr">
              <a:buFont typeface="Arial" charset="0"/>
              <a:buNone/>
              <a:defRPr/>
            </a:pPr>
            <a:r>
              <a:rPr lang="fr-MA" altLang="fr-FR" sz="2000" b="1" dirty="0">
                <a:solidFill>
                  <a:schemeClr val="accent2"/>
                </a:solidFill>
              </a:rPr>
              <a:t>Pièces à délivrer à l'entreprise </a:t>
            </a:r>
          </a:p>
          <a:p>
            <a:pPr algn="ctr">
              <a:buFont typeface="Arial" charset="0"/>
              <a:buNone/>
              <a:defRPr/>
            </a:pPr>
            <a:endParaRPr lang="fr-MA" altLang="fr-FR" sz="2000" dirty="0">
              <a:solidFill>
                <a:srgbClr val="FF0000"/>
              </a:solidFill>
            </a:endParaRPr>
          </a:p>
          <a:p>
            <a:pPr algn="just">
              <a:buFont typeface="Arial" charset="0"/>
              <a:buChar char="•"/>
              <a:defRPr/>
            </a:pPr>
            <a:r>
              <a:rPr lang="fr-MA" altLang="fr-FR" sz="2000" b="1" dirty="0">
                <a:solidFill>
                  <a:schemeClr val="accent4">
                    <a:lumMod val="75000"/>
                  </a:schemeClr>
                </a:solidFill>
              </a:rPr>
              <a:t>Limitation à 5 jours, à dater de notification de l'approbation du marché, pour la remise par OS, de l’exemplaire conforme de l’AE, du CPS et autres pièces constitutives du marché ;</a:t>
            </a:r>
            <a:endParaRPr lang="fr-FR" altLang="fr-FR" sz="2000" b="1" dirty="0">
              <a:solidFill>
                <a:schemeClr val="accent4">
                  <a:lumMod val="75000"/>
                </a:schemeClr>
              </a:solidFill>
            </a:endParaRPr>
          </a:p>
          <a:p>
            <a:pPr algn="just">
              <a:buFont typeface="Arial" charset="0"/>
              <a:buNone/>
              <a:defRPr/>
            </a:pPr>
            <a:endParaRPr lang="fr-FR" altLang="fr-FR" sz="2000" b="1" dirty="0">
              <a:solidFill>
                <a:schemeClr val="accent4">
                  <a:lumMod val="75000"/>
                </a:schemeClr>
              </a:solidFill>
            </a:endParaRPr>
          </a:p>
          <a:p>
            <a:pPr algn="just">
              <a:buFont typeface="Arial" charset="0"/>
              <a:buChar char="•"/>
              <a:defRPr/>
            </a:pPr>
            <a:r>
              <a:rPr lang="fr-MA" altLang="fr-FR" sz="2000" b="1" dirty="0">
                <a:solidFill>
                  <a:schemeClr val="accent4">
                    <a:lumMod val="75000"/>
                  </a:schemeClr>
                </a:solidFill>
              </a:rPr>
              <a:t>Remise, par OS, des documents indiqués dans le CPS , comme  </a:t>
            </a:r>
            <a:r>
              <a:rPr lang="fr-FR" altLang="fr-FR" sz="2000" b="1" dirty="0">
                <a:solidFill>
                  <a:schemeClr val="accent4">
                    <a:lumMod val="75000"/>
                  </a:schemeClr>
                </a:solidFill>
              </a:rPr>
              <a:t>pouvant être mis à la disposition de l’entreprise, à sa demande ;</a:t>
            </a:r>
          </a:p>
          <a:p>
            <a:pPr algn="just">
              <a:buFont typeface="Arial" charset="0"/>
              <a:buNone/>
              <a:defRPr/>
            </a:pPr>
            <a:endParaRPr lang="fr-FR" altLang="fr-FR" sz="2000" b="1" dirty="0">
              <a:solidFill>
                <a:schemeClr val="accent4">
                  <a:lumMod val="75000"/>
                </a:schemeClr>
              </a:solidFill>
            </a:endParaRPr>
          </a:p>
          <a:p>
            <a:pPr algn="just">
              <a:buFont typeface="Arial" charset="0"/>
              <a:buChar char="•"/>
              <a:defRPr/>
            </a:pPr>
            <a:r>
              <a:rPr lang="fr-MA" altLang="fr-FR" sz="2000" b="1" dirty="0">
                <a:solidFill>
                  <a:schemeClr val="accent4">
                    <a:lumMod val="75000"/>
                  </a:schemeClr>
                </a:solidFill>
              </a:rPr>
              <a:t>Obligation pour l’entreprise de surseoir à l’exécution des ouvrages dont les documents notifiés, présentent un danger ou sont contradictoires avec les spécifications du marché, sauf si le MO confirme la régularité des dispositions techniques par un 2</a:t>
            </a:r>
            <a:r>
              <a:rPr lang="fr-MA" altLang="fr-FR" sz="2000" b="1" baseline="30000" dirty="0">
                <a:solidFill>
                  <a:schemeClr val="accent4">
                    <a:lumMod val="75000"/>
                  </a:schemeClr>
                </a:solidFill>
              </a:rPr>
              <a:t>ème </a:t>
            </a:r>
            <a:r>
              <a:rPr lang="fr-MA" altLang="fr-FR" sz="2000" b="1" dirty="0">
                <a:solidFill>
                  <a:schemeClr val="accent4">
                    <a:lumMod val="75000"/>
                  </a:schemeClr>
                </a:solidFill>
              </a:rPr>
              <a:t>OS ;</a:t>
            </a:r>
            <a:endParaRPr lang="fr-FR" altLang="fr-FR" sz="2000" b="1" dirty="0">
              <a:solidFill>
                <a:schemeClr val="accent4">
                  <a:lumMod val="75000"/>
                </a:schemeClr>
              </a:solidFill>
            </a:endParaRPr>
          </a:p>
          <a:p>
            <a:pPr algn="just">
              <a:buFont typeface="Arial" charset="0"/>
              <a:buNone/>
              <a:defRPr/>
            </a:pPr>
            <a:endParaRPr lang="fr-FR" altLang="fr-FR" sz="2000" b="1" dirty="0">
              <a:solidFill>
                <a:schemeClr val="accent4">
                  <a:lumMod val="75000"/>
                </a:schemeClr>
              </a:solidFill>
            </a:endParaRPr>
          </a:p>
          <a:p>
            <a:pPr algn="just">
              <a:buFont typeface="Arial" charset="0"/>
              <a:buChar char="•"/>
              <a:defRPr/>
            </a:pPr>
            <a:r>
              <a:rPr lang="fr-MA" altLang="fr-FR" sz="2000" b="1" dirty="0">
                <a:solidFill>
                  <a:schemeClr val="accent4">
                    <a:lumMod val="75000"/>
                  </a:schemeClr>
                </a:solidFill>
              </a:rPr>
              <a:t>En cas de maintien de la position de l’entreprise, il est fait recours aux dispositions relatives au traitement des litiges</a:t>
            </a:r>
            <a:r>
              <a:rPr lang="fr-MA" altLang="fr-FR" sz="2000" dirty="0"/>
              <a:t>.</a:t>
            </a:r>
            <a:endParaRPr lang="fr-FR" altLang="fr-FR" sz="2000" dirty="0"/>
          </a:p>
          <a:p>
            <a:pPr>
              <a:buFont typeface="Arial" charset="0"/>
              <a:buChar char="•"/>
              <a:defRPr/>
            </a:pPr>
            <a:endParaRPr lang="fr-FR" altLang="fr-FR" sz="1800" dirty="0"/>
          </a:p>
        </p:txBody>
      </p:sp>
      <p:sp>
        <p:nvSpPr>
          <p:cNvPr id="17411" name="Espace réservé du numéro de diapositive 4">
            <a:extLst>
              <a:ext uri="{FF2B5EF4-FFF2-40B4-BE49-F238E27FC236}">
                <a16:creationId xmlns:a16="http://schemas.microsoft.com/office/drawing/2014/main" id="{8ECBD9E9-A1A3-4C58-AEA5-A746E033018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C5A902B-3D67-4234-97BB-0FB75D69A497}" type="slidenum">
              <a:rPr lang="fr-FR" altLang="fr-FR" sz="1200">
                <a:solidFill>
                  <a:srgbClr val="898989"/>
                </a:solidFill>
              </a:rPr>
              <a:pPr/>
              <a:t>16</a:t>
            </a:fld>
            <a:endParaRPr lang="fr-FR" altLang="fr-FR" sz="1200">
              <a:solidFill>
                <a:srgbClr val="898989"/>
              </a:solidFill>
            </a:endParaRPr>
          </a:p>
        </p:txBody>
      </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u contenu 2">
            <a:extLst>
              <a:ext uri="{FF2B5EF4-FFF2-40B4-BE49-F238E27FC236}">
                <a16:creationId xmlns:a16="http://schemas.microsoft.com/office/drawing/2014/main" id="{C7ADB597-7005-4790-B1DB-4983A64A45D3}"/>
              </a:ext>
            </a:extLst>
          </p:cNvPr>
          <p:cNvSpPr>
            <a:spLocks noGrp="1"/>
          </p:cNvSpPr>
          <p:nvPr>
            <p:ph idx="1"/>
          </p:nvPr>
        </p:nvSpPr>
        <p:spPr>
          <a:xfrm>
            <a:off x="214313" y="428625"/>
            <a:ext cx="8715375" cy="5697538"/>
          </a:xfrm>
          <a:ln w="3175">
            <a:solidFill>
              <a:schemeClr val="accent1"/>
            </a:solidFill>
          </a:ln>
        </p:spPr>
        <p:txBody>
          <a:bodyPr/>
          <a:lstStyle/>
          <a:p>
            <a:pPr algn="ctr">
              <a:buFont typeface="Arial" charset="0"/>
              <a:buNone/>
              <a:defRPr/>
            </a:pPr>
            <a:r>
              <a:rPr lang="fr-MA" altLang="fr-FR" sz="2200" dirty="0">
                <a:solidFill>
                  <a:schemeClr val="accent4">
                    <a:lumMod val="75000"/>
                  </a:schemeClr>
                </a:solidFill>
              </a:rPr>
              <a:t>Cautionnement définitif (CD)</a:t>
            </a:r>
          </a:p>
          <a:p>
            <a:pPr algn="ctr">
              <a:buFont typeface="Arial" charset="0"/>
              <a:buNone/>
              <a:defRPr/>
            </a:pPr>
            <a:endParaRPr lang="fr-MA" altLang="fr-FR" sz="2200" dirty="0">
              <a:solidFill>
                <a:schemeClr val="accent4">
                  <a:lumMod val="75000"/>
                </a:schemeClr>
              </a:solidFill>
            </a:endParaRPr>
          </a:p>
          <a:p>
            <a:pPr algn="just">
              <a:buFont typeface="Arial" charset="0"/>
              <a:buChar char="•"/>
              <a:defRPr/>
            </a:pPr>
            <a:r>
              <a:rPr lang="fr-MA" altLang="fr-FR" sz="2200" dirty="0">
                <a:solidFill>
                  <a:schemeClr val="accent4">
                    <a:lumMod val="75000"/>
                  </a:schemeClr>
                </a:solidFill>
              </a:rPr>
              <a:t>En cas de marché alloti, le MO doit fixer un CD pour chaque lot ;</a:t>
            </a:r>
          </a:p>
          <a:p>
            <a:pPr algn="just">
              <a:buFont typeface="Arial" charset="0"/>
              <a:buChar char="•"/>
              <a:defRPr/>
            </a:pPr>
            <a:endParaRPr lang="fr-FR" altLang="fr-FR" sz="2200" dirty="0">
              <a:solidFill>
                <a:schemeClr val="accent4">
                  <a:lumMod val="75000"/>
                </a:schemeClr>
              </a:solidFill>
            </a:endParaRPr>
          </a:p>
          <a:p>
            <a:pPr algn="just">
              <a:buFont typeface="Arial" charset="0"/>
              <a:buChar char="•"/>
              <a:defRPr/>
            </a:pPr>
            <a:r>
              <a:rPr lang="fr-MA" altLang="fr-FR" sz="2200" dirty="0">
                <a:solidFill>
                  <a:schemeClr val="accent4">
                    <a:lumMod val="75000"/>
                  </a:schemeClr>
                </a:solidFill>
              </a:rPr>
              <a:t>Nécessité d’arrondir les centimes au DH supérieur ;</a:t>
            </a:r>
            <a:endParaRPr lang="fr-FR" altLang="fr-FR" sz="2200" dirty="0">
              <a:solidFill>
                <a:schemeClr val="accent4">
                  <a:lumMod val="75000"/>
                </a:schemeClr>
              </a:solidFill>
            </a:endParaRPr>
          </a:p>
          <a:p>
            <a:pPr algn="just">
              <a:buFont typeface="Arial" charset="0"/>
              <a:buNone/>
              <a:defRPr/>
            </a:pPr>
            <a:endParaRPr lang="fr-FR" altLang="fr-FR" sz="2200" dirty="0">
              <a:solidFill>
                <a:schemeClr val="accent4">
                  <a:lumMod val="75000"/>
                </a:schemeClr>
              </a:solidFill>
            </a:endParaRPr>
          </a:p>
          <a:p>
            <a:pPr algn="just">
              <a:buFont typeface="Arial" charset="0"/>
              <a:buChar char="•"/>
              <a:defRPr/>
            </a:pPr>
            <a:r>
              <a:rPr lang="fr-MA" altLang="fr-FR" sz="2200" dirty="0">
                <a:solidFill>
                  <a:schemeClr val="accent4">
                    <a:lumMod val="75000"/>
                  </a:schemeClr>
                </a:solidFill>
              </a:rPr>
              <a:t>Délai de la constitution du CD ramené à 20 jours, au lieu de 30 jours, à dater de la notification de l'approbation du marché ;</a:t>
            </a:r>
          </a:p>
          <a:p>
            <a:pPr algn="just">
              <a:buFont typeface="Arial" charset="0"/>
              <a:buNone/>
              <a:defRPr/>
            </a:pPr>
            <a:endParaRPr lang="fr-FR" altLang="fr-FR" sz="2200" dirty="0">
              <a:solidFill>
                <a:schemeClr val="accent4">
                  <a:lumMod val="75000"/>
                </a:schemeClr>
              </a:solidFill>
            </a:endParaRPr>
          </a:p>
          <a:p>
            <a:pPr algn="just">
              <a:buFont typeface="Arial" charset="0"/>
              <a:buChar char="•"/>
              <a:defRPr/>
            </a:pPr>
            <a:r>
              <a:rPr lang="fr-MA" altLang="fr-FR" sz="2200" dirty="0">
                <a:solidFill>
                  <a:schemeClr val="accent4">
                    <a:lumMod val="75000"/>
                  </a:schemeClr>
                </a:solidFill>
              </a:rPr>
              <a:t>Nota : Contrairement à sa version d’avant projet, le CCAG-T n’a pas repris la précision que le délai de constitution du CD comprend également son dépôt auprès du MO, ce qui pose le problème de ce dépôt au-delà dudit délai de 20 jours.</a:t>
            </a:r>
            <a:endParaRPr lang="fr-FR" altLang="fr-FR" sz="2200" dirty="0">
              <a:solidFill>
                <a:schemeClr val="accent4">
                  <a:lumMod val="75000"/>
                </a:schemeClr>
              </a:solidFill>
            </a:endParaRPr>
          </a:p>
          <a:p>
            <a:pPr algn="just">
              <a:buFont typeface="Arial" charset="0"/>
              <a:buChar char="•"/>
              <a:defRPr/>
            </a:pPr>
            <a:endParaRPr lang="fr-FR" altLang="fr-FR" sz="2000" dirty="0"/>
          </a:p>
        </p:txBody>
      </p:sp>
      <p:sp>
        <p:nvSpPr>
          <p:cNvPr id="18435" name="Espace réservé du numéro de diapositive 4">
            <a:extLst>
              <a:ext uri="{FF2B5EF4-FFF2-40B4-BE49-F238E27FC236}">
                <a16:creationId xmlns:a16="http://schemas.microsoft.com/office/drawing/2014/main" id="{AD740AF2-7A0F-442B-9A98-995F31B2A30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794448F-0A6F-4F59-86DD-798335F1D1B1}" type="slidenum">
              <a:rPr lang="fr-FR" altLang="fr-FR" sz="1200">
                <a:solidFill>
                  <a:srgbClr val="898989"/>
                </a:solidFill>
              </a:rPr>
              <a:pPr/>
              <a:t>17</a:t>
            </a:fld>
            <a:endParaRPr lang="fr-FR" altLang="fr-FR" sz="1200">
              <a:solidFill>
                <a:srgbClr val="898989"/>
              </a:solidFill>
            </a:endParaRPr>
          </a:p>
        </p:txBody>
      </p:sp>
    </p:spTree>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u contenu 2">
            <a:extLst>
              <a:ext uri="{FF2B5EF4-FFF2-40B4-BE49-F238E27FC236}">
                <a16:creationId xmlns:a16="http://schemas.microsoft.com/office/drawing/2014/main" id="{2E945D22-FFF8-49E4-A2EA-5414ECCD0B69}"/>
              </a:ext>
            </a:extLst>
          </p:cNvPr>
          <p:cNvSpPr>
            <a:spLocks noGrp="1"/>
          </p:cNvSpPr>
          <p:nvPr>
            <p:ph idx="1"/>
          </p:nvPr>
        </p:nvSpPr>
        <p:spPr>
          <a:xfrm>
            <a:off x="214313" y="214313"/>
            <a:ext cx="8715375" cy="5911850"/>
          </a:xfrm>
          <a:ln w="3175">
            <a:solidFill>
              <a:schemeClr val="accent1"/>
            </a:solidFill>
          </a:ln>
        </p:spPr>
        <p:txBody>
          <a:bodyPr/>
          <a:lstStyle/>
          <a:p>
            <a:pPr algn="ctr">
              <a:buFont typeface="Arial" charset="0"/>
              <a:buNone/>
              <a:defRPr/>
            </a:pPr>
            <a:r>
              <a:rPr lang="fr-MA" altLang="fr-FR" sz="2000" b="1" dirty="0">
                <a:solidFill>
                  <a:schemeClr val="accent2"/>
                </a:solidFill>
              </a:rPr>
              <a:t>Droits du maître d'ouvrage sur les cautionnements</a:t>
            </a:r>
          </a:p>
          <a:p>
            <a:pPr algn="ctr">
              <a:buFont typeface="Arial" charset="0"/>
              <a:buNone/>
              <a:defRPr/>
            </a:pPr>
            <a:r>
              <a:rPr lang="fr-MA" altLang="fr-FR" sz="2000" b="1" dirty="0">
                <a:solidFill>
                  <a:schemeClr val="accent2"/>
                </a:solidFill>
              </a:rPr>
              <a:t> </a:t>
            </a:r>
            <a:endParaRPr lang="fr-MA" altLang="fr-FR" sz="2000" dirty="0">
              <a:solidFill>
                <a:schemeClr val="accent2"/>
              </a:solidFill>
            </a:endParaRPr>
          </a:p>
          <a:p>
            <a:pPr algn="just">
              <a:buFont typeface="Arial" charset="0"/>
              <a:buChar char="•"/>
              <a:defRPr/>
            </a:pPr>
            <a:r>
              <a:rPr lang="fr-MA" altLang="fr-FR" sz="1800" b="1" dirty="0">
                <a:solidFill>
                  <a:schemeClr val="accent4">
                    <a:lumMod val="75000"/>
                  </a:schemeClr>
                </a:solidFill>
              </a:rPr>
              <a:t>Suppression de la confiscation du CP, en cas de refus par l'attributaire de corriger le montant de l’AE dans la mesure où le DMP du 20/03/2013 n’a pas prévu une telle confiscation ;</a:t>
            </a:r>
            <a:endParaRPr lang="fr-FR" altLang="fr-FR" sz="1800" b="1" dirty="0">
              <a:solidFill>
                <a:schemeClr val="accent4">
                  <a:lumMod val="75000"/>
                </a:schemeClr>
              </a:solidFill>
            </a:endParaRPr>
          </a:p>
          <a:p>
            <a:pPr algn="just">
              <a:buFont typeface="Arial" charset="0"/>
              <a:buChar char="•"/>
              <a:defRPr/>
            </a:pPr>
            <a:r>
              <a:rPr lang="fr-MA" altLang="fr-FR" sz="1800" b="1" dirty="0">
                <a:solidFill>
                  <a:schemeClr val="accent4">
                    <a:lumMod val="75000"/>
                  </a:schemeClr>
                </a:solidFill>
              </a:rPr>
              <a:t>Rajout de cette confiscation, en cas de refus de recevoir l’approbation du marché, dûment notifiée ;</a:t>
            </a:r>
            <a:endParaRPr lang="fr-FR" altLang="fr-FR" sz="1800" b="1" dirty="0">
              <a:solidFill>
                <a:schemeClr val="accent4">
                  <a:lumMod val="75000"/>
                </a:schemeClr>
              </a:solidFill>
            </a:endParaRPr>
          </a:p>
          <a:p>
            <a:pPr algn="just">
              <a:buFont typeface="Arial" charset="0"/>
              <a:buChar char="•"/>
              <a:defRPr/>
            </a:pPr>
            <a:r>
              <a:rPr lang="fr-MA" altLang="fr-FR" sz="1800" b="1" dirty="0">
                <a:solidFill>
                  <a:schemeClr val="accent4">
                    <a:lumMod val="75000"/>
                  </a:schemeClr>
                </a:solidFill>
              </a:rPr>
              <a:t>Pénalité fixée à 1% du MI du marché, lorsque l'entreprise ne réalise pas le CD dans les 20 jours, si le CPS n’a pas prévu de CP, alors que dans le CCAG-T du 04/05/2000, le taux devrait être fixé par le CPS, mais sans excéder 1 % ;</a:t>
            </a:r>
            <a:endParaRPr lang="fr-FR" altLang="fr-FR" sz="1800" b="1" dirty="0">
              <a:solidFill>
                <a:schemeClr val="accent4">
                  <a:lumMod val="75000"/>
                </a:schemeClr>
              </a:solidFill>
            </a:endParaRPr>
          </a:p>
          <a:p>
            <a:pPr algn="just">
              <a:buFont typeface="Arial" charset="0"/>
              <a:buChar char="•"/>
              <a:defRPr/>
            </a:pPr>
            <a:r>
              <a:rPr lang="fr-MA" altLang="fr-FR" sz="1800" b="1" dirty="0">
                <a:solidFill>
                  <a:schemeClr val="accent4">
                    <a:lumMod val="75000"/>
                  </a:schemeClr>
                </a:solidFill>
              </a:rPr>
              <a:t>Obligation pour le MO de notifier à l’entreprise, par OS, la décision de toute saisie du cautionnement.</a:t>
            </a:r>
            <a:endParaRPr lang="fr-FR" altLang="fr-FR" sz="1800" b="1" dirty="0">
              <a:solidFill>
                <a:schemeClr val="accent4">
                  <a:lumMod val="75000"/>
                </a:schemeClr>
              </a:solidFill>
            </a:endParaRPr>
          </a:p>
          <a:p>
            <a:pPr>
              <a:buFont typeface="Arial" charset="0"/>
              <a:buChar char="•"/>
              <a:defRPr/>
            </a:pPr>
            <a:r>
              <a:rPr lang="fr-MA" altLang="fr-FR" sz="1800" b="1" dirty="0">
                <a:solidFill>
                  <a:schemeClr val="accent4">
                    <a:lumMod val="75000"/>
                  </a:schemeClr>
                </a:solidFill>
              </a:rPr>
              <a:t>Ainsi, les situations qui donnent lieu à la confiscation de la CP sont :</a:t>
            </a:r>
          </a:p>
          <a:p>
            <a:pPr lvl="1">
              <a:buFont typeface="Wingdings" pitchFamily="2" charset="2"/>
              <a:buChar char="ü"/>
              <a:defRPr/>
            </a:pPr>
            <a:r>
              <a:rPr lang="fr-MA" altLang="fr-FR" sz="1800" b="1" dirty="0">
                <a:solidFill>
                  <a:schemeClr val="accent4">
                    <a:lumMod val="75000"/>
                  </a:schemeClr>
                </a:solidFill>
              </a:rPr>
              <a:t>Retrait de l’offre pendant les délais fixés au Décret des MP ;</a:t>
            </a:r>
          </a:p>
          <a:p>
            <a:pPr lvl="1">
              <a:buFont typeface="Wingdings" pitchFamily="2" charset="2"/>
              <a:buChar char="ü"/>
              <a:defRPr/>
            </a:pPr>
            <a:r>
              <a:rPr lang="fr-MA" altLang="fr-FR" sz="1800" b="1" dirty="0">
                <a:solidFill>
                  <a:schemeClr val="accent4">
                    <a:lumMod val="75000"/>
                  </a:schemeClr>
                </a:solidFill>
              </a:rPr>
              <a:t>Refus de signer le marché ;</a:t>
            </a:r>
          </a:p>
          <a:p>
            <a:pPr lvl="1">
              <a:buFont typeface="Wingdings" pitchFamily="2" charset="2"/>
              <a:buChar char="ü"/>
              <a:defRPr/>
            </a:pPr>
            <a:r>
              <a:rPr lang="fr-MA" altLang="fr-FR" sz="1800" b="1" dirty="0">
                <a:solidFill>
                  <a:schemeClr val="accent4">
                    <a:lumMod val="75000"/>
                  </a:schemeClr>
                </a:solidFill>
              </a:rPr>
              <a:t>Refus de recevoir l’approbation du marché, notifiée dans le délai réglementaire fixé au Décret des MP ;</a:t>
            </a:r>
          </a:p>
          <a:p>
            <a:pPr lvl="1">
              <a:buFont typeface="Wingdings" pitchFamily="2" charset="2"/>
              <a:buChar char="ü"/>
              <a:defRPr/>
            </a:pPr>
            <a:r>
              <a:rPr lang="fr-MA" altLang="fr-FR" sz="1800" b="1" dirty="0">
                <a:solidFill>
                  <a:schemeClr val="accent4">
                    <a:lumMod val="75000"/>
                  </a:schemeClr>
                </a:solidFill>
              </a:rPr>
              <a:t>Non-constitution du CD dans le délai de 20 jours (au lieu de 30 jours).</a:t>
            </a:r>
            <a:endParaRPr lang="fr-FR" altLang="fr-FR" sz="1800" b="1" dirty="0">
              <a:solidFill>
                <a:schemeClr val="accent4">
                  <a:lumMod val="75000"/>
                </a:schemeClr>
              </a:solidFill>
            </a:endParaRPr>
          </a:p>
          <a:p>
            <a:pPr algn="just">
              <a:buFont typeface="Arial" charset="0"/>
              <a:buChar char="•"/>
              <a:defRPr/>
            </a:pPr>
            <a:endParaRPr lang="fr-FR" altLang="fr-FR" sz="2000" dirty="0"/>
          </a:p>
          <a:p>
            <a:pPr>
              <a:buFont typeface="Arial" charset="0"/>
              <a:buChar char="•"/>
              <a:defRPr/>
            </a:pPr>
            <a:endParaRPr lang="fr-FR" altLang="fr-FR" sz="2000" dirty="0"/>
          </a:p>
        </p:txBody>
      </p:sp>
      <p:sp>
        <p:nvSpPr>
          <p:cNvPr id="19459" name="Espace réservé du numéro de diapositive 4">
            <a:extLst>
              <a:ext uri="{FF2B5EF4-FFF2-40B4-BE49-F238E27FC236}">
                <a16:creationId xmlns:a16="http://schemas.microsoft.com/office/drawing/2014/main" id="{766EA1B5-9543-4A15-9007-8E06404201D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2574A67-17C9-421A-9BED-45B0810F75FC}" type="slidenum">
              <a:rPr lang="fr-FR" altLang="fr-FR" sz="1200">
                <a:solidFill>
                  <a:srgbClr val="898989"/>
                </a:solidFill>
              </a:rPr>
              <a:pPr/>
              <a:t>18</a:t>
            </a:fld>
            <a:endParaRPr lang="fr-FR" altLang="fr-FR" sz="1200">
              <a:solidFill>
                <a:srgbClr val="898989"/>
              </a:solidFill>
            </a:endParaRPr>
          </a:p>
        </p:txBody>
      </p:sp>
    </p:spTree>
  </p:cSld>
  <p:clrMapOvr>
    <a:masterClrMapping/>
  </p:clrMapOvr>
  <p:transition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u contenu 2">
            <a:extLst>
              <a:ext uri="{FF2B5EF4-FFF2-40B4-BE49-F238E27FC236}">
                <a16:creationId xmlns:a16="http://schemas.microsoft.com/office/drawing/2014/main" id="{EEE5C5ED-04BC-449F-945D-DC2FA4D664AA}"/>
              </a:ext>
            </a:extLst>
          </p:cNvPr>
          <p:cNvSpPr>
            <a:spLocks noGrp="1"/>
          </p:cNvSpPr>
          <p:nvPr>
            <p:ph idx="1"/>
          </p:nvPr>
        </p:nvSpPr>
        <p:spPr>
          <a:xfrm>
            <a:off x="214313" y="285750"/>
            <a:ext cx="8715375" cy="5572125"/>
          </a:xfrm>
          <a:ln w="3175">
            <a:solidFill>
              <a:schemeClr val="accent1"/>
            </a:solidFill>
            <a:miter lim="800000"/>
            <a:headEnd/>
            <a:tailEnd/>
          </a:ln>
        </p:spPr>
        <p:txBody>
          <a:bodyPr/>
          <a:lstStyle/>
          <a:p>
            <a:pPr algn="ctr">
              <a:buFont typeface="Arial" panose="020B0604020202020204" pitchFamily="34" charset="0"/>
              <a:buNone/>
            </a:pPr>
            <a:r>
              <a:rPr lang="fr-MA" altLang="fr-FR" sz="2000" b="1">
                <a:solidFill>
                  <a:schemeClr val="accent2"/>
                </a:solidFill>
              </a:rPr>
              <a:t>Restitution des garanties pécuniaires ou libération des cautions </a:t>
            </a:r>
          </a:p>
          <a:p>
            <a:pPr algn="ctr">
              <a:buFont typeface="Arial" panose="020B0604020202020204" pitchFamily="34" charset="0"/>
              <a:buNone/>
            </a:pPr>
            <a:endParaRPr lang="fr-MA" altLang="fr-FR" sz="2000">
              <a:solidFill>
                <a:schemeClr val="accent2"/>
              </a:solidFill>
            </a:endParaRPr>
          </a:p>
          <a:p>
            <a:r>
              <a:rPr lang="fr-MA" altLang="fr-FR" sz="1800"/>
              <a:t>Libération de la CD et de la RG, suite mainlevée du MO qui doit être délivrée dès la signature du PV-RD, au lieu de 3 mois après la RD ; </a:t>
            </a:r>
          </a:p>
          <a:p>
            <a:endParaRPr lang="fr-MA" altLang="fr-FR" sz="1800"/>
          </a:p>
          <a:p>
            <a:r>
              <a:rPr lang="fr-MA" altLang="fr-FR" sz="1800" b="1">
                <a:solidFill>
                  <a:srgbClr val="0070C0"/>
                </a:solidFill>
              </a:rPr>
              <a:t>Rappel</a:t>
            </a:r>
            <a:r>
              <a:rPr lang="fr-MA" altLang="fr-FR" sz="1800"/>
              <a:t> : la RD est subordonnée : </a:t>
            </a:r>
            <a:endParaRPr lang="fr-FR" altLang="fr-FR" sz="1800"/>
          </a:p>
          <a:p>
            <a:pPr lvl="1">
              <a:buFont typeface="Wingdings" panose="05000000000000000000" pitchFamily="2" charset="2"/>
              <a:buChar char="ü"/>
            </a:pPr>
            <a:r>
              <a:rPr lang="fr-MA" altLang="fr-FR" sz="1800"/>
              <a:t> au respect des obligations de l’entreprise ;</a:t>
            </a:r>
            <a:endParaRPr lang="fr-FR" altLang="fr-FR" sz="1800"/>
          </a:p>
          <a:p>
            <a:pPr lvl="1">
              <a:buFont typeface="Wingdings" panose="05000000000000000000" pitchFamily="2" charset="2"/>
              <a:buChar char="ü"/>
            </a:pPr>
            <a:r>
              <a:rPr lang="fr-MA" altLang="fr-FR" sz="1800"/>
              <a:t> à la justification, lce, du paiement des indemnités pour expropriation ;</a:t>
            </a:r>
            <a:endParaRPr lang="fr-FR" altLang="fr-FR" sz="1800"/>
          </a:p>
          <a:p>
            <a:pPr lvl="1">
              <a:buFont typeface="Wingdings" panose="05000000000000000000" pitchFamily="2" charset="2"/>
              <a:buChar char="ü"/>
            </a:pPr>
            <a:r>
              <a:rPr lang="fr-MA" altLang="fr-FR" sz="1800"/>
              <a:t> à la remise effective des plans de récolement.</a:t>
            </a:r>
          </a:p>
          <a:p>
            <a:pPr>
              <a:buFont typeface="Arial" panose="020B0604020202020204" pitchFamily="34" charset="0"/>
              <a:buNone/>
            </a:pPr>
            <a:endParaRPr lang="fr-FR" altLang="fr-FR" sz="1800"/>
          </a:p>
          <a:p>
            <a:r>
              <a:rPr lang="fr-MA" altLang="fr-FR" sz="1800"/>
              <a:t>Levée de l’ambigüité concernant la restitution systématique, au prorata des travaux assortis de réceptions définitives partielles, de la retenue de garantie et du CD </a:t>
            </a:r>
          </a:p>
          <a:p>
            <a:pPr>
              <a:buFont typeface="Arial" panose="020B0604020202020204" pitchFamily="34" charset="0"/>
              <a:buNone/>
            </a:pPr>
            <a:r>
              <a:rPr lang="fr-MA" altLang="fr-FR" sz="1800"/>
              <a:t>      [Le CCAG-T du 04/05/2000 conditionnait cette restitution par le taux prévu par le CPS].</a:t>
            </a:r>
          </a:p>
          <a:p>
            <a:pPr>
              <a:buFont typeface="Arial" panose="020B0604020202020204" pitchFamily="34" charset="0"/>
              <a:buNone/>
            </a:pPr>
            <a:endParaRPr lang="fr-MA" altLang="fr-FR" sz="1800" b="1">
              <a:solidFill>
                <a:srgbClr val="0070C0"/>
              </a:solidFill>
            </a:endParaRPr>
          </a:p>
          <a:p>
            <a:r>
              <a:rPr lang="fr-MA" altLang="fr-FR" sz="1800" b="1">
                <a:solidFill>
                  <a:srgbClr val="0070C0"/>
                </a:solidFill>
              </a:rPr>
              <a:t>Nota</a:t>
            </a:r>
            <a:r>
              <a:rPr lang="fr-MA" altLang="fr-FR" sz="1800"/>
              <a:t> : Contrairement à sa version d’avant projet, le CCAG-T n’a pas repris la précision que le délai de constitution du CD comprend également son dépôt auprès du MO, ce qui posera toujours le problème de ce dépôt au-delà des 20 jours.</a:t>
            </a:r>
            <a:endParaRPr lang="fr-FR" altLang="fr-FR" sz="1800"/>
          </a:p>
          <a:p>
            <a:endParaRPr lang="fr-FR" altLang="fr-FR" sz="1800"/>
          </a:p>
          <a:p>
            <a:endParaRPr lang="fr-FR" altLang="fr-FR" sz="2000"/>
          </a:p>
        </p:txBody>
      </p:sp>
      <p:sp>
        <p:nvSpPr>
          <p:cNvPr id="20483" name="Espace réservé du numéro de diapositive 4">
            <a:extLst>
              <a:ext uri="{FF2B5EF4-FFF2-40B4-BE49-F238E27FC236}">
                <a16:creationId xmlns:a16="http://schemas.microsoft.com/office/drawing/2014/main" id="{EE0E6635-D859-4614-B244-38BA444B8FE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136BCAF-F58B-4B1B-A545-D77BD6B0F224}" type="slidenum">
              <a:rPr lang="fr-FR" altLang="fr-FR" sz="1200">
                <a:solidFill>
                  <a:srgbClr val="898989"/>
                </a:solidFill>
              </a:rPr>
              <a:pPr/>
              <a:t>19</a:t>
            </a:fld>
            <a:endParaRPr lang="fr-FR" altLang="fr-FR" sz="1200">
              <a:solidFill>
                <a:srgbClr val="898989"/>
              </a:solidFill>
            </a:endParaRP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Espace réservé du numéro de diapositive 6">
            <a:extLst>
              <a:ext uri="{FF2B5EF4-FFF2-40B4-BE49-F238E27FC236}">
                <a16:creationId xmlns:a16="http://schemas.microsoft.com/office/drawing/2014/main" id="{4182D3ED-F7AD-48C2-807C-E585E120993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2791B0D-186C-4FC6-8233-B62E09C749AD}" type="slidenum">
              <a:rPr lang="fr-FR" altLang="fr-FR" sz="1200">
                <a:solidFill>
                  <a:srgbClr val="898989"/>
                </a:solidFill>
              </a:rPr>
              <a:pPr/>
              <a:t>2</a:t>
            </a:fld>
            <a:endParaRPr lang="fr-FR" altLang="fr-FR" sz="1200">
              <a:solidFill>
                <a:srgbClr val="898989"/>
              </a:solidFill>
            </a:endParaRPr>
          </a:p>
        </p:txBody>
      </p:sp>
      <p:sp>
        <p:nvSpPr>
          <p:cNvPr id="3075" name="Rectangle 4">
            <a:extLst>
              <a:ext uri="{FF2B5EF4-FFF2-40B4-BE49-F238E27FC236}">
                <a16:creationId xmlns:a16="http://schemas.microsoft.com/office/drawing/2014/main" id="{3D03469B-4C48-4849-94A2-9B85E712ACEE}"/>
              </a:ext>
            </a:extLst>
          </p:cNvPr>
          <p:cNvSpPr>
            <a:spLocks noGrp="1" noChangeArrowheads="1"/>
          </p:cNvSpPr>
          <p:nvPr>
            <p:ph type="body" sz="half" idx="2"/>
          </p:nvPr>
        </p:nvSpPr>
        <p:spPr>
          <a:xfrm>
            <a:off x="214313" y="357188"/>
            <a:ext cx="8715375" cy="5857875"/>
          </a:xfrm>
          <a:ln w="3175">
            <a:solidFill>
              <a:srgbClr val="008000"/>
            </a:solidFill>
            <a:miter lim="800000"/>
            <a:headEnd/>
            <a:tailEnd/>
          </a:ln>
        </p:spPr>
        <p:txBody>
          <a:bodyPr/>
          <a:lstStyle/>
          <a:p>
            <a:pPr algn="ctr">
              <a:buFont typeface="Arial" panose="020B0604020202020204" pitchFamily="34" charset="0"/>
              <a:buNone/>
            </a:pPr>
            <a:r>
              <a:rPr lang="fr-MA" altLang="fr-FR" sz="2400" b="1">
                <a:solidFill>
                  <a:schemeClr val="accent2"/>
                </a:solidFill>
              </a:rPr>
              <a:t>Préambule de la version d’avant-projet</a:t>
            </a:r>
            <a:endParaRPr lang="fr-FR" altLang="fr-FR" sz="2400" b="1">
              <a:solidFill>
                <a:schemeClr val="accent2"/>
              </a:solidFill>
            </a:endParaRPr>
          </a:p>
          <a:p>
            <a:pPr algn="just"/>
            <a:endParaRPr lang="fr-MA" altLang="fr-FR" sz="1800"/>
          </a:p>
          <a:p>
            <a:pPr algn="just"/>
            <a:r>
              <a:rPr lang="fr-MA" altLang="fr-FR" sz="1800"/>
              <a:t>Interdiction d’interpréter une disposition du CCAG-Travaux de nature à créer une relation de subordination d’employé à employeur entre le MO et l’attributaire ;</a:t>
            </a:r>
            <a:r>
              <a:rPr lang="fr-FR" altLang="fr-FR" sz="1800"/>
              <a:t> </a:t>
            </a:r>
          </a:p>
          <a:p>
            <a:pPr algn="just"/>
            <a:endParaRPr lang="fr-FR" altLang="fr-FR" sz="1800"/>
          </a:p>
          <a:p>
            <a:pPr algn="just"/>
            <a:r>
              <a:rPr lang="fr-MA" altLang="fr-FR" sz="1800"/>
              <a:t>Engagement des 2 parties à agir de bonne foi vis-à-vis de leurs droits contractuels réciproques et à prendre toute mesure possible pour réaliser les objectifs du marché ; </a:t>
            </a:r>
          </a:p>
          <a:p>
            <a:pPr algn="just"/>
            <a:endParaRPr lang="fr-FR" altLang="fr-FR" sz="1800"/>
          </a:p>
          <a:p>
            <a:pPr algn="just"/>
            <a:r>
              <a:rPr lang="fr-MA" altLang="fr-FR" sz="1800"/>
              <a:t>Reconnaissance de veiller à ce que le marché soit exécuté équitablement sans lésion des intérêts de l’une ou de l’autre partie ; </a:t>
            </a:r>
          </a:p>
          <a:p>
            <a:pPr algn="just"/>
            <a:endParaRPr lang="fr-FR" altLang="fr-FR" sz="1800"/>
          </a:p>
          <a:p>
            <a:pPr algn="just"/>
            <a:r>
              <a:rPr lang="fr-MA" altLang="fr-FR" sz="1800"/>
              <a:t>Prédisposition à s’entendre sur les mesures nécessaires à faire disparaitre toute iniquité éventuelle ; </a:t>
            </a:r>
          </a:p>
          <a:p>
            <a:pPr algn="just"/>
            <a:endParaRPr lang="fr-FR" altLang="fr-FR" sz="1800"/>
          </a:p>
          <a:p>
            <a:pPr algn="just"/>
            <a:r>
              <a:rPr lang="fr-MA" altLang="fr-FR" sz="1800"/>
              <a:t>Reconnaissance de l’impossibilité de prévoir dans le marché toutes les éventualités susceptibles de survenir pendant son exécution.</a:t>
            </a:r>
            <a:endParaRPr lang="fr-FR" altLang="fr-FR" sz="1800"/>
          </a:p>
          <a:p>
            <a:pPr algn="just"/>
            <a:endParaRPr lang="fr-FR" altLang="fr-FR" sz="2200"/>
          </a:p>
        </p:txBody>
      </p:sp>
    </p:spTree>
  </p:cSld>
  <p:clrMapOvr>
    <a:masterClrMapping/>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u contenu 2">
            <a:extLst>
              <a:ext uri="{FF2B5EF4-FFF2-40B4-BE49-F238E27FC236}">
                <a16:creationId xmlns:a16="http://schemas.microsoft.com/office/drawing/2014/main" id="{57A3723C-21C2-45A6-AAEA-21029086D597}"/>
              </a:ext>
            </a:extLst>
          </p:cNvPr>
          <p:cNvSpPr>
            <a:spLocks noGrp="1"/>
          </p:cNvSpPr>
          <p:nvPr>
            <p:ph idx="1"/>
          </p:nvPr>
        </p:nvSpPr>
        <p:spPr>
          <a:xfrm>
            <a:off x="142875" y="285750"/>
            <a:ext cx="8786813" cy="5929313"/>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Présence de l'entreprise sur les lieux des travaux</a:t>
            </a:r>
            <a:endParaRPr lang="fr-FR" altLang="fr-FR" sz="2400" b="1">
              <a:solidFill>
                <a:schemeClr val="accent2"/>
              </a:solidFill>
            </a:endParaRPr>
          </a:p>
          <a:p>
            <a:pPr>
              <a:buFont typeface="Arial" panose="020B0604020202020204" pitchFamily="34" charset="0"/>
              <a:buNone/>
            </a:pPr>
            <a:endParaRPr lang="fr-FR" altLang="fr-FR" sz="2400"/>
          </a:p>
          <a:p>
            <a:pPr algn="just"/>
            <a:r>
              <a:rPr lang="fr-MA" altLang="fr-FR" sz="2000"/>
              <a:t>Délai de 10 jours accordé au MO pour répondre à la  demande d’acceptation du représentant permanent de l’entreprise sur le lieu d'exécution des travaux ; </a:t>
            </a:r>
          </a:p>
          <a:p>
            <a:pPr algn="just"/>
            <a:endParaRPr lang="fr-MA" altLang="fr-FR" sz="2000"/>
          </a:p>
          <a:p>
            <a:pPr algn="just"/>
            <a:r>
              <a:rPr lang="fr-MA" altLang="fr-FR" sz="2000"/>
              <a:t>Au-delà, le silence équivaut à l’acceptation ;</a:t>
            </a:r>
          </a:p>
          <a:p>
            <a:pPr algn="just"/>
            <a:endParaRPr lang="fr-FR" altLang="fr-FR" sz="2000"/>
          </a:p>
          <a:p>
            <a:pPr algn="just"/>
            <a:r>
              <a:rPr lang="fr-MA" altLang="fr-FR" sz="2000"/>
              <a:t>Les PV établis à l'issue de chaque réunion ou visite de chantier, effectués en présence de l'entreprise, doivent :</a:t>
            </a:r>
          </a:p>
          <a:p>
            <a:pPr algn="just"/>
            <a:endParaRPr lang="fr-FR" altLang="fr-FR" sz="2000"/>
          </a:p>
          <a:p>
            <a:pPr lvl="1" algn="just">
              <a:buFont typeface="Wingdings" panose="05000000000000000000" pitchFamily="2" charset="2"/>
              <a:buChar char="ü"/>
            </a:pPr>
            <a:r>
              <a:rPr lang="fr-MA" altLang="fr-FR" sz="2000"/>
              <a:t>enregistrer toutes les observations formulées par les participants ;</a:t>
            </a:r>
          </a:p>
          <a:p>
            <a:pPr lvl="1" algn="just">
              <a:buFont typeface="Wingdings" panose="05000000000000000000" pitchFamily="2" charset="2"/>
              <a:buChar char="ü"/>
            </a:pPr>
            <a:endParaRPr lang="fr-FR" altLang="fr-FR" sz="2000"/>
          </a:p>
          <a:p>
            <a:pPr lvl="1" algn="just">
              <a:buFont typeface="Wingdings" panose="05000000000000000000" pitchFamily="2" charset="2"/>
              <a:buChar char="ü"/>
            </a:pPr>
            <a:r>
              <a:rPr lang="fr-MA" altLang="fr-FR" sz="2000"/>
              <a:t>être signés par chacun d’eux ;</a:t>
            </a:r>
          </a:p>
          <a:p>
            <a:pPr lvl="1" algn="just">
              <a:buFont typeface="Wingdings" panose="05000000000000000000" pitchFamily="2" charset="2"/>
              <a:buChar char="ü"/>
            </a:pPr>
            <a:endParaRPr lang="fr-FR" altLang="fr-FR" sz="2000"/>
          </a:p>
          <a:p>
            <a:pPr lvl="1" algn="just">
              <a:buFont typeface="Wingdings" panose="05000000000000000000" pitchFamily="2" charset="2"/>
              <a:buChar char="ü"/>
            </a:pPr>
            <a:r>
              <a:rPr lang="fr-MA" altLang="fr-FR" sz="2000"/>
              <a:t>être consignés dans le cahier du chantier.</a:t>
            </a:r>
            <a:endParaRPr lang="fr-FR" altLang="fr-FR" sz="2000"/>
          </a:p>
          <a:p>
            <a:endParaRPr lang="fr-FR" altLang="fr-FR" sz="2400"/>
          </a:p>
        </p:txBody>
      </p:sp>
      <p:sp>
        <p:nvSpPr>
          <p:cNvPr id="21507" name="Espace réservé du numéro de diapositive 4">
            <a:extLst>
              <a:ext uri="{FF2B5EF4-FFF2-40B4-BE49-F238E27FC236}">
                <a16:creationId xmlns:a16="http://schemas.microsoft.com/office/drawing/2014/main" id="{22A4A463-59CD-428B-BA18-3981A881906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6595399-582B-4176-B282-875CACB98157}" type="slidenum">
              <a:rPr lang="fr-FR" altLang="fr-FR" sz="1200">
                <a:solidFill>
                  <a:srgbClr val="898989"/>
                </a:solidFill>
              </a:rPr>
              <a:pPr/>
              <a:t>20</a:t>
            </a:fld>
            <a:endParaRPr lang="fr-FR" altLang="fr-FR" sz="1200">
              <a:solidFill>
                <a:srgbClr val="898989"/>
              </a:solidFill>
            </a:endParaRPr>
          </a:p>
        </p:txBody>
      </p:sp>
    </p:spTree>
  </p:cSld>
  <p:clrMapOvr>
    <a:masterClrMapping/>
  </p:clrMapOvr>
  <p:transition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u contenu 2">
            <a:extLst>
              <a:ext uri="{FF2B5EF4-FFF2-40B4-BE49-F238E27FC236}">
                <a16:creationId xmlns:a16="http://schemas.microsoft.com/office/drawing/2014/main" id="{119949B8-EFE1-4F4A-A7E2-ADC60CD7A793}"/>
              </a:ext>
            </a:extLst>
          </p:cNvPr>
          <p:cNvSpPr>
            <a:spLocks noGrp="1"/>
          </p:cNvSpPr>
          <p:nvPr>
            <p:ph idx="1"/>
          </p:nvPr>
        </p:nvSpPr>
        <p:spPr>
          <a:xfrm>
            <a:off x="214313" y="428625"/>
            <a:ext cx="8715375" cy="5697538"/>
          </a:xfrm>
          <a:ln w="3175">
            <a:solidFill>
              <a:schemeClr val="accent1"/>
            </a:solidFill>
            <a:miter lim="800000"/>
            <a:headEnd/>
            <a:tailEnd/>
          </a:ln>
        </p:spPr>
        <p:txBody>
          <a:bodyPr/>
          <a:lstStyle/>
          <a:p>
            <a:pPr algn="ctr">
              <a:buFont typeface="Arial" panose="020B0604020202020204" pitchFamily="34" charset="0"/>
              <a:buNone/>
            </a:pPr>
            <a:r>
              <a:rPr lang="fr-FR" altLang="fr-FR" sz="2400" b="1">
                <a:solidFill>
                  <a:schemeClr val="accent2"/>
                </a:solidFill>
              </a:rPr>
              <a:t>Protection des employés de l’entreprise</a:t>
            </a:r>
            <a:endParaRPr lang="fr-FR" altLang="fr-FR" sz="1800" b="1">
              <a:solidFill>
                <a:schemeClr val="accent2"/>
              </a:solidFill>
            </a:endParaRPr>
          </a:p>
          <a:p>
            <a:pPr algn="ctr">
              <a:buFont typeface="Arial" panose="020B0604020202020204" pitchFamily="34" charset="0"/>
              <a:buNone/>
            </a:pPr>
            <a:endParaRPr lang="fr-FR" altLang="fr-FR" sz="1800" b="1">
              <a:solidFill>
                <a:schemeClr val="accent2"/>
              </a:solidFill>
            </a:endParaRPr>
          </a:p>
          <a:p>
            <a:r>
              <a:rPr lang="fr-FR" altLang="fr-FR" sz="1800"/>
              <a:t>Clauses regroupées en soumettant l’entreprise et sous-traitants à la réglementation  ;</a:t>
            </a:r>
          </a:p>
          <a:p>
            <a:pPr>
              <a:buFont typeface="Arial" panose="020B0604020202020204" pitchFamily="34" charset="0"/>
              <a:buNone/>
            </a:pPr>
            <a:endParaRPr lang="fr-FR" altLang="fr-FR" sz="1800"/>
          </a:p>
          <a:p>
            <a:r>
              <a:rPr lang="fr-FR" altLang="fr-FR" sz="1800"/>
              <a:t>Outre les obligations liées :</a:t>
            </a:r>
          </a:p>
          <a:p>
            <a:pPr>
              <a:buFont typeface="Arial" panose="020B0604020202020204" pitchFamily="34" charset="0"/>
              <a:buNone/>
            </a:pPr>
            <a:endParaRPr lang="fr-FR" altLang="fr-FR" sz="1800"/>
          </a:p>
          <a:p>
            <a:pPr lvl="1">
              <a:buFont typeface="Wingdings" panose="05000000000000000000" pitchFamily="2" charset="2"/>
              <a:buChar char="ü"/>
            </a:pPr>
            <a:r>
              <a:rPr lang="fr-FR" altLang="fr-FR" sz="1800"/>
              <a:t>au recrutement et au paiement des ouvriers ;</a:t>
            </a:r>
          </a:p>
          <a:p>
            <a:pPr>
              <a:buFont typeface="Wingdings" panose="05000000000000000000" pitchFamily="2" charset="2"/>
              <a:buChar char="ü"/>
            </a:pPr>
            <a:endParaRPr lang="fr-FR" altLang="fr-FR" sz="1800"/>
          </a:p>
          <a:p>
            <a:pPr lvl="1">
              <a:buFont typeface="Wingdings" panose="05000000000000000000" pitchFamily="2" charset="2"/>
              <a:buChar char="ü"/>
            </a:pPr>
            <a:r>
              <a:rPr lang="fr-FR" altLang="fr-FR" sz="1800"/>
              <a:t>aux droits sociaux, à l'hygiène, à la sécurité des ouvriers et à la couverture des accidents de travail ;</a:t>
            </a:r>
          </a:p>
          <a:p>
            <a:pPr>
              <a:buFont typeface="Wingdings" panose="05000000000000000000" pitchFamily="2" charset="2"/>
              <a:buChar char="ü"/>
            </a:pPr>
            <a:endParaRPr lang="fr-FR" altLang="fr-FR" sz="1800"/>
          </a:p>
          <a:p>
            <a:pPr lvl="1">
              <a:buFont typeface="Wingdings" panose="05000000000000000000" pitchFamily="2" charset="2"/>
              <a:buChar char="ü"/>
            </a:pPr>
            <a:r>
              <a:rPr lang="fr-FR" altLang="fr-FR" sz="1800"/>
              <a:t>à la couverture médicale de son personnel ;</a:t>
            </a:r>
          </a:p>
          <a:p>
            <a:pPr>
              <a:buFont typeface="Wingdings" panose="05000000000000000000" pitchFamily="2" charset="2"/>
              <a:buChar char="ü"/>
            </a:pPr>
            <a:endParaRPr lang="fr-FR" altLang="fr-FR" sz="1800"/>
          </a:p>
          <a:p>
            <a:pPr lvl="1">
              <a:buFont typeface="Wingdings" panose="05000000000000000000" pitchFamily="2" charset="2"/>
              <a:buChar char="ü"/>
            </a:pPr>
            <a:r>
              <a:rPr lang="fr-FR" altLang="fr-FR" sz="1800"/>
              <a:t>à l’immigration au Maroc ;</a:t>
            </a:r>
          </a:p>
          <a:p>
            <a:pPr>
              <a:buFont typeface="Arial" panose="020B0604020202020204" pitchFamily="34" charset="0"/>
              <a:buNone/>
            </a:pPr>
            <a:endParaRPr lang="fr-FR" altLang="fr-FR" sz="1800"/>
          </a:p>
          <a:p>
            <a:pPr>
              <a:buFont typeface="Arial" panose="020B0604020202020204" pitchFamily="34" charset="0"/>
              <a:buNone/>
            </a:pPr>
            <a:r>
              <a:rPr lang="fr-FR" altLang="fr-FR" sz="1800"/>
              <a:t>      </a:t>
            </a:r>
            <a:r>
              <a:rPr lang="fr-FR" altLang="fr-FR" sz="1800" b="1">
                <a:solidFill>
                  <a:srgbClr val="0070C0"/>
                </a:solidFill>
              </a:rPr>
              <a:t>On notera </a:t>
            </a:r>
            <a:r>
              <a:rPr lang="fr-FR" altLang="fr-FR" sz="1800"/>
              <a:t>le rajout de la protection des mineurs et des femmes.</a:t>
            </a:r>
          </a:p>
        </p:txBody>
      </p:sp>
      <p:sp>
        <p:nvSpPr>
          <p:cNvPr id="22531" name="Espace réservé du numéro de diapositive 4">
            <a:extLst>
              <a:ext uri="{FF2B5EF4-FFF2-40B4-BE49-F238E27FC236}">
                <a16:creationId xmlns:a16="http://schemas.microsoft.com/office/drawing/2014/main" id="{BE5FAC8E-A610-4FED-8BE4-66A5BF66742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C5FE254-15B5-40F8-BE99-6CBA4452ED49}" type="slidenum">
              <a:rPr lang="fr-FR" altLang="fr-FR" sz="1200">
                <a:solidFill>
                  <a:srgbClr val="898989"/>
                </a:solidFill>
              </a:rPr>
              <a:pPr/>
              <a:t>21</a:t>
            </a:fld>
            <a:endParaRPr lang="fr-FR" altLang="fr-FR" sz="1200">
              <a:solidFill>
                <a:srgbClr val="898989"/>
              </a:solidFill>
            </a:endParaRPr>
          </a:p>
        </p:txBody>
      </p:sp>
    </p:spTree>
  </p:cSld>
  <p:clrMapOvr>
    <a:masterClrMapping/>
  </p:clrMapOvr>
  <p:transition advClick="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Espace réservé du contenu 2">
            <a:extLst>
              <a:ext uri="{FF2B5EF4-FFF2-40B4-BE49-F238E27FC236}">
                <a16:creationId xmlns:a16="http://schemas.microsoft.com/office/drawing/2014/main" id="{030AF9A8-7A98-49CE-A196-EED593DDA9AD}"/>
              </a:ext>
            </a:extLst>
          </p:cNvPr>
          <p:cNvSpPr>
            <a:spLocks noGrp="1"/>
          </p:cNvSpPr>
          <p:nvPr>
            <p:ph idx="1"/>
          </p:nvPr>
        </p:nvSpPr>
        <p:spPr>
          <a:xfrm>
            <a:off x="214313" y="428625"/>
            <a:ext cx="8643937" cy="5697538"/>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Matériel de l'entreprise</a:t>
            </a:r>
          </a:p>
          <a:p>
            <a:pPr algn="ctr">
              <a:buFont typeface="Arial" panose="020B0604020202020204" pitchFamily="34" charset="0"/>
              <a:buNone/>
            </a:pPr>
            <a:r>
              <a:rPr lang="fr-MA" altLang="fr-FR" sz="2400" b="1">
                <a:solidFill>
                  <a:schemeClr val="accent2"/>
                </a:solidFill>
              </a:rPr>
              <a:t> </a:t>
            </a:r>
            <a:endParaRPr lang="fr-MA" altLang="fr-FR" sz="2400">
              <a:solidFill>
                <a:schemeClr val="accent2"/>
              </a:solidFill>
            </a:endParaRPr>
          </a:p>
          <a:p>
            <a:pPr algn="just"/>
            <a:r>
              <a:rPr lang="fr-MA" altLang="fr-FR" sz="2400"/>
              <a:t>Obligation d’affectation au chantier du matériel prévu dans l’offre ou de performances au moins similaires ;</a:t>
            </a:r>
          </a:p>
          <a:p>
            <a:pPr algn="just"/>
            <a:endParaRPr lang="fr-FR" altLang="fr-FR" sz="2400"/>
          </a:p>
          <a:p>
            <a:pPr algn="just"/>
            <a:r>
              <a:rPr lang="fr-MA" altLang="fr-FR" sz="2400"/>
              <a:t>Fixation d’un délai de 10 jours au MO pour accepter ou refuser, par OS, la demande l’entreprise de retirer une partie de son matériel;</a:t>
            </a:r>
          </a:p>
          <a:p>
            <a:pPr algn="just"/>
            <a:endParaRPr lang="fr-MA" altLang="fr-FR" sz="2400"/>
          </a:p>
          <a:p>
            <a:pPr algn="just"/>
            <a:r>
              <a:rPr lang="fr-MA" altLang="fr-FR" sz="2400"/>
              <a:t>La demande  doit en préciser la nature et la consistance ainsi que les raisons du retrait ; </a:t>
            </a:r>
          </a:p>
          <a:p>
            <a:pPr algn="just"/>
            <a:endParaRPr lang="fr-MA" altLang="fr-FR" sz="2400"/>
          </a:p>
          <a:p>
            <a:pPr algn="just"/>
            <a:r>
              <a:rPr lang="fr-MA" altLang="fr-FR" sz="2400"/>
              <a:t>Au-delà, le silence équivaut à un accord pour le retrait.</a:t>
            </a:r>
            <a:endParaRPr lang="fr-FR" altLang="fr-FR" sz="2400"/>
          </a:p>
          <a:p>
            <a:endParaRPr lang="fr-FR" altLang="fr-FR" sz="2400"/>
          </a:p>
        </p:txBody>
      </p:sp>
      <p:sp>
        <p:nvSpPr>
          <p:cNvPr id="23555" name="Espace réservé du numéro de diapositive 4">
            <a:extLst>
              <a:ext uri="{FF2B5EF4-FFF2-40B4-BE49-F238E27FC236}">
                <a16:creationId xmlns:a16="http://schemas.microsoft.com/office/drawing/2014/main" id="{EFC788EE-8B10-4539-AA4F-3EDA76AA651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5FF1E73-24C5-4316-A4FF-11B0C2A026DC}" type="slidenum">
              <a:rPr lang="fr-FR" altLang="fr-FR" sz="1200">
                <a:solidFill>
                  <a:srgbClr val="898989"/>
                </a:solidFill>
              </a:rPr>
              <a:pPr/>
              <a:t>22</a:t>
            </a:fld>
            <a:endParaRPr lang="fr-FR" altLang="fr-FR" sz="1200">
              <a:solidFill>
                <a:srgbClr val="898989"/>
              </a:solidFill>
            </a:endParaRPr>
          </a:p>
        </p:txBody>
      </p:sp>
    </p:spTree>
  </p:cSld>
  <p:clrMapOvr>
    <a:masterClrMapping/>
  </p:clrMapOvr>
  <p:transition advClick="0"/>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ce réservé du contenu 2">
            <a:extLst>
              <a:ext uri="{FF2B5EF4-FFF2-40B4-BE49-F238E27FC236}">
                <a16:creationId xmlns:a16="http://schemas.microsoft.com/office/drawing/2014/main" id="{D853306D-EE86-4B04-A5E4-AE5BA1FF64E3}"/>
              </a:ext>
            </a:extLst>
          </p:cNvPr>
          <p:cNvSpPr>
            <a:spLocks noGrp="1"/>
          </p:cNvSpPr>
          <p:nvPr>
            <p:ph idx="1"/>
          </p:nvPr>
        </p:nvSpPr>
        <p:spPr>
          <a:xfrm>
            <a:off x="214313" y="115888"/>
            <a:ext cx="8643937" cy="6121400"/>
          </a:xfrm>
          <a:ln w="3175">
            <a:solidFill>
              <a:schemeClr val="accent1"/>
            </a:solidFill>
          </a:ln>
        </p:spPr>
        <p:txBody>
          <a:bodyPr/>
          <a:lstStyle/>
          <a:p>
            <a:pPr algn="ctr">
              <a:buFont typeface="Arial" panose="020B0604020202020204" pitchFamily="34" charset="0"/>
              <a:buNone/>
              <a:defRPr/>
            </a:pPr>
            <a:r>
              <a:rPr lang="fr-MA" altLang="fr-FR" sz="2000" b="1" dirty="0">
                <a:solidFill>
                  <a:schemeClr val="accent2"/>
                </a:solidFill>
              </a:rPr>
              <a:t>Assurances et responsabilités</a:t>
            </a:r>
            <a:endParaRPr lang="fr-MA" altLang="fr-FR" sz="2000" dirty="0">
              <a:solidFill>
                <a:schemeClr val="accent2"/>
              </a:solidFill>
            </a:endParaRPr>
          </a:p>
          <a:p>
            <a:pPr algn="just">
              <a:defRPr/>
            </a:pPr>
            <a:r>
              <a:rPr lang="fr-MA" altLang="fr-FR" sz="1800" b="1" dirty="0"/>
              <a:t>Obligation de produire les attestations d’assurances </a:t>
            </a:r>
            <a:r>
              <a:rPr lang="fr-MA" altLang="fr-FR" sz="1800" b="1" dirty="0">
                <a:solidFill>
                  <a:srgbClr val="FF0000"/>
                </a:solidFill>
              </a:rPr>
              <a:t>avant le démarrage </a:t>
            </a:r>
            <a:r>
              <a:rPr lang="fr-MA" altLang="fr-FR" sz="1800" b="1" dirty="0"/>
              <a:t>des travaux ; </a:t>
            </a:r>
            <a:endParaRPr lang="fr-FR" altLang="fr-FR" sz="1800" b="1" dirty="0"/>
          </a:p>
          <a:p>
            <a:pPr algn="just">
              <a:defRPr/>
            </a:pPr>
            <a:endParaRPr lang="fr-MA" altLang="fr-FR" sz="1800" b="1" dirty="0"/>
          </a:p>
          <a:p>
            <a:pPr algn="just">
              <a:defRPr/>
            </a:pPr>
            <a:r>
              <a:rPr lang="fr-MA" altLang="fr-FR" sz="1800" b="1" dirty="0"/>
              <a:t>On notera la suppression  de :</a:t>
            </a:r>
          </a:p>
          <a:p>
            <a:pPr algn="just">
              <a:defRPr/>
            </a:pPr>
            <a:endParaRPr lang="fr-FR" altLang="fr-FR" sz="1800" b="1" dirty="0"/>
          </a:p>
          <a:p>
            <a:pPr lvl="1" algn="just">
              <a:buFont typeface="Wingdings" panose="05000000000000000000" pitchFamily="2" charset="2"/>
              <a:buChar char="ü"/>
              <a:defRPr/>
            </a:pPr>
            <a:r>
              <a:rPr lang="fr-MA" altLang="fr-FR" sz="1800" b="1" dirty="0"/>
              <a:t>non-ordonnancement si l’entreprise n’a pas produit lesdites attestations;</a:t>
            </a:r>
            <a:endParaRPr lang="fr-FR" altLang="fr-FR" sz="1800" b="1" dirty="0"/>
          </a:p>
          <a:p>
            <a:pPr lvl="1" algn="just">
              <a:buFont typeface="Wingdings" panose="05000000000000000000" pitchFamily="2" charset="2"/>
              <a:buChar char="ü"/>
              <a:defRPr/>
            </a:pPr>
            <a:r>
              <a:rPr lang="fr-MA" altLang="fr-FR" sz="1800" b="1" dirty="0"/>
              <a:t>l’application aux S/T des dispositions liées à la RC et aux dommages à l'ouvrage ;</a:t>
            </a:r>
          </a:p>
          <a:p>
            <a:pPr lvl="1" algn="just">
              <a:buFont typeface="Wingdings" panose="05000000000000000000" pitchFamily="2" charset="2"/>
              <a:buChar char="ü"/>
              <a:defRPr/>
            </a:pPr>
            <a:endParaRPr lang="fr-FR" altLang="fr-FR" sz="1800" b="1" dirty="0"/>
          </a:p>
          <a:p>
            <a:pPr algn="just">
              <a:defRPr/>
            </a:pPr>
            <a:r>
              <a:rPr lang="fr-MA" altLang="fr-FR" sz="1800" b="1" dirty="0"/>
              <a:t>En revanche, leur non-respect expose l’entreprise aux </a:t>
            </a:r>
            <a:r>
              <a:rPr lang="fr-MA" altLang="fr-FR" sz="1800" b="1" dirty="0">
                <a:solidFill>
                  <a:srgbClr val="FF0000"/>
                </a:solidFill>
              </a:rPr>
              <a:t>mesures coercitives</a:t>
            </a:r>
            <a:r>
              <a:rPr lang="fr-MA" altLang="fr-FR" sz="1800" b="1" dirty="0"/>
              <a:t> ;</a:t>
            </a:r>
          </a:p>
          <a:p>
            <a:pPr algn="just">
              <a:defRPr/>
            </a:pPr>
            <a:endParaRPr lang="fr-MA" altLang="fr-FR" sz="1800" b="1" dirty="0"/>
          </a:p>
          <a:p>
            <a:pPr algn="just">
              <a:defRPr/>
            </a:pPr>
            <a:r>
              <a:rPr lang="fr-MA" altLang="fr-FR" sz="1800" b="1" dirty="0"/>
              <a:t>Si CPS, obligation de présenter au MO, </a:t>
            </a:r>
            <a:r>
              <a:rPr lang="fr-MA" altLang="fr-FR" sz="1800" b="1" dirty="0">
                <a:solidFill>
                  <a:srgbClr val="FF0000"/>
                </a:solidFill>
              </a:rPr>
              <a:t>avant le commencement </a:t>
            </a:r>
            <a:r>
              <a:rPr lang="fr-MA" altLang="fr-FR" sz="1800" b="1" dirty="0"/>
              <a:t>des travaux, </a:t>
            </a:r>
            <a:r>
              <a:rPr lang="fr-MA" altLang="fr-FR" sz="1800" b="1" dirty="0">
                <a:solidFill>
                  <a:srgbClr val="FF0000"/>
                </a:solidFill>
              </a:rPr>
              <a:t>l'engagement</a:t>
            </a:r>
            <a:r>
              <a:rPr lang="fr-MA" altLang="fr-FR" sz="1800" b="1" dirty="0"/>
              <a:t> d'une compagnie de lui délivrer l’assurance  </a:t>
            </a:r>
            <a:r>
              <a:rPr lang="fr-MA" altLang="fr-FR" sz="1800" b="1" dirty="0">
                <a:solidFill>
                  <a:srgbClr val="FF0000"/>
                </a:solidFill>
              </a:rPr>
              <a:t>Responsabilité Décennale </a:t>
            </a:r>
            <a:r>
              <a:rPr lang="fr-MA" altLang="fr-FR" sz="1800" b="1" dirty="0"/>
              <a:t>;</a:t>
            </a:r>
          </a:p>
          <a:p>
            <a:pPr marL="0" indent="0" algn="just">
              <a:buFont typeface="Arial" panose="020B0604020202020204" pitchFamily="34" charset="0"/>
              <a:buNone/>
              <a:defRPr/>
            </a:pPr>
            <a:r>
              <a:rPr lang="fr-MA" altLang="fr-FR" sz="1800" b="1" dirty="0"/>
              <a:t>      </a:t>
            </a:r>
            <a:r>
              <a:rPr lang="fr-MA" altLang="fr-FR" sz="1800" b="1" dirty="0">
                <a:solidFill>
                  <a:srgbClr val="FF0000"/>
                </a:solidFill>
              </a:rPr>
              <a:t>A </a:t>
            </a:r>
            <a:r>
              <a:rPr lang="fr-FR" sz="1800" b="1" dirty="0">
                <a:solidFill>
                  <a:srgbClr val="FF0000"/>
                </a:solidFill>
              </a:rPr>
              <a:t>présente au plus tard à la RD </a:t>
            </a:r>
            <a:r>
              <a:rPr lang="fr-FR" sz="1800" b="1" dirty="0"/>
              <a:t>;</a:t>
            </a:r>
            <a:endParaRPr lang="fr-MA" altLang="fr-FR" sz="1800" b="1" dirty="0"/>
          </a:p>
          <a:p>
            <a:pPr algn="just">
              <a:defRPr/>
            </a:pPr>
            <a:endParaRPr lang="fr-FR" altLang="fr-FR" sz="1800" b="1" dirty="0"/>
          </a:p>
          <a:p>
            <a:pPr algn="just">
              <a:defRPr/>
            </a:pPr>
            <a:r>
              <a:rPr lang="fr-MA" altLang="fr-FR" sz="1800" b="1" dirty="0"/>
              <a:t>Le MO ne doit exiger cette garantie que pour les ouvrages neufs pour lesquels l’assurance peut être délivrée.</a:t>
            </a:r>
            <a:endParaRPr lang="fr-FR" altLang="fr-FR" sz="1800" b="1" dirty="0"/>
          </a:p>
          <a:p>
            <a:pPr algn="just">
              <a:buFont typeface="Arial" panose="020B0604020202020204" pitchFamily="34" charset="0"/>
              <a:buNone/>
              <a:defRPr/>
            </a:pPr>
            <a:r>
              <a:rPr lang="fr-MA" altLang="fr-FR" sz="1800" b="1" dirty="0"/>
              <a:t>      </a:t>
            </a:r>
            <a:r>
              <a:rPr lang="fr-MA" altLang="fr-FR" sz="1800" b="1" dirty="0">
                <a:solidFill>
                  <a:srgbClr val="0070C0"/>
                </a:solidFill>
              </a:rPr>
              <a:t>Nota</a:t>
            </a:r>
            <a:r>
              <a:rPr lang="fr-MA" altLang="fr-FR" sz="1800" b="1" dirty="0"/>
              <a:t> : Précaution est prévue pour prévenir le risque de non-assurabilité d’aménagements ou ouvrages situés en sites particulièrement sensibles.</a:t>
            </a:r>
            <a:endParaRPr lang="fr-FR" altLang="fr-FR" sz="1800" b="1" dirty="0"/>
          </a:p>
          <a:p>
            <a:pPr>
              <a:defRPr/>
            </a:pPr>
            <a:endParaRPr lang="fr-FR" altLang="fr-FR" sz="1800" dirty="0"/>
          </a:p>
        </p:txBody>
      </p:sp>
      <p:sp>
        <p:nvSpPr>
          <p:cNvPr id="24579" name="Espace réservé du numéro de diapositive 4">
            <a:extLst>
              <a:ext uri="{FF2B5EF4-FFF2-40B4-BE49-F238E27FC236}">
                <a16:creationId xmlns:a16="http://schemas.microsoft.com/office/drawing/2014/main" id="{42193F0C-05B9-471B-A32F-82DA89D44DE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84964D5-B6DB-40B3-B3A4-EDB29581F6AC}" type="slidenum">
              <a:rPr lang="fr-FR" altLang="fr-FR" sz="1200">
                <a:solidFill>
                  <a:srgbClr val="898989"/>
                </a:solidFill>
              </a:rPr>
              <a:pPr/>
              <a:t>23</a:t>
            </a:fld>
            <a:endParaRPr lang="fr-FR" altLang="fr-FR" sz="1200">
              <a:solidFill>
                <a:srgbClr val="898989"/>
              </a:solidFill>
            </a:endParaRPr>
          </a:p>
        </p:txBody>
      </p:sp>
    </p:spTree>
  </p:cSld>
  <p:clrMapOvr>
    <a:masterClrMapping/>
  </p:clrMapOvr>
  <p:transition advClick="0"/>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Espace réservé du contenu 2">
            <a:extLst>
              <a:ext uri="{FF2B5EF4-FFF2-40B4-BE49-F238E27FC236}">
                <a16:creationId xmlns:a16="http://schemas.microsoft.com/office/drawing/2014/main" id="{10BD1768-0BA1-4281-B10B-C33552AAA837}"/>
              </a:ext>
            </a:extLst>
          </p:cNvPr>
          <p:cNvSpPr>
            <a:spLocks noGrp="1"/>
          </p:cNvSpPr>
          <p:nvPr>
            <p:ph idx="1"/>
          </p:nvPr>
        </p:nvSpPr>
        <p:spPr>
          <a:xfrm>
            <a:off x="285750" y="357188"/>
            <a:ext cx="8501063" cy="5000625"/>
          </a:xfrm>
          <a:ln w="3175">
            <a:solidFill>
              <a:schemeClr val="accent1"/>
            </a:solidFill>
            <a:miter lim="800000"/>
            <a:headEnd/>
            <a:tailEnd/>
          </a:ln>
        </p:spPr>
        <p:txBody>
          <a:bodyPr/>
          <a:lstStyle/>
          <a:p>
            <a:pPr algn="ctr">
              <a:buFont typeface="Arial" panose="020B0604020202020204" pitchFamily="34" charset="0"/>
              <a:buNone/>
            </a:pPr>
            <a:endParaRPr lang="fr-FR" altLang="fr-FR" sz="2400" b="1">
              <a:solidFill>
                <a:schemeClr val="accent2"/>
              </a:solidFill>
            </a:endParaRPr>
          </a:p>
          <a:p>
            <a:pPr algn="ctr">
              <a:buFont typeface="Arial" panose="020B0604020202020204" pitchFamily="34" charset="0"/>
              <a:buNone/>
            </a:pPr>
            <a:r>
              <a:rPr lang="fr-FR" altLang="fr-FR" sz="2400" b="1">
                <a:solidFill>
                  <a:schemeClr val="accent2"/>
                </a:solidFill>
              </a:rPr>
              <a:t>Protection de l’environnement et gestion  des déchets du chantier</a:t>
            </a:r>
          </a:p>
          <a:p>
            <a:pPr>
              <a:buFont typeface="Arial" panose="020B0604020202020204" pitchFamily="34" charset="0"/>
              <a:buNone/>
            </a:pPr>
            <a:endParaRPr lang="fr-MA" altLang="fr-FR" sz="2400"/>
          </a:p>
          <a:p>
            <a:pPr>
              <a:buFont typeface="Arial" panose="020B0604020202020204" pitchFamily="34" charset="0"/>
              <a:buNone/>
            </a:pPr>
            <a:endParaRPr lang="fr-MA" altLang="fr-FR" sz="2400"/>
          </a:p>
          <a:p>
            <a:pPr algn="just"/>
            <a:r>
              <a:rPr lang="fr-MA" altLang="fr-FR" sz="2400"/>
              <a:t>Obligation d’application de mesures environnementales dans les sites sensibles ou les zones protégées ;</a:t>
            </a:r>
          </a:p>
          <a:p>
            <a:pPr algn="just">
              <a:buFont typeface="Arial" panose="020B0604020202020204" pitchFamily="34" charset="0"/>
              <a:buNone/>
            </a:pPr>
            <a:endParaRPr lang="fr-FR" altLang="fr-FR" sz="2400"/>
          </a:p>
          <a:p>
            <a:pPr algn="just"/>
            <a:r>
              <a:rPr lang="fr-FR" altLang="fr-FR" sz="2400"/>
              <a:t>La gestion des déchets du chantier est une nouvelle clause qui Introduit la notion de bordereau de suivi conforme à la réglementation ; </a:t>
            </a:r>
          </a:p>
          <a:p>
            <a:pPr algn="just">
              <a:buFont typeface="Arial" panose="020B0604020202020204" pitchFamily="34" charset="0"/>
              <a:buNone/>
            </a:pPr>
            <a:endParaRPr lang="fr-FR" altLang="fr-FR" sz="2400"/>
          </a:p>
          <a:p>
            <a:pPr algn="just">
              <a:buFont typeface="Arial" panose="020B0604020202020204" pitchFamily="34" charset="0"/>
              <a:buNone/>
            </a:pPr>
            <a:r>
              <a:rPr lang="fr-FR" altLang="fr-FR" sz="2400"/>
              <a:t>      </a:t>
            </a:r>
          </a:p>
          <a:p>
            <a:endParaRPr lang="fr-FR" altLang="fr-FR" sz="1800"/>
          </a:p>
          <a:p>
            <a:pPr>
              <a:buFont typeface="Arial" panose="020B0604020202020204" pitchFamily="34" charset="0"/>
              <a:buNone/>
            </a:pPr>
            <a:endParaRPr lang="fr-FR" altLang="fr-FR" sz="1800"/>
          </a:p>
        </p:txBody>
      </p:sp>
      <p:sp>
        <p:nvSpPr>
          <p:cNvPr id="25603" name="Espace réservé du numéro de diapositive 4">
            <a:extLst>
              <a:ext uri="{FF2B5EF4-FFF2-40B4-BE49-F238E27FC236}">
                <a16:creationId xmlns:a16="http://schemas.microsoft.com/office/drawing/2014/main" id="{8230CF77-7C4B-462D-BA4A-332D2CDF97F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BADB1C1-00C1-4CD9-8430-B78D2913131E}" type="slidenum">
              <a:rPr lang="fr-FR" altLang="fr-FR" sz="1200">
                <a:solidFill>
                  <a:srgbClr val="898989"/>
                </a:solidFill>
              </a:rPr>
              <a:pPr/>
              <a:t>24</a:t>
            </a:fld>
            <a:endParaRPr lang="fr-FR" altLang="fr-FR" sz="1200">
              <a:solidFill>
                <a:srgbClr val="898989"/>
              </a:solidFill>
            </a:endParaRPr>
          </a:p>
        </p:txBody>
      </p:sp>
    </p:spTree>
  </p:cSld>
  <p:clrMapOvr>
    <a:masterClrMapping/>
  </p:clrMapOvr>
  <p:transition advClick="0"/>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Espace réservé du contenu 2">
            <a:extLst>
              <a:ext uri="{FF2B5EF4-FFF2-40B4-BE49-F238E27FC236}">
                <a16:creationId xmlns:a16="http://schemas.microsoft.com/office/drawing/2014/main" id="{CDAD9D03-BFD5-4810-9BE0-D8FC54564A66}"/>
              </a:ext>
            </a:extLst>
          </p:cNvPr>
          <p:cNvSpPr>
            <a:spLocks noGrp="1"/>
          </p:cNvSpPr>
          <p:nvPr>
            <p:ph idx="1"/>
          </p:nvPr>
        </p:nvSpPr>
        <p:spPr>
          <a:xfrm>
            <a:off x="214313" y="285750"/>
            <a:ext cx="8643937" cy="5840413"/>
          </a:xfrm>
          <a:ln w="3175">
            <a:solidFill>
              <a:schemeClr val="accent1"/>
            </a:solidFill>
            <a:miter lim="800000"/>
            <a:headEnd/>
            <a:tailEnd/>
          </a:ln>
        </p:spPr>
        <p:txBody>
          <a:bodyPr/>
          <a:lstStyle/>
          <a:p>
            <a:pPr algn="ctr">
              <a:buFont typeface="Arial" panose="020B0604020202020204" pitchFamily="34" charset="0"/>
              <a:buNone/>
            </a:pPr>
            <a:r>
              <a:rPr lang="fr-MA" altLang="fr-FR" sz="2000" b="1">
                <a:solidFill>
                  <a:schemeClr val="accent2"/>
                </a:solidFill>
              </a:rPr>
              <a:t>Relations entre divers entrepreneurs sur le même chantier </a:t>
            </a:r>
          </a:p>
          <a:p>
            <a:pPr algn="ctr">
              <a:buFont typeface="Arial" panose="020B0604020202020204" pitchFamily="34" charset="0"/>
              <a:buNone/>
            </a:pPr>
            <a:endParaRPr lang="fr-MA" altLang="fr-FR" sz="1800" b="1">
              <a:solidFill>
                <a:schemeClr val="accent2"/>
              </a:solidFill>
            </a:endParaRPr>
          </a:p>
          <a:p>
            <a:pPr algn="just"/>
            <a:r>
              <a:rPr lang="fr-MA" altLang="fr-FR" sz="1800"/>
              <a:t>Suppression de la répartition entre les entreprises des dépenses correspondant aux frais communs correspondants ;</a:t>
            </a:r>
          </a:p>
          <a:p>
            <a:pPr algn="just"/>
            <a:endParaRPr lang="fr-MA" altLang="fr-FR" sz="1800"/>
          </a:p>
          <a:p>
            <a:pPr algn="just"/>
            <a:r>
              <a:rPr lang="fr-MA" altLang="fr-FR" sz="1800"/>
              <a:t>Fixation d’un prix spécifique dans le BP de l’entreprise, désignée par le CPS, pour couvrir les dépenses de :</a:t>
            </a:r>
          </a:p>
          <a:p>
            <a:pPr lvl="1" algn="just">
              <a:buFont typeface="Wingdings" panose="05000000000000000000" pitchFamily="2" charset="2"/>
              <a:buChar char="ü"/>
            </a:pPr>
            <a:r>
              <a:rPr lang="fr-MA" altLang="fr-FR" sz="1800"/>
              <a:t>coordination des travaux ;</a:t>
            </a:r>
          </a:p>
          <a:p>
            <a:pPr lvl="1" algn="just">
              <a:buFont typeface="Wingdings" panose="05000000000000000000" pitchFamily="2" charset="2"/>
              <a:buChar char="ü"/>
            </a:pPr>
            <a:r>
              <a:rPr lang="fr-MA" altLang="fr-FR" sz="1800"/>
              <a:t>bon ordre du chantier ;</a:t>
            </a:r>
          </a:p>
          <a:p>
            <a:pPr lvl="1" algn="just">
              <a:buFont typeface="Wingdings" panose="05000000000000000000" pitchFamily="2" charset="2"/>
              <a:buChar char="ü"/>
            </a:pPr>
            <a:r>
              <a:rPr lang="fr-MA" altLang="fr-FR" sz="1800"/>
              <a:t>sécurité sur le chantier des travailleurs ;</a:t>
            </a:r>
          </a:p>
          <a:p>
            <a:pPr lvl="1" algn="just">
              <a:buFont typeface="Wingdings" panose="05000000000000000000" pitchFamily="2" charset="2"/>
              <a:buChar char="ü"/>
            </a:pPr>
            <a:r>
              <a:rPr lang="fr-MA" altLang="fr-FR" sz="1800"/>
              <a:t>toute mesure de caractère commun éventuellement prévue par le CPS.</a:t>
            </a:r>
          </a:p>
          <a:p>
            <a:pPr algn="just"/>
            <a:endParaRPr lang="fr-FR" altLang="fr-FR" sz="1800"/>
          </a:p>
          <a:p>
            <a:pPr algn="just">
              <a:buFont typeface="Arial" panose="020B0604020202020204" pitchFamily="34" charset="0"/>
              <a:buNone/>
            </a:pPr>
            <a:r>
              <a:rPr lang="fr-MA" altLang="fr-FR" sz="1800" b="1">
                <a:solidFill>
                  <a:srgbClr val="0070C0"/>
                </a:solidFill>
              </a:rPr>
              <a:t>     Nota</a:t>
            </a:r>
            <a:r>
              <a:rPr lang="fr-MA" altLang="fr-FR" sz="1800"/>
              <a:t> : </a:t>
            </a:r>
          </a:p>
          <a:p>
            <a:pPr algn="just"/>
            <a:r>
              <a:rPr lang="fr-MA" altLang="fr-FR" sz="1800"/>
              <a:t>Ce sont les propositions de la FNBTP, au vu des difficultés rencontrées dans la gestion des relations entre entrepreneurs sur le même chantier ; </a:t>
            </a:r>
            <a:endParaRPr lang="fr-FR" altLang="fr-FR" sz="1800" u="sng"/>
          </a:p>
          <a:p>
            <a:pPr algn="just"/>
            <a:r>
              <a:rPr lang="fr-MA" altLang="fr-FR" sz="1800"/>
              <a:t>La FNBTP  avait proposé également l’intégration dans les prix du marché des dépenses en question afin de leur donner un caractère forfaitaire et éviter toute remise en cause de leur contenu.</a:t>
            </a:r>
            <a:endParaRPr lang="fr-FR" altLang="fr-FR" sz="1800"/>
          </a:p>
          <a:p>
            <a:pPr>
              <a:buFont typeface="Arial" panose="020B0604020202020204" pitchFamily="34" charset="0"/>
              <a:buNone/>
            </a:pPr>
            <a:endParaRPr lang="fr-FR" altLang="fr-FR" sz="1800"/>
          </a:p>
        </p:txBody>
      </p:sp>
      <p:sp>
        <p:nvSpPr>
          <p:cNvPr id="26627" name="Espace réservé du numéro de diapositive 4">
            <a:extLst>
              <a:ext uri="{FF2B5EF4-FFF2-40B4-BE49-F238E27FC236}">
                <a16:creationId xmlns:a16="http://schemas.microsoft.com/office/drawing/2014/main" id="{D3175070-E956-469A-94DB-CB83BC341BB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20105C3-6D39-4C18-82CD-2FD37CD7B8A2}" type="slidenum">
              <a:rPr lang="fr-FR" altLang="fr-FR" sz="1200">
                <a:solidFill>
                  <a:srgbClr val="898989"/>
                </a:solidFill>
              </a:rPr>
              <a:pPr/>
              <a:t>25</a:t>
            </a:fld>
            <a:endParaRPr lang="fr-FR" altLang="fr-FR" sz="1200">
              <a:solidFill>
                <a:srgbClr val="898989"/>
              </a:solidFill>
            </a:endParaRPr>
          </a:p>
        </p:txBody>
      </p:sp>
    </p:spTree>
  </p:cSld>
  <p:clrMapOvr>
    <a:masterClrMapping/>
  </p:clrMapOvr>
  <p:transition advClick="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u contenu 2">
            <a:extLst>
              <a:ext uri="{FF2B5EF4-FFF2-40B4-BE49-F238E27FC236}">
                <a16:creationId xmlns:a16="http://schemas.microsoft.com/office/drawing/2014/main" id="{4A082675-CB44-497A-BC87-CDEA5540889A}"/>
              </a:ext>
            </a:extLst>
          </p:cNvPr>
          <p:cNvSpPr>
            <a:spLocks noGrp="1"/>
          </p:cNvSpPr>
          <p:nvPr>
            <p:ph idx="1"/>
          </p:nvPr>
        </p:nvSpPr>
        <p:spPr>
          <a:xfrm>
            <a:off x="285750" y="285750"/>
            <a:ext cx="8572500" cy="5840413"/>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Mesures de sécurité et d'hygiène</a:t>
            </a:r>
          </a:p>
          <a:p>
            <a:pPr algn="ctr">
              <a:buFont typeface="Arial" panose="020B0604020202020204" pitchFamily="34" charset="0"/>
              <a:buNone/>
            </a:pPr>
            <a:r>
              <a:rPr lang="fr-MA" altLang="fr-FR" sz="2400" b="1">
                <a:solidFill>
                  <a:schemeClr val="accent2"/>
                </a:solidFill>
              </a:rPr>
              <a:t> </a:t>
            </a:r>
            <a:endParaRPr lang="fr-MA" altLang="fr-FR" sz="2400">
              <a:solidFill>
                <a:schemeClr val="accent2"/>
              </a:solidFill>
            </a:endParaRPr>
          </a:p>
          <a:p>
            <a:pPr algn="just"/>
            <a:r>
              <a:rPr lang="fr-MA" altLang="fr-FR" sz="1800"/>
              <a:t>Outre les mesures de sécurité et l'hygiène dans le chantier, l’entreprise doit :</a:t>
            </a:r>
          </a:p>
          <a:p>
            <a:pPr algn="just"/>
            <a:endParaRPr lang="fr-FR" altLang="fr-FR" sz="1800"/>
          </a:p>
          <a:p>
            <a:pPr lvl="1" algn="just">
              <a:buFont typeface="Wingdings" panose="05000000000000000000" pitchFamily="2" charset="2"/>
              <a:buChar char="ü"/>
            </a:pPr>
            <a:r>
              <a:rPr lang="fr-MA" altLang="fr-FR" sz="1800"/>
              <a:t>faire porter par son personnel, dans l’enceinte du chantier, un dispositif d’identification de chaque personne et de son employeur ;</a:t>
            </a:r>
          </a:p>
          <a:p>
            <a:pPr algn="just">
              <a:buFont typeface="Wingdings" panose="05000000000000000000" pitchFamily="2" charset="2"/>
              <a:buChar char="ü"/>
            </a:pPr>
            <a:endParaRPr lang="fr-FR" altLang="fr-FR" sz="1800"/>
          </a:p>
          <a:p>
            <a:pPr lvl="1" algn="just">
              <a:buFont typeface="Wingdings" panose="05000000000000000000" pitchFamily="2" charset="2"/>
              <a:buChar char="ü"/>
            </a:pPr>
            <a:r>
              <a:rPr lang="fr-MA" altLang="fr-FR" sz="1800"/>
              <a:t>faire appliquer cette obligation à ses sous-traitants ;</a:t>
            </a:r>
          </a:p>
          <a:p>
            <a:pPr algn="just">
              <a:buFont typeface="Wingdings" panose="05000000000000000000" pitchFamily="2" charset="2"/>
              <a:buChar char="ü"/>
            </a:pPr>
            <a:endParaRPr lang="fr-FR" altLang="fr-FR" sz="1800"/>
          </a:p>
          <a:p>
            <a:pPr lvl="1" algn="just">
              <a:buFont typeface="Wingdings" panose="05000000000000000000" pitchFamily="2" charset="2"/>
              <a:buChar char="ü"/>
            </a:pPr>
            <a:r>
              <a:rPr lang="fr-MA" altLang="fr-FR" sz="1800"/>
              <a:t>réserver l’accès au chantier à toute personne identifiée ;</a:t>
            </a:r>
          </a:p>
          <a:p>
            <a:pPr algn="just">
              <a:buFont typeface="Wingdings" panose="05000000000000000000" pitchFamily="2" charset="2"/>
              <a:buChar char="ü"/>
            </a:pPr>
            <a:endParaRPr lang="fr-FR" altLang="fr-FR" sz="1800"/>
          </a:p>
          <a:p>
            <a:pPr lvl="1" algn="just">
              <a:buFont typeface="Wingdings" panose="05000000000000000000" pitchFamily="2" charset="2"/>
              <a:buChar char="ü"/>
            </a:pPr>
            <a:r>
              <a:rPr lang="fr-MA" altLang="fr-FR" sz="1800"/>
              <a:t>établir une liste exhaustive des personnes qu’elle emploie sur  le chantier ;</a:t>
            </a:r>
          </a:p>
          <a:p>
            <a:pPr algn="just">
              <a:buFont typeface="Wingdings" panose="05000000000000000000" pitchFamily="2" charset="2"/>
              <a:buChar char="ü"/>
            </a:pPr>
            <a:endParaRPr lang="fr-MA" altLang="fr-FR" sz="1800"/>
          </a:p>
          <a:p>
            <a:pPr lvl="1" algn="just">
              <a:buFont typeface="Wingdings" panose="05000000000000000000" pitchFamily="2" charset="2"/>
              <a:buChar char="ü"/>
            </a:pPr>
            <a:r>
              <a:rPr lang="fr-MA" altLang="fr-FR" sz="1800"/>
              <a:t>tenir cette liste à jour et à remettre au MO et à toute autre autorité concernée.</a:t>
            </a:r>
          </a:p>
          <a:p>
            <a:pPr algn="just"/>
            <a:endParaRPr lang="fr-FR" altLang="fr-FR" sz="1800"/>
          </a:p>
          <a:p>
            <a:pPr algn="just"/>
            <a:r>
              <a:rPr lang="fr-MA" altLang="fr-FR" sz="1800"/>
              <a:t>L’obligation de faire respecter, par l’entreprise, la réglementation de la sécurité et des stipulations complémentaires du CPS, relève également du maître d'œuvre.</a:t>
            </a:r>
            <a:endParaRPr lang="fr-FR" altLang="fr-FR" sz="1800"/>
          </a:p>
          <a:p>
            <a:endParaRPr lang="fr-FR" altLang="fr-FR" sz="2400"/>
          </a:p>
          <a:p>
            <a:endParaRPr lang="fr-FR" altLang="fr-FR" sz="2400"/>
          </a:p>
        </p:txBody>
      </p:sp>
      <p:sp>
        <p:nvSpPr>
          <p:cNvPr id="27651" name="Espace réservé du numéro de diapositive 4">
            <a:extLst>
              <a:ext uri="{FF2B5EF4-FFF2-40B4-BE49-F238E27FC236}">
                <a16:creationId xmlns:a16="http://schemas.microsoft.com/office/drawing/2014/main" id="{F4562CF9-AD43-43F4-B13D-F51A07FC795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602E00B-CF3D-4765-9E69-69937367E191}" type="slidenum">
              <a:rPr lang="fr-FR" altLang="fr-FR" sz="1200">
                <a:solidFill>
                  <a:srgbClr val="898989"/>
                </a:solidFill>
              </a:rPr>
              <a:pPr/>
              <a:t>26</a:t>
            </a:fld>
            <a:endParaRPr lang="fr-FR" altLang="fr-FR" sz="1200">
              <a:solidFill>
                <a:srgbClr val="898989"/>
              </a:solidFill>
            </a:endParaRPr>
          </a:p>
        </p:txBody>
      </p:sp>
    </p:spTree>
  </p:cSld>
  <p:clrMapOvr>
    <a:masterClrMapping/>
  </p:clrMapOvr>
  <p:transition advClick="0"/>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ce réservé du contenu 2">
            <a:extLst>
              <a:ext uri="{FF2B5EF4-FFF2-40B4-BE49-F238E27FC236}">
                <a16:creationId xmlns:a16="http://schemas.microsoft.com/office/drawing/2014/main" id="{5600BAE6-2E89-4BCB-A6E0-985AC9D6BD1C}"/>
              </a:ext>
            </a:extLst>
          </p:cNvPr>
          <p:cNvSpPr>
            <a:spLocks noGrp="1"/>
          </p:cNvSpPr>
          <p:nvPr>
            <p:ph idx="1"/>
          </p:nvPr>
        </p:nvSpPr>
        <p:spPr>
          <a:xfrm>
            <a:off x="214313" y="285750"/>
            <a:ext cx="8715375" cy="5840413"/>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Soins, secours aux ouvriers et employés </a:t>
            </a:r>
          </a:p>
          <a:p>
            <a:pPr algn="ctr">
              <a:buFont typeface="Arial" panose="020B0604020202020204" pitchFamily="34" charset="0"/>
              <a:buNone/>
            </a:pPr>
            <a:endParaRPr lang="fr-MA" altLang="fr-FR" sz="2400">
              <a:solidFill>
                <a:schemeClr val="accent2"/>
              </a:solidFill>
            </a:endParaRPr>
          </a:p>
          <a:p>
            <a:pPr algn="just"/>
            <a:r>
              <a:rPr lang="fr-MA" altLang="fr-FR" sz="2400"/>
              <a:t>En cas de non respect des prescriptions des OS concernant les mesures relatives aux soins, secours aux ouvriers et employés :</a:t>
            </a:r>
          </a:p>
          <a:p>
            <a:pPr algn="just"/>
            <a:endParaRPr lang="fr-MA" altLang="fr-FR" sz="2400"/>
          </a:p>
          <a:p>
            <a:pPr lvl="1" algn="just">
              <a:buFont typeface="Wingdings" panose="05000000000000000000" pitchFamily="2" charset="2"/>
              <a:buChar char="ü"/>
            </a:pPr>
            <a:r>
              <a:rPr lang="fr-MA" altLang="fr-FR" sz="2400"/>
              <a:t>  Obligation pour le MO d’ordonner l'arrêt du chantier ;</a:t>
            </a:r>
          </a:p>
          <a:p>
            <a:pPr lvl="1" algn="just">
              <a:buFont typeface="Wingdings" panose="05000000000000000000" pitchFamily="2" charset="2"/>
              <a:buChar char="ü"/>
            </a:pPr>
            <a:endParaRPr lang="fr-MA" altLang="fr-FR" sz="2400"/>
          </a:p>
          <a:p>
            <a:pPr lvl="1" algn="just">
              <a:buFont typeface="Wingdings" panose="05000000000000000000" pitchFamily="2" charset="2"/>
              <a:buChar char="ü"/>
            </a:pPr>
            <a:r>
              <a:rPr lang="fr-MA" altLang="fr-FR" sz="2400"/>
              <a:t>  Période d'arrêt comprise dans le délai contractuel ;</a:t>
            </a:r>
          </a:p>
          <a:p>
            <a:pPr lvl="1" algn="just">
              <a:buFont typeface="Wingdings" panose="05000000000000000000" pitchFamily="2" charset="2"/>
              <a:buChar char="ü"/>
            </a:pPr>
            <a:endParaRPr lang="fr-MA" altLang="fr-FR" sz="2400"/>
          </a:p>
          <a:p>
            <a:pPr lvl="1" algn="just">
              <a:buFont typeface="Wingdings" panose="05000000000000000000" pitchFamily="2" charset="2"/>
              <a:buChar char="ü"/>
            </a:pPr>
            <a:r>
              <a:rPr lang="fr-MA" altLang="fr-FR" sz="2400"/>
              <a:t>  Cette période d'arrêt donnera lieu, lce, à l'application des pénalités de retard.</a:t>
            </a:r>
            <a:endParaRPr lang="fr-FR" altLang="fr-FR" sz="2400"/>
          </a:p>
          <a:p>
            <a:endParaRPr lang="fr-FR" altLang="fr-FR"/>
          </a:p>
        </p:txBody>
      </p:sp>
      <p:sp>
        <p:nvSpPr>
          <p:cNvPr id="28675" name="Espace réservé du numéro de diapositive 4">
            <a:extLst>
              <a:ext uri="{FF2B5EF4-FFF2-40B4-BE49-F238E27FC236}">
                <a16:creationId xmlns:a16="http://schemas.microsoft.com/office/drawing/2014/main" id="{0B9C6F17-DCE1-496D-B611-9FBA8028F6B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565D737-DA37-49E7-976D-199C3D651A11}" type="slidenum">
              <a:rPr lang="fr-FR" altLang="fr-FR" sz="1200">
                <a:solidFill>
                  <a:srgbClr val="898989"/>
                </a:solidFill>
              </a:rPr>
              <a:pPr/>
              <a:t>27</a:t>
            </a:fld>
            <a:endParaRPr lang="fr-FR" altLang="fr-FR" sz="1200">
              <a:solidFill>
                <a:srgbClr val="898989"/>
              </a:solidFill>
            </a:endParaRPr>
          </a:p>
        </p:txBody>
      </p:sp>
    </p:spTree>
  </p:cSld>
  <p:clrMapOvr>
    <a:masterClrMapping/>
  </p:clrMapOvr>
  <p:transition advClick="0"/>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Espace réservé du contenu 2">
            <a:extLst>
              <a:ext uri="{FF2B5EF4-FFF2-40B4-BE49-F238E27FC236}">
                <a16:creationId xmlns:a16="http://schemas.microsoft.com/office/drawing/2014/main" id="{C7841E22-8765-4BF6-B3C1-5B535F28BBAD}"/>
              </a:ext>
            </a:extLst>
          </p:cNvPr>
          <p:cNvSpPr>
            <a:spLocks noGrp="1"/>
          </p:cNvSpPr>
          <p:nvPr>
            <p:ph idx="1"/>
          </p:nvPr>
        </p:nvSpPr>
        <p:spPr>
          <a:xfrm>
            <a:off x="214313" y="285750"/>
            <a:ext cx="8715375" cy="5840413"/>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Action de formation et d’alphabétisation dans les chantiers (*)</a:t>
            </a:r>
            <a:endParaRPr lang="fr-MA" altLang="fr-FR" sz="1800"/>
          </a:p>
          <a:p>
            <a:pPr algn="just">
              <a:buFont typeface="Arial" panose="020B0604020202020204" pitchFamily="34" charset="0"/>
              <a:buNone/>
            </a:pPr>
            <a:endParaRPr lang="fr-FR" altLang="fr-FR" sz="1800"/>
          </a:p>
          <a:p>
            <a:pPr algn="just"/>
            <a:r>
              <a:rPr lang="fr-MA" altLang="fr-FR" sz="1800"/>
              <a:t>Séances de formation et d’alphabétisation, d’au moins 4 heures par semaine :</a:t>
            </a:r>
          </a:p>
          <a:p>
            <a:pPr lvl="1" algn="just">
              <a:buFont typeface="Wingdings" panose="05000000000000000000" pitchFamily="2" charset="2"/>
              <a:buChar char="ü"/>
            </a:pPr>
            <a:r>
              <a:rPr lang="fr-MA" altLang="fr-FR" sz="1800"/>
              <a:t>Obligatoire si le délai d’exécution ≥ 18 mois ;</a:t>
            </a:r>
          </a:p>
          <a:p>
            <a:pPr lvl="1" algn="just">
              <a:buFont typeface="Wingdings" panose="05000000000000000000" pitchFamily="2" charset="2"/>
              <a:buChar char="ü"/>
            </a:pPr>
            <a:r>
              <a:rPr lang="fr-MA" altLang="fr-FR" sz="1800"/>
              <a:t>Facultative en deçà ;</a:t>
            </a:r>
          </a:p>
          <a:p>
            <a:pPr lvl="1" algn="just">
              <a:buFont typeface="Wingdings" panose="05000000000000000000" pitchFamily="2" charset="2"/>
              <a:buChar char="ü"/>
            </a:pPr>
            <a:endParaRPr lang="fr-FR" altLang="fr-FR" sz="1800"/>
          </a:p>
          <a:p>
            <a:pPr algn="just"/>
            <a:r>
              <a:rPr lang="fr-MA" altLang="fr-FR" sz="1800"/>
              <a:t>Locaux aménagés et équipés à cet effet sur le chantier ou à proximité immédiate ;</a:t>
            </a:r>
          </a:p>
          <a:p>
            <a:pPr algn="just"/>
            <a:endParaRPr lang="fr-FR" altLang="fr-FR" sz="1800"/>
          </a:p>
          <a:p>
            <a:pPr algn="just"/>
            <a:r>
              <a:rPr lang="fr-MA" altLang="fr-FR" sz="1800"/>
              <a:t>Utilisation des manuels conçus à cet effet (**) ;</a:t>
            </a:r>
          </a:p>
          <a:p>
            <a:pPr algn="just"/>
            <a:endParaRPr lang="fr-FR" altLang="fr-FR" sz="1800"/>
          </a:p>
          <a:p>
            <a:pPr algn="just"/>
            <a:r>
              <a:rPr lang="fr-MA" altLang="fr-FR" sz="1800"/>
              <a:t>Délivrance d'un certificat, à la fin du cycle ;</a:t>
            </a:r>
          </a:p>
          <a:p>
            <a:pPr algn="just"/>
            <a:endParaRPr lang="fr-MA" altLang="fr-FR" sz="1800"/>
          </a:p>
          <a:p>
            <a:pPr algn="just"/>
            <a:r>
              <a:rPr lang="fr-MA" altLang="fr-FR" sz="1800"/>
              <a:t>Application des mesures coercitives pour non-respect de ces dispositions.</a:t>
            </a:r>
          </a:p>
          <a:p>
            <a:pPr algn="just"/>
            <a:endParaRPr lang="fr-FR" altLang="fr-FR" sz="1800"/>
          </a:p>
          <a:p>
            <a:pPr algn="just">
              <a:buFont typeface="Arial" panose="020B0604020202020204" pitchFamily="34" charset="0"/>
              <a:buNone/>
            </a:pPr>
            <a:r>
              <a:rPr lang="fr-MA" altLang="fr-FR" sz="1800" b="1">
                <a:solidFill>
                  <a:srgbClr val="0070C0"/>
                </a:solidFill>
              </a:rPr>
              <a:t>       Nota :   </a:t>
            </a:r>
            <a:endParaRPr lang="fr-FR" altLang="fr-FR" sz="1800" b="1">
              <a:solidFill>
                <a:srgbClr val="0070C0"/>
              </a:solidFill>
            </a:endParaRPr>
          </a:p>
          <a:p>
            <a:pPr algn="just"/>
            <a:r>
              <a:rPr lang="fr-MA" altLang="fr-FR" sz="1800"/>
              <a:t>(*) Il s’agit d’une clause proposée par la FNBTP ; </a:t>
            </a:r>
          </a:p>
          <a:p>
            <a:pPr algn="just"/>
            <a:r>
              <a:rPr lang="fr-MA" altLang="fr-FR" sz="1800"/>
              <a:t>(**) Manuels élaborés par l’Agence Nationale de Lutte Contre l’Analphabétisme.</a:t>
            </a:r>
            <a:endParaRPr lang="fr-FR" altLang="fr-FR" sz="1800"/>
          </a:p>
          <a:p>
            <a:pPr algn="just"/>
            <a:endParaRPr lang="fr-FR" altLang="fr-FR" sz="1800"/>
          </a:p>
        </p:txBody>
      </p:sp>
      <p:sp>
        <p:nvSpPr>
          <p:cNvPr id="29699" name="Espace réservé du numéro de diapositive 4">
            <a:extLst>
              <a:ext uri="{FF2B5EF4-FFF2-40B4-BE49-F238E27FC236}">
                <a16:creationId xmlns:a16="http://schemas.microsoft.com/office/drawing/2014/main" id="{CFF9D27D-7DDE-4D48-88E2-2B29E2DB236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8FBC334-8739-42CE-93CA-4CA4B2FBADD8}" type="slidenum">
              <a:rPr lang="fr-FR" altLang="fr-FR" sz="1200">
                <a:solidFill>
                  <a:srgbClr val="898989"/>
                </a:solidFill>
              </a:rPr>
              <a:pPr/>
              <a:t>28</a:t>
            </a:fld>
            <a:endParaRPr lang="fr-FR" altLang="fr-FR" sz="1200">
              <a:solidFill>
                <a:srgbClr val="898989"/>
              </a:solidFill>
            </a:endParaRPr>
          </a:p>
        </p:txBody>
      </p:sp>
    </p:spTree>
  </p:cSld>
  <p:clrMapOvr>
    <a:masterClrMapping/>
  </p:clrMapOvr>
  <p:transition advClick="0"/>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Espace réservé du contenu 2">
            <a:extLst>
              <a:ext uri="{FF2B5EF4-FFF2-40B4-BE49-F238E27FC236}">
                <a16:creationId xmlns:a16="http://schemas.microsoft.com/office/drawing/2014/main" id="{E6304D3E-99AD-4A92-AEED-6EA99EA4001E}"/>
              </a:ext>
            </a:extLst>
          </p:cNvPr>
          <p:cNvSpPr>
            <a:spLocks noGrp="1"/>
          </p:cNvSpPr>
          <p:nvPr>
            <p:ph idx="1"/>
          </p:nvPr>
        </p:nvSpPr>
        <p:spPr>
          <a:xfrm>
            <a:off x="214313" y="357188"/>
            <a:ext cx="8643937" cy="5768975"/>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Action de formation et d’alphabétisation dans les chantiers (Suite) </a:t>
            </a:r>
            <a:endParaRPr lang="fr-MA" altLang="fr-FR" sz="2200"/>
          </a:p>
          <a:p>
            <a:endParaRPr lang="fr-MA" altLang="fr-FR" sz="2400"/>
          </a:p>
          <a:p>
            <a:pPr algn="just"/>
            <a:r>
              <a:rPr lang="fr-MA" altLang="fr-FR" sz="1800"/>
              <a:t>Pour plus de pertinence à cette action, la FNBTP avait proposé, en outre, ce qui suit :</a:t>
            </a:r>
          </a:p>
          <a:p>
            <a:pPr algn="just"/>
            <a:endParaRPr lang="fr-MA" altLang="fr-FR" sz="1800"/>
          </a:p>
          <a:p>
            <a:pPr lvl="1" algn="just">
              <a:buFont typeface="Wingdings" panose="05000000000000000000" pitchFamily="2" charset="2"/>
              <a:buChar char="ü"/>
            </a:pPr>
            <a:r>
              <a:rPr lang="fr-MA" altLang="fr-FR" sz="1800"/>
              <a:t>Précision dans les contrats de recrutement des salariés, de leur engagement à suivre le programme d’alphabétisation sur le chantier pour lequel ils sont recrutés ; </a:t>
            </a:r>
          </a:p>
          <a:p>
            <a:pPr lvl="1" algn="just">
              <a:buFont typeface="Wingdings" panose="05000000000000000000" pitchFamily="2" charset="2"/>
              <a:buChar char="ü"/>
            </a:pPr>
            <a:endParaRPr lang="fr-MA" altLang="fr-FR" sz="1800"/>
          </a:p>
          <a:p>
            <a:pPr lvl="1" algn="just">
              <a:buFont typeface="Wingdings" panose="05000000000000000000" pitchFamily="2" charset="2"/>
              <a:buChar char="ü"/>
            </a:pPr>
            <a:r>
              <a:rPr lang="fr-MA" altLang="fr-FR" sz="1800"/>
              <a:t>Rémunération des salariés concernés pour les heures d’alphabétisation aux mêmes taux applicables aux prestations pour lesquelles ils sont recrutés ;</a:t>
            </a:r>
          </a:p>
          <a:p>
            <a:pPr lvl="1" algn="just">
              <a:buFont typeface="Wingdings" panose="05000000000000000000" pitchFamily="2" charset="2"/>
              <a:buChar char="ü"/>
            </a:pPr>
            <a:endParaRPr lang="fr-MA" altLang="fr-FR" sz="1800"/>
          </a:p>
          <a:p>
            <a:pPr lvl="1" algn="just">
              <a:buFont typeface="Wingdings" panose="05000000000000000000" pitchFamily="2" charset="2"/>
              <a:buChar char="ü"/>
            </a:pPr>
            <a:r>
              <a:rPr lang="fr-MA" altLang="fr-FR" sz="1800"/>
              <a:t>Rémunération des agents chargés des cours d’alphabétisation aux salaires fixés en concertation avec l l’Agence Nationale de Lutte Contre l’Analphabétisme ; </a:t>
            </a:r>
          </a:p>
          <a:p>
            <a:pPr lvl="1" algn="just">
              <a:buFont typeface="Wingdings" panose="05000000000000000000" pitchFamily="2" charset="2"/>
              <a:buChar char="ü"/>
            </a:pPr>
            <a:endParaRPr lang="fr-MA" altLang="fr-FR" sz="1800"/>
          </a:p>
          <a:p>
            <a:pPr lvl="1" algn="just">
              <a:buFont typeface="Wingdings" panose="05000000000000000000" pitchFamily="2" charset="2"/>
              <a:buChar char="ü"/>
            </a:pPr>
            <a:r>
              <a:rPr lang="fr-MA" altLang="fr-FR" sz="1800"/>
              <a:t>Signature du certificat à délivrer à la fin du cycle d’alphabétisation conjointement par l’entreprise et l’Agence Nationale de Lutte Contre l’Analphabétisme.</a:t>
            </a:r>
            <a:endParaRPr lang="fr-FR" altLang="fr-FR" sz="1800"/>
          </a:p>
          <a:p>
            <a:endParaRPr lang="fr-FR" altLang="fr-FR" sz="2400"/>
          </a:p>
        </p:txBody>
      </p:sp>
      <p:sp>
        <p:nvSpPr>
          <p:cNvPr id="30723" name="Espace réservé du numéro de diapositive 4">
            <a:extLst>
              <a:ext uri="{FF2B5EF4-FFF2-40B4-BE49-F238E27FC236}">
                <a16:creationId xmlns:a16="http://schemas.microsoft.com/office/drawing/2014/main" id="{8E305A7C-C1C5-498C-B029-3A685AEBE27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093A568-06DC-44CD-B021-70034E745678}" type="slidenum">
              <a:rPr lang="fr-FR" altLang="fr-FR" sz="1200">
                <a:solidFill>
                  <a:srgbClr val="898989"/>
                </a:solidFill>
              </a:rPr>
              <a:pPr/>
              <a:t>29</a:t>
            </a:fld>
            <a:endParaRPr lang="fr-FR" altLang="fr-FR" sz="1200">
              <a:solidFill>
                <a:srgbClr val="898989"/>
              </a:solidFill>
            </a:endParaRPr>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4">
            <a:extLst>
              <a:ext uri="{FF2B5EF4-FFF2-40B4-BE49-F238E27FC236}">
                <a16:creationId xmlns:a16="http://schemas.microsoft.com/office/drawing/2014/main" id="{FE3F343F-20F1-4AAF-9F27-AA728881FCC4}"/>
              </a:ext>
            </a:extLst>
          </p:cNvPr>
          <p:cNvSpPr>
            <a:spLocks noGrp="1" noChangeArrowheads="1"/>
          </p:cNvSpPr>
          <p:nvPr>
            <p:ph type="body" sz="half" idx="2"/>
          </p:nvPr>
        </p:nvSpPr>
        <p:spPr>
          <a:xfrm>
            <a:off x="214313" y="285750"/>
            <a:ext cx="8786812" cy="5929313"/>
          </a:xfrm>
          <a:ln w="3175">
            <a:solidFill>
              <a:srgbClr val="008000"/>
            </a:solidFill>
            <a:miter lim="800000"/>
            <a:headEnd/>
            <a:tailEnd/>
          </a:ln>
        </p:spPr>
        <p:txBody>
          <a:bodyPr/>
          <a:lstStyle/>
          <a:p>
            <a:pPr algn="ctr">
              <a:buFont typeface="Arial" panose="020B0604020202020204" pitchFamily="34" charset="0"/>
              <a:buNone/>
            </a:pPr>
            <a:endParaRPr lang="en-GB" altLang="fr-FR" sz="2000" b="1">
              <a:solidFill>
                <a:schemeClr val="accent2"/>
              </a:solidFill>
            </a:endParaRPr>
          </a:p>
          <a:p>
            <a:pPr algn="ctr">
              <a:buFont typeface="Arial" panose="020B0604020202020204" pitchFamily="34" charset="0"/>
              <a:buNone/>
            </a:pPr>
            <a:r>
              <a:rPr lang="en-GB" altLang="fr-FR" sz="2000" b="1">
                <a:solidFill>
                  <a:schemeClr val="accent2"/>
                </a:solidFill>
              </a:rPr>
              <a:t>Note de </a:t>
            </a:r>
            <a:r>
              <a:rPr lang="fr-FR" altLang="fr-FR" sz="2000" b="1">
                <a:solidFill>
                  <a:schemeClr val="accent2"/>
                </a:solidFill>
              </a:rPr>
              <a:t>présentation</a:t>
            </a:r>
            <a:r>
              <a:rPr lang="en-GB" altLang="fr-FR" sz="2000" b="1">
                <a:solidFill>
                  <a:schemeClr val="accent2"/>
                </a:solidFill>
              </a:rPr>
              <a:t> du nouveau </a:t>
            </a:r>
            <a:r>
              <a:rPr lang="fr-FR" altLang="fr-FR" sz="2000" b="1">
                <a:solidFill>
                  <a:schemeClr val="accent2"/>
                </a:solidFill>
              </a:rPr>
              <a:t>CCAG-Travaux</a:t>
            </a:r>
            <a:r>
              <a:rPr lang="en-GB" altLang="fr-FR" sz="2000" b="1">
                <a:solidFill>
                  <a:schemeClr val="accent2"/>
                </a:solidFill>
              </a:rPr>
              <a:t> au </a:t>
            </a:r>
            <a:r>
              <a:rPr lang="fr-FR" altLang="fr-FR" sz="2000" b="1">
                <a:solidFill>
                  <a:schemeClr val="accent2"/>
                </a:solidFill>
              </a:rPr>
              <a:t>Conseil de Gouvernement</a:t>
            </a:r>
          </a:p>
          <a:p>
            <a:pPr algn="ctr">
              <a:buFont typeface="Arial" panose="020B0604020202020204" pitchFamily="34" charset="0"/>
              <a:buNone/>
            </a:pPr>
            <a:endParaRPr lang="fr-FR" altLang="fr-FR" sz="2000" b="1">
              <a:solidFill>
                <a:schemeClr val="accent2"/>
              </a:solidFill>
            </a:endParaRPr>
          </a:p>
          <a:p>
            <a:pPr algn="just">
              <a:buFont typeface="Arial" panose="020B0604020202020204" pitchFamily="34" charset="0"/>
              <a:buNone/>
            </a:pPr>
            <a:endParaRPr lang="fr-MA" altLang="fr-FR" sz="2000"/>
          </a:p>
          <a:p>
            <a:pPr algn="just"/>
            <a:r>
              <a:rPr lang="fr-FR" altLang="fr-FR" sz="2000"/>
              <a:t>Insuffisances et dysfonctionnements du CCAG-T du 04/05/2000 ;</a:t>
            </a:r>
          </a:p>
          <a:p>
            <a:pPr algn="just"/>
            <a:endParaRPr lang="fr-FR" altLang="fr-FR" sz="2000"/>
          </a:p>
          <a:p>
            <a:pPr algn="just"/>
            <a:r>
              <a:rPr lang="fr-FR" altLang="fr-FR" sz="2000"/>
              <a:t>Objectif de garantir un </a:t>
            </a:r>
            <a:r>
              <a:rPr lang="fr-FR" altLang="fr-FR" sz="2000">
                <a:solidFill>
                  <a:srgbClr val="0070C0"/>
                </a:solidFill>
              </a:rPr>
              <a:t>meilleur équilibre </a:t>
            </a:r>
            <a:r>
              <a:rPr lang="fr-FR" altLang="fr-FR" sz="2000"/>
              <a:t>des contrats ;</a:t>
            </a:r>
          </a:p>
          <a:p>
            <a:pPr algn="just"/>
            <a:endParaRPr lang="fr-FR" altLang="fr-FR" sz="2000"/>
          </a:p>
          <a:p>
            <a:pPr algn="just"/>
            <a:r>
              <a:rPr lang="fr-FR" altLang="fr-FR" sz="2000"/>
              <a:t>Meilleure maîtrise de l'exécution des travaux ;</a:t>
            </a:r>
          </a:p>
          <a:p>
            <a:pPr algn="just"/>
            <a:endParaRPr lang="fr-FR" altLang="fr-FR" sz="2000"/>
          </a:p>
          <a:p>
            <a:pPr algn="just"/>
            <a:r>
              <a:rPr lang="fr-FR" altLang="fr-FR" sz="2000"/>
              <a:t>Renforcement des droits et obligations des cocontractants :</a:t>
            </a:r>
          </a:p>
          <a:p>
            <a:pPr algn="just">
              <a:buFont typeface="Arial" panose="020B0604020202020204" pitchFamily="34" charset="0"/>
              <a:buNone/>
            </a:pPr>
            <a:r>
              <a:rPr lang="fr-FR" altLang="fr-FR" sz="2000"/>
              <a:t>      Préservation des intérêts des 2 Parties dans le cadre d'un partenariat équilibré ;</a:t>
            </a:r>
          </a:p>
          <a:p>
            <a:pPr algn="just"/>
            <a:endParaRPr lang="fr-FR" altLang="fr-FR" sz="2000"/>
          </a:p>
          <a:p>
            <a:pPr algn="just"/>
            <a:r>
              <a:rPr lang="fr-FR" altLang="fr-FR" sz="2000"/>
              <a:t>Garantie de prestations de meilleure qualité et dans les délais requis ;</a:t>
            </a:r>
          </a:p>
          <a:p>
            <a:pPr>
              <a:buFont typeface="Arial" panose="020B0604020202020204" pitchFamily="34" charset="0"/>
              <a:buNone/>
            </a:pPr>
            <a:r>
              <a:rPr lang="fr-FR" altLang="fr-FR" sz="2200"/>
              <a:t> </a:t>
            </a:r>
          </a:p>
          <a:p>
            <a:pPr algn="just"/>
            <a:endParaRPr lang="fr-FR" altLang="fr-FR" sz="1800"/>
          </a:p>
        </p:txBody>
      </p:sp>
      <p:sp>
        <p:nvSpPr>
          <p:cNvPr id="4099" name="Espace réservé du numéro de diapositive 6">
            <a:extLst>
              <a:ext uri="{FF2B5EF4-FFF2-40B4-BE49-F238E27FC236}">
                <a16:creationId xmlns:a16="http://schemas.microsoft.com/office/drawing/2014/main" id="{D1852480-36A7-44C6-83B9-CEBCC8CC961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C42A202-1199-4D30-8168-70341F3F2EA6}" type="slidenum">
              <a:rPr lang="fr-FR" altLang="fr-FR" sz="1200">
                <a:solidFill>
                  <a:srgbClr val="898989"/>
                </a:solidFill>
              </a:rPr>
              <a:pPr/>
              <a:t>3</a:t>
            </a:fld>
            <a:endParaRPr lang="fr-FR" altLang="fr-FR" sz="1200">
              <a:solidFill>
                <a:srgbClr val="898989"/>
              </a:solidFill>
            </a:endParaRPr>
          </a:p>
        </p:txBody>
      </p:sp>
    </p:spTree>
  </p:cSld>
  <p:clrMapOvr>
    <a:masterClrMapping/>
  </p:clrMapOvr>
  <p:transition advClick="0"/>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contenu 2">
            <a:extLst>
              <a:ext uri="{FF2B5EF4-FFF2-40B4-BE49-F238E27FC236}">
                <a16:creationId xmlns:a16="http://schemas.microsoft.com/office/drawing/2014/main" id="{E8342B3E-A72C-44B3-9BB3-1D5C70A03576}"/>
              </a:ext>
            </a:extLst>
          </p:cNvPr>
          <p:cNvSpPr>
            <a:spLocks noGrp="1"/>
          </p:cNvSpPr>
          <p:nvPr>
            <p:ph idx="1"/>
          </p:nvPr>
        </p:nvSpPr>
        <p:spPr>
          <a:xfrm>
            <a:off x="285750" y="214313"/>
            <a:ext cx="8572500" cy="6000750"/>
          </a:xfrm>
          <a:ln w="3175">
            <a:solidFill>
              <a:schemeClr val="accent1"/>
            </a:solidFill>
            <a:miter lim="800000"/>
            <a:headEnd/>
            <a:tailEnd/>
          </a:ln>
        </p:spPr>
        <p:txBody>
          <a:bodyPr/>
          <a:lstStyle/>
          <a:p>
            <a:pPr algn="ctr">
              <a:buFont typeface="Arial" panose="020B0604020202020204" pitchFamily="34" charset="0"/>
              <a:buNone/>
            </a:pPr>
            <a:r>
              <a:rPr lang="fr-MA" altLang="fr-FR" sz="2000" b="1">
                <a:solidFill>
                  <a:schemeClr val="accent2"/>
                </a:solidFill>
              </a:rPr>
              <a:t>Démontage ou démolition de constructions</a:t>
            </a:r>
          </a:p>
          <a:p>
            <a:pPr algn="ctr">
              <a:buFont typeface="Arial" panose="020B0604020202020204" pitchFamily="34" charset="0"/>
              <a:buNone/>
            </a:pPr>
            <a:endParaRPr lang="fr-MA" altLang="fr-FR" sz="1800" b="1">
              <a:solidFill>
                <a:schemeClr val="accent2"/>
              </a:solidFill>
            </a:endParaRPr>
          </a:p>
          <a:p>
            <a:pPr algn="just"/>
            <a:r>
              <a:rPr lang="fr-MA" altLang="fr-FR" sz="1800"/>
              <a:t>Obligation pour l’entreprise d’établir, 8 jours à l’avance, une demande pour le démontage des équipements ou la démolition de constructions ;</a:t>
            </a:r>
          </a:p>
          <a:p>
            <a:pPr algn="just"/>
            <a:endParaRPr lang="fr-FR" altLang="fr-FR" sz="1800"/>
          </a:p>
          <a:p>
            <a:pPr algn="just"/>
            <a:r>
              <a:rPr lang="fr-MA" altLang="fr-FR" sz="1800"/>
              <a:t>Le défaut de réponse dans ce délai vaut accord du MO ;</a:t>
            </a:r>
          </a:p>
          <a:p>
            <a:pPr algn="just"/>
            <a:endParaRPr lang="fr-FR" altLang="fr-FR" sz="1800"/>
          </a:p>
          <a:p>
            <a:pPr algn="just"/>
            <a:r>
              <a:rPr lang="fr-MA" altLang="fr-FR" sz="1800"/>
              <a:t>Possibilité pour le CPS de prévoir leur réemploi.</a:t>
            </a:r>
          </a:p>
          <a:p>
            <a:pPr algn="just"/>
            <a:endParaRPr lang="fr-MA" altLang="fr-FR" sz="1800"/>
          </a:p>
          <a:p>
            <a:pPr algn="ctr">
              <a:buFont typeface="Arial" panose="020B0604020202020204" pitchFamily="34" charset="0"/>
              <a:buNone/>
            </a:pPr>
            <a:r>
              <a:rPr lang="fr-MA" altLang="fr-FR" sz="2000" b="1">
                <a:solidFill>
                  <a:schemeClr val="accent2"/>
                </a:solidFill>
              </a:rPr>
              <a:t>Découvertes en cours de travaux </a:t>
            </a:r>
          </a:p>
          <a:p>
            <a:pPr algn="ctr">
              <a:buFont typeface="Arial" panose="020B0604020202020204" pitchFamily="34" charset="0"/>
              <a:buNone/>
            </a:pPr>
            <a:endParaRPr lang="fr-FR" altLang="fr-FR" sz="1800" b="1">
              <a:solidFill>
                <a:schemeClr val="accent2"/>
              </a:solidFill>
            </a:endParaRPr>
          </a:p>
          <a:p>
            <a:pPr algn="just"/>
            <a:r>
              <a:rPr lang="fr-MA" altLang="fr-FR" sz="1800"/>
              <a:t>Extension de l’obligation de signaler au MO toute découverte d’objets d'art, d'antiquité, etc., aux autorités concernées de la localité de la découverte ; </a:t>
            </a:r>
          </a:p>
          <a:p>
            <a:pPr algn="just"/>
            <a:endParaRPr lang="fr-FR" altLang="fr-FR" sz="1800"/>
          </a:p>
          <a:p>
            <a:pPr algn="just"/>
            <a:r>
              <a:rPr lang="fr-MA" altLang="fr-FR" sz="1800"/>
              <a:t>Idem pour les restes humains ;</a:t>
            </a:r>
          </a:p>
          <a:p>
            <a:pPr algn="just"/>
            <a:endParaRPr lang="fr-FR" altLang="fr-FR" sz="1800"/>
          </a:p>
          <a:p>
            <a:pPr algn="just"/>
            <a:r>
              <a:rPr lang="fr-MA" altLang="fr-FR" sz="1800"/>
              <a:t>Subordination de l’extraction de tout objet, article ou matériau provenant des ruines ou tombes à l’autorisation écrite du MO [au lieu du ministre concerné].</a:t>
            </a:r>
            <a:endParaRPr lang="fr-FR" altLang="fr-FR" sz="1800"/>
          </a:p>
          <a:p>
            <a:endParaRPr lang="fr-FR" altLang="fr-FR" sz="1800"/>
          </a:p>
        </p:txBody>
      </p:sp>
      <p:sp>
        <p:nvSpPr>
          <p:cNvPr id="31747" name="Espace réservé du numéro de diapositive 4">
            <a:extLst>
              <a:ext uri="{FF2B5EF4-FFF2-40B4-BE49-F238E27FC236}">
                <a16:creationId xmlns:a16="http://schemas.microsoft.com/office/drawing/2014/main" id="{73E0C9F5-BA6D-413E-BF55-E95E0E2AA9C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78B449E-9C18-4C8A-9C88-0AAD3C15C136}" type="slidenum">
              <a:rPr lang="fr-FR" altLang="fr-FR" sz="1200">
                <a:solidFill>
                  <a:srgbClr val="898989"/>
                </a:solidFill>
              </a:rPr>
              <a:pPr/>
              <a:t>30</a:t>
            </a:fld>
            <a:endParaRPr lang="fr-FR" altLang="fr-FR" sz="1200">
              <a:solidFill>
                <a:srgbClr val="898989"/>
              </a:solidFill>
            </a:endParaRPr>
          </a:p>
        </p:txBody>
      </p:sp>
    </p:spTree>
  </p:cSld>
  <p:clrMapOvr>
    <a:masterClrMapping/>
  </p:clrMapOvr>
  <p:transition advClick="0"/>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u contenu 2">
            <a:extLst>
              <a:ext uri="{FF2B5EF4-FFF2-40B4-BE49-F238E27FC236}">
                <a16:creationId xmlns:a16="http://schemas.microsoft.com/office/drawing/2014/main" id="{6BD2F722-F41B-4909-BF1C-771E8B589A36}"/>
              </a:ext>
            </a:extLst>
          </p:cNvPr>
          <p:cNvSpPr>
            <a:spLocks noGrp="1"/>
          </p:cNvSpPr>
          <p:nvPr>
            <p:ph idx="1"/>
          </p:nvPr>
        </p:nvSpPr>
        <p:spPr>
          <a:xfrm>
            <a:off x="285750" y="285750"/>
            <a:ext cx="8572500" cy="6000750"/>
          </a:xfrm>
          <a:ln w="3175">
            <a:solidFill>
              <a:srgbClr val="008000"/>
            </a:solidFill>
            <a:miter lim="800000"/>
            <a:headEnd/>
            <a:tailEnd/>
          </a:ln>
        </p:spPr>
        <p:txBody>
          <a:bodyPr/>
          <a:lstStyle/>
          <a:p>
            <a:pPr algn="ctr">
              <a:buFont typeface="Arial" panose="020B0604020202020204" pitchFamily="34" charset="0"/>
              <a:buNone/>
            </a:pPr>
            <a:r>
              <a:rPr lang="fr-MA" altLang="fr-FR" sz="2400" b="1">
                <a:solidFill>
                  <a:schemeClr val="accent2"/>
                </a:solidFill>
              </a:rPr>
              <a:t>Préparation des travaux </a:t>
            </a:r>
          </a:p>
          <a:p>
            <a:pPr algn="ctr">
              <a:buFont typeface="Arial" panose="020B0604020202020204" pitchFamily="34" charset="0"/>
              <a:buNone/>
            </a:pPr>
            <a:endParaRPr lang="fr-MA" altLang="fr-FR" sz="2400">
              <a:solidFill>
                <a:schemeClr val="accent2"/>
              </a:solidFill>
            </a:endParaRPr>
          </a:p>
          <a:p>
            <a:pPr algn="just"/>
            <a:r>
              <a:rPr lang="fr-MA" altLang="fr-FR" sz="1800"/>
              <a:t>Obligation pour l’entreprise de réclamer, avant le commencement des travaux, les autorisations administratives :</a:t>
            </a:r>
          </a:p>
          <a:p>
            <a:pPr lvl="1" algn="just">
              <a:buFont typeface="Wingdings" panose="05000000000000000000" pitchFamily="2" charset="2"/>
              <a:buChar char="ü"/>
            </a:pPr>
            <a:r>
              <a:rPr lang="fr-MA" altLang="fr-FR" sz="1800"/>
              <a:t>Permis de construire ;</a:t>
            </a:r>
          </a:p>
          <a:p>
            <a:pPr lvl="1" algn="just">
              <a:buFont typeface="Wingdings" panose="05000000000000000000" pitchFamily="2" charset="2"/>
              <a:buChar char="ü"/>
            </a:pPr>
            <a:r>
              <a:rPr lang="fr-MA" altLang="fr-FR" sz="1800"/>
              <a:t>Permission de voirie ;</a:t>
            </a:r>
          </a:p>
          <a:p>
            <a:pPr lvl="1" algn="just">
              <a:buFont typeface="Wingdings" panose="05000000000000000000" pitchFamily="2" charset="2"/>
              <a:buChar char="ü"/>
            </a:pPr>
            <a:r>
              <a:rPr lang="fr-MA" altLang="fr-FR" sz="1800"/>
              <a:t>Autorisation d'occupation temporaire du domaine public ou privé ;</a:t>
            </a:r>
          </a:p>
          <a:p>
            <a:pPr algn="just"/>
            <a:endParaRPr lang="fr-FR" altLang="fr-FR" sz="1800"/>
          </a:p>
          <a:p>
            <a:pPr algn="just"/>
            <a:r>
              <a:rPr lang="fr-MA" altLang="fr-FR" sz="1800"/>
              <a:t>Obligation d’installer à l'entrée du chantier d’un panneau de signalisation indiquant :</a:t>
            </a:r>
          </a:p>
          <a:p>
            <a:pPr lvl="1" algn="just">
              <a:buFont typeface="Wingdings" panose="05000000000000000000" pitchFamily="2" charset="2"/>
              <a:buChar char="ü"/>
            </a:pPr>
            <a:r>
              <a:rPr lang="fr-MA" altLang="fr-FR" sz="1800"/>
              <a:t>Le MO ;</a:t>
            </a:r>
          </a:p>
          <a:p>
            <a:pPr lvl="1" algn="just">
              <a:buFont typeface="Wingdings" panose="05000000000000000000" pitchFamily="2" charset="2"/>
              <a:buChar char="ü"/>
            </a:pPr>
            <a:r>
              <a:rPr lang="fr-MA" altLang="fr-FR" sz="1800"/>
              <a:t>Les noms, qualité et adresse de l'ensemble des intervenants dans la conception, l'exécution et le contrôle des travaux ;</a:t>
            </a:r>
          </a:p>
          <a:p>
            <a:pPr lvl="1" algn="just">
              <a:buFont typeface="Wingdings" panose="05000000000000000000" pitchFamily="2" charset="2"/>
              <a:buChar char="ü"/>
            </a:pPr>
            <a:r>
              <a:rPr lang="fr-MA" altLang="fr-FR" sz="1800"/>
              <a:t>Les renseignements concernant le marché : </a:t>
            </a:r>
          </a:p>
          <a:p>
            <a:pPr lvl="1" algn="just">
              <a:buFont typeface="Arial" panose="020B0604020202020204" pitchFamily="34" charset="0"/>
              <a:buNone/>
            </a:pPr>
            <a:r>
              <a:rPr lang="fr-MA" altLang="fr-FR" sz="1800"/>
              <a:t>        * Délai ;</a:t>
            </a:r>
          </a:p>
          <a:p>
            <a:pPr lvl="1" algn="just">
              <a:buFont typeface="Arial" panose="020B0604020202020204" pitchFamily="34" charset="0"/>
              <a:buNone/>
            </a:pPr>
            <a:r>
              <a:rPr lang="fr-MA" altLang="fr-FR" sz="1800"/>
              <a:t>        * Montant ;</a:t>
            </a:r>
          </a:p>
          <a:p>
            <a:pPr lvl="1" algn="just">
              <a:buFont typeface="Arial" panose="020B0604020202020204" pitchFamily="34" charset="0"/>
              <a:buNone/>
            </a:pPr>
            <a:r>
              <a:rPr lang="fr-MA" altLang="fr-FR" sz="1800"/>
              <a:t>        * Mesures de sécurité  ;</a:t>
            </a:r>
          </a:p>
          <a:p>
            <a:pPr lvl="1" algn="just">
              <a:buFont typeface="Arial" panose="020B0604020202020204" pitchFamily="34" charset="0"/>
              <a:buNone/>
            </a:pPr>
            <a:r>
              <a:rPr lang="fr-MA" altLang="fr-FR" sz="1800"/>
              <a:t>        * Autres indications nécessaires.</a:t>
            </a:r>
          </a:p>
          <a:p>
            <a:pPr algn="just"/>
            <a:endParaRPr lang="fr-MA" altLang="fr-FR" sz="1800"/>
          </a:p>
          <a:p>
            <a:pPr algn="just"/>
            <a:endParaRPr lang="fr-FR" altLang="fr-FR" sz="1800"/>
          </a:p>
        </p:txBody>
      </p:sp>
      <p:sp>
        <p:nvSpPr>
          <p:cNvPr id="32771" name="Espace réservé du numéro de diapositive 4">
            <a:extLst>
              <a:ext uri="{FF2B5EF4-FFF2-40B4-BE49-F238E27FC236}">
                <a16:creationId xmlns:a16="http://schemas.microsoft.com/office/drawing/2014/main" id="{0194101F-4516-4F31-979C-83FA3CC9DCD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FF61D13-F874-4008-A0BF-BA48A97569D5}" type="slidenum">
              <a:rPr lang="fr-FR" altLang="fr-FR" sz="1200">
                <a:solidFill>
                  <a:srgbClr val="898989"/>
                </a:solidFill>
              </a:rPr>
              <a:pPr/>
              <a:t>31</a:t>
            </a:fld>
            <a:endParaRPr lang="fr-FR" altLang="fr-FR" sz="1200">
              <a:solidFill>
                <a:srgbClr val="898989"/>
              </a:solidFill>
            </a:endParaRPr>
          </a:p>
        </p:txBody>
      </p:sp>
    </p:spTree>
  </p:cSld>
  <p:clrMapOvr>
    <a:masterClrMapping/>
  </p:clrMapOvr>
  <p:transition advClick="0"/>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Espace réservé du contenu 2">
            <a:extLst>
              <a:ext uri="{FF2B5EF4-FFF2-40B4-BE49-F238E27FC236}">
                <a16:creationId xmlns:a16="http://schemas.microsoft.com/office/drawing/2014/main" id="{1A45F717-602D-403C-A3B3-0D49C3BE6CC9}"/>
              </a:ext>
            </a:extLst>
          </p:cNvPr>
          <p:cNvSpPr>
            <a:spLocks noGrp="1"/>
          </p:cNvSpPr>
          <p:nvPr>
            <p:ph idx="1"/>
          </p:nvPr>
        </p:nvSpPr>
        <p:spPr>
          <a:xfrm>
            <a:off x="285750" y="285750"/>
            <a:ext cx="8572500" cy="6000750"/>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Préparation des travaux (Suite)</a:t>
            </a:r>
            <a:endParaRPr lang="fr-MA" altLang="fr-FR" sz="2400">
              <a:solidFill>
                <a:schemeClr val="accent2"/>
              </a:solidFill>
            </a:endParaRPr>
          </a:p>
          <a:p>
            <a:pPr algn="just">
              <a:buFont typeface="Arial" panose="020B0604020202020204" pitchFamily="34" charset="0"/>
              <a:buNone/>
            </a:pPr>
            <a:endParaRPr lang="fr-MA" altLang="fr-FR" sz="1800"/>
          </a:p>
          <a:p>
            <a:pPr algn="just"/>
            <a:r>
              <a:rPr lang="fr-MA" altLang="fr-FR" sz="2000" b="1">
                <a:solidFill>
                  <a:srgbClr val="0070C0"/>
                </a:solidFill>
              </a:rPr>
              <a:t>Rappel</a:t>
            </a:r>
            <a:r>
              <a:rPr lang="fr-MA" altLang="fr-FR" sz="2000"/>
              <a:t> : Obligation pour le MO d’ajourner les travaux par OS pour la durée d’entrave en cas d'inobservation de ses obligations, notamment selon le cas :</a:t>
            </a:r>
          </a:p>
          <a:p>
            <a:pPr algn="just"/>
            <a:endParaRPr lang="fr-FR" altLang="fr-FR" sz="2000"/>
          </a:p>
          <a:p>
            <a:pPr lvl="1" algn="just">
              <a:buFont typeface="Wingdings" panose="05000000000000000000" pitchFamily="2" charset="2"/>
              <a:buChar char="ü"/>
            </a:pPr>
            <a:r>
              <a:rPr lang="fr-MA" altLang="fr-FR" sz="2000"/>
              <a:t>aux autorisations administratives ;</a:t>
            </a:r>
          </a:p>
          <a:p>
            <a:pPr lvl="1" algn="just">
              <a:buFont typeface="Wingdings" panose="05000000000000000000" pitchFamily="2" charset="2"/>
              <a:buChar char="ü"/>
            </a:pPr>
            <a:endParaRPr lang="fr-FR" altLang="fr-FR" sz="2000"/>
          </a:p>
          <a:p>
            <a:pPr lvl="1" algn="just">
              <a:buFont typeface="Wingdings" panose="05000000000000000000" pitchFamily="2" charset="2"/>
              <a:buChar char="ü"/>
            </a:pPr>
            <a:r>
              <a:rPr lang="fr-MA" altLang="fr-FR" sz="2000"/>
              <a:t>au concours pour l'obtention des autres autorisations administratives ;</a:t>
            </a:r>
          </a:p>
          <a:p>
            <a:pPr lvl="1" algn="just">
              <a:buFont typeface="Wingdings" panose="05000000000000000000" pitchFamily="2" charset="2"/>
              <a:buChar char="ü"/>
            </a:pPr>
            <a:endParaRPr lang="fr-FR" altLang="fr-FR" sz="2000"/>
          </a:p>
          <a:p>
            <a:pPr lvl="1" algn="just">
              <a:buFont typeface="Wingdings" panose="05000000000000000000" pitchFamily="2" charset="2"/>
              <a:buChar char="ü"/>
            </a:pPr>
            <a:r>
              <a:rPr lang="fr-MA" altLang="fr-FR" sz="2000"/>
              <a:t>à la mise gratuitement à disposition des lieux des travaux ;</a:t>
            </a:r>
          </a:p>
          <a:p>
            <a:pPr lvl="1" algn="just">
              <a:buFont typeface="Wingdings" panose="05000000000000000000" pitchFamily="2" charset="2"/>
              <a:buChar char="ü"/>
            </a:pPr>
            <a:endParaRPr lang="fr-FR" altLang="fr-FR" sz="2000"/>
          </a:p>
          <a:p>
            <a:pPr lvl="1" algn="just">
              <a:buFont typeface="Wingdings" panose="05000000000000000000" pitchFamily="2" charset="2"/>
              <a:buChar char="ü"/>
            </a:pPr>
            <a:r>
              <a:rPr lang="fr-MA" altLang="fr-FR" sz="2000"/>
              <a:t>au recueil d’information sur les ouvrages souterrains ou enterrés ;</a:t>
            </a:r>
          </a:p>
          <a:p>
            <a:pPr lvl="1" algn="just">
              <a:buFont typeface="Wingdings" panose="05000000000000000000" pitchFamily="2" charset="2"/>
              <a:buChar char="ü"/>
            </a:pPr>
            <a:endParaRPr lang="fr-FR" altLang="fr-FR" sz="2000"/>
          </a:p>
          <a:p>
            <a:pPr lvl="1" algn="just">
              <a:buFont typeface="Wingdings" panose="05000000000000000000" pitchFamily="2" charset="2"/>
              <a:buChar char="ü"/>
            </a:pPr>
            <a:r>
              <a:rPr lang="fr-MA" altLang="fr-FR" sz="2000"/>
              <a:t>à la remise des plans et autres documents visés "Bon pour exécution" nécessaires à l'exécution des travaux ou à la présentation du mémoire technique  d'exécution.</a:t>
            </a:r>
            <a:endParaRPr lang="fr-FR" altLang="fr-FR" sz="2000"/>
          </a:p>
          <a:p>
            <a:pPr algn="just"/>
            <a:endParaRPr lang="fr-FR" altLang="fr-FR" sz="1800"/>
          </a:p>
        </p:txBody>
      </p:sp>
      <p:sp>
        <p:nvSpPr>
          <p:cNvPr id="33795" name="Espace réservé du numéro de diapositive 4">
            <a:extLst>
              <a:ext uri="{FF2B5EF4-FFF2-40B4-BE49-F238E27FC236}">
                <a16:creationId xmlns:a16="http://schemas.microsoft.com/office/drawing/2014/main" id="{918FABBC-58CE-4108-8F9D-0D5AADB20D9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B72C6BD-2F05-4891-A71A-435B042D1E35}" type="slidenum">
              <a:rPr lang="fr-FR" altLang="fr-FR" sz="1200">
                <a:solidFill>
                  <a:srgbClr val="898989"/>
                </a:solidFill>
              </a:rPr>
              <a:pPr/>
              <a:t>32</a:t>
            </a:fld>
            <a:endParaRPr lang="fr-FR" altLang="fr-FR" sz="1200">
              <a:solidFill>
                <a:srgbClr val="898989"/>
              </a:solidFill>
            </a:endParaRPr>
          </a:p>
        </p:txBody>
      </p:sp>
    </p:spTree>
  </p:cSld>
  <p:clrMapOvr>
    <a:masterClrMapping/>
  </p:clrMapOvr>
  <p:transition advClick="0"/>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u contenu 2">
            <a:extLst>
              <a:ext uri="{FF2B5EF4-FFF2-40B4-BE49-F238E27FC236}">
                <a16:creationId xmlns:a16="http://schemas.microsoft.com/office/drawing/2014/main" id="{12733292-27CB-49B7-931D-13D87B6B741E}"/>
              </a:ext>
            </a:extLst>
          </p:cNvPr>
          <p:cNvSpPr>
            <a:spLocks noGrp="1"/>
          </p:cNvSpPr>
          <p:nvPr>
            <p:ph idx="1"/>
          </p:nvPr>
        </p:nvSpPr>
        <p:spPr>
          <a:xfrm>
            <a:off x="142875" y="214313"/>
            <a:ext cx="8786813" cy="5911850"/>
          </a:xfrm>
          <a:ln w="3175">
            <a:solidFill>
              <a:schemeClr val="accent1"/>
            </a:solidFill>
          </a:ln>
        </p:spPr>
        <p:txBody>
          <a:bodyPr/>
          <a:lstStyle/>
          <a:p>
            <a:pPr algn="ctr">
              <a:buFont typeface="Arial" charset="0"/>
              <a:buNone/>
              <a:defRPr/>
            </a:pPr>
            <a:r>
              <a:rPr lang="fr-MA" altLang="fr-FR" sz="2400" b="1" dirty="0">
                <a:solidFill>
                  <a:schemeClr val="accent2"/>
                </a:solidFill>
              </a:rPr>
              <a:t>Commencement de l'exécution des travaux </a:t>
            </a:r>
            <a:endParaRPr lang="fr-MA" altLang="fr-FR" sz="2400" dirty="0">
              <a:solidFill>
                <a:schemeClr val="accent2"/>
              </a:solidFill>
            </a:endParaRPr>
          </a:p>
          <a:p>
            <a:pPr algn="just">
              <a:buFont typeface="Arial" charset="0"/>
              <a:buChar char="•"/>
              <a:defRPr/>
            </a:pPr>
            <a:endParaRPr lang="fr-MA" altLang="fr-FR" sz="2000" dirty="0"/>
          </a:p>
          <a:p>
            <a:pPr algn="just">
              <a:buFont typeface="Arial" charset="0"/>
              <a:buChar char="•"/>
              <a:defRPr/>
            </a:pPr>
            <a:r>
              <a:rPr lang="fr-MA" altLang="fr-FR" sz="2000" dirty="0">
                <a:solidFill>
                  <a:schemeClr val="accent1">
                    <a:lumMod val="75000"/>
                  </a:schemeClr>
                </a:solidFill>
              </a:rPr>
              <a:t>Sauf remise en cause par l’entreprise des documents mis à sa disposition, le délai maximum de notification de l’OS de commencement des travaux est de 30 jours (au lieu de 60 jours) à dater de la notification de l'approbation du marché ;</a:t>
            </a:r>
          </a:p>
          <a:p>
            <a:pPr algn="just">
              <a:buFont typeface="Arial" charset="0"/>
              <a:buChar char="•"/>
              <a:defRPr/>
            </a:pPr>
            <a:endParaRPr lang="fr-FR" altLang="fr-FR" sz="2000" dirty="0">
              <a:solidFill>
                <a:schemeClr val="accent1">
                  <a:lumMod val="75000"/>
                </a:schemeClr>
              </a:solidFill>
            </a:endParaRPr>
          </a:p>
          <a:p>
            <a:pPr algn="just">
              <a:buFont typeface="Arial" charset="0"/>
              <a:buChar char="•"/>
              <a:defRPr/>
            </a:pPr>
            <a:r>
              <a:rPr lang="fr-MA" altLang="fr-FR" sz="2000" dirty="0">
                <a:solidFill>
                  <a:schemeClr val="accent1">
                    <a:lumMod val="75000"/>
                  </a:schemeClr>
                </a:solidFill>
              </a:rPr>
              <a:t>Le délai avant le commencement effectif des travaux est, sauf urgence, au moins de 10 jours (au lieu de 15 jours) à dater de la notification de l’OS prescrivant le commencement des travaux ;</a:t>
            </a:r>
          </a:p>
          <a:p>
            <a:pPr algn="just">
              <a:buFont typeface="Arial" charset="0"/>
              <a:buChar char="•"/>
              <a:defRPr/>
            </a:pPr>
            <a:endParaRPr lang="fr-FR" altLang="fr-FR" sz="2000" dirty="0">
              <a:solidFill>
                <a:schemeClr val="accent1">
                  <a:lumMod val="75000"/>
                </a:schemeClr>
              </a:solidFill>
            </a:endParaRPr>
          </a:p>
          <a:p>
            <a:pPr algn="just">
              <a:buFont typeface="Arial" charset="0"/>
              <a:buChar char="•"/>
              <a:defRPr/>
            </a:pPr>
            <a:r>
              <a:rPr lang="fr-MA" altLang="fr-FR" sz="2000" dirty="0">
                <a:solidFill>
                  <a:schemeClr val="accent1">
                    <a:lumMod val="75000"/>
                  </a:schemeClr>
                </a:solidFill>
              </a:rPr>
              <a:t>Le retard dans la notification de l’OS de commencement des travaux dans les 30 jours ouvre droit à la résiliation, sur demande de l’entreprise ;</a:t>
            </a:r>
          </a:p>
          <a:p>
            <a:pPr algn="just">
              <a:buFont typeface="Arial" charset="0"/>
              <a:buChar char="•"/>
              <a:defRPr/>
            </a:pPr>
            <a:endParaRPr lang="fr-FR" altLang="fr-FR" sz="2000" dirty="0">
              <a:solidFill>
                <a:schemeClr val="accent1">
                  <a:lumMod val="75000"/>
                </a:schemeClr>
              </a:solidFill>
            </a:endParaRPr>
          </a:p>
          <a:p>
            <a:pPr algn="just">
              <a:buFont typeface="Arial" charset="0"/>
              <a:buChar char="•"/>
              <a:defRPr/>
            </a:pPr>
            <a:r>
              <a:rPr lang="fr-MA" altLang="fr-FR" sz="2000" dirty="0">
                <a:solidFill>
                  <a:schemeClr val="accent1">
                    <a:lumMod val="75000"/>
                  </a:schemeClr>
                </a:solidFill>
              </a:rPr>
              <a:t>Cette demande doit intervenir dans les 30 jours au terme du délai de notification de l’OS de commencement des travaux.</a:t>
            </a:r>
            <a:endParaRPr lang="fr-FR" altLang="fr-FR" sz="2000" dirty="0">
              <a:solidFill>
                <a:schemeClr val="accent1">
                  <a:lumMod val="75000"/>
                </a:schemeClr>
              </a:solidFill>
            </a:endParaRPr>
          </a:p>
          <a:p>
            <a:pPr>
              <a:buFont typeface="Arial" charset="0"/>
              <a:buChar char="•"/>
              <a:defRPr/>
            </a:pPr>
            <a:endParaRPr lang="fr-FR" altLang="fr-FR" sz="2400" dirty="0"/>
          </a:p>
        </p:txBody>
      </p:sp>
      <p:sp>
        <p:nvSpPr>
          <p:cNvPr id="34819" name="Espace réservé du numéro de diapositive 4">
            <a:extLst>
              <a:ext uri="{FF2B5EF4-FFF2-40B4-BE49-F238E27FC236}">
                <a16:creationId xmlns:a16="http://schemas.microsoft.com/office/drawing/2014/main" id="{02EC8444-1FF1-4763-B86F-4068F0FAEC5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8E357ED-645E-4328-989C-208AF235EC3C}" type="slidenum">
              <a:rPr lang="fr-FR" altLang="fr-FR" sz="1200">
                <a:solidFill>
                  <a:srgbClr val="898989"/>
                </a:solidFill>
              </a:rPr>
              <a:pPr/>
              <a:t>33</a:t>
            </a:fld>
            <a:endParaRPr lang="fr-FR" altLang="fr-FR" sz="1200">
              <a:solidFill>
                <a:srgbClr val="898989"/>
              </a:solidFill>
            </a:endParaRPr>
          </a:p>
        </p:txBody>
      </p:sp>
    </p:spTree>
  </p:cSld>
  <p:clrMapOvr>
    <a:masterClrMapping/>
  </p:clrMapOvr>
  <p:transition advClick="0"/>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Espace réservé du contenu 2">
            <a:extLst>
              <a:ext uri="{FF2B5EF4-FFF2-40B4-BE49-F238E27FC236}">
                <a16:creationId xmlns:a16="http://schemas.microsoft.com/office/drawing/2014/main" id="{2812D0EE-C236-4802-AA07-3DD7F627ACE1}"/>
              </a:ext>
            </a:extLst>
          </p:cNvPr>
          <p:cNvSpPr>
            <a:spLocks noGrp="1"/>
          </p:cNvSpPr>
          <p:nvPr>
            <p:ph idx="1"/>
          </p:nvPr>
        </p:nvSpPr>
        <p:spPr>
          <a:xfrm>
            <a:off x="142875" y="214313"/>
            <a:ext cx="8786813" cy="60007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Documents à établir par l'entreprise</a:t>
            </a:r>
          </a:p>
          <a:p>
            <a:pPr algn="ctr">
              <a:buFont typeface="Arial" panose="020B0604020202020204" pitchFamily="34" charset="0"/>
              <a:buNone/>
            </a:pPr>
            <a:endParaRPr lang="fr-FR" altLang="fr-FR" sz="2000" b="1">
              <a:solidFill>
                <a:schemeClr val="accent2"/>
              </a:solidFill>
            </a:endParaRPr>
          </a:p>
          <a:p>
            <a:pPr algn="just"/>
            <a:r>
              <a:rPr lang="fr-MA" altLang="fr-FR" sz="2000"/>
              <a:t>En plus du planning d'exécution, des mesures générales à prendre, dessins ou tout autre document que l’entreprise doit soumettre à l'agrément du MO, dans les délais fixés par le CPS , il y a aussi le modèle de cahier de chantier ;</a:t>
            </a:r>
          </a:p>
          <a:p>
            <a:pPr algn="just"/>
            <a:endParaRPr lang="fr-MA" altLang="fr-FR" sz="2000"/>
          </a:p>
          <a:p>
            <a:pPr algn="just"/>
            <a:r>
              <a:rPr lang="fr-MA" altLang="fr-FR" sz="2000"/>
              <a:t>Délai accordé au MO pour agréer ces documents ramené à 15 jours [au lieu de 1 mois], sauf stipulation différente du CPS.</a:t>
            </a:r>
          </a:p>
          <a:p>
            <a:pPr algn="just"/>
            <a:endParaRPr lang="fr-FR" altLang="fr-FR" sz="1800"/>
          </a:p>
          <a:p>
            <a:pPr algn="ctr">
              <a:buFont typeface="Arial" panose="020B0604020202020204" pitchFamily="34" charset="0"/>
              <a:buNone/>
            </a:pPr>
            <a:r>
              <a:rPr lang="fr-MA" altLang="fr-FR" sz="2200" b="1">
                <a:solidFill>
                  <a:schemeClr val="accent2"/>
                </a:solidFill>
              </a:rPr>
              <a:t>Origine, qualité et mise en œuvre des matériaux et produits</a:t>
            </a:r>
          </a:p>
          <a:p>
            <a:pPr algn="ctr">
              <a:buFont typeface="Arial" panose="020B0604020202020204" pitchFamily="34" charset="0"/>
              <a:buNone/>
            </a:pPr>
            <a:endParaRPr lang="fr-FR" altLang="fr-FR" sz="2200" b="1">
              <a:solidFill>
                <a:schemeClr val="accent2"/>
              </a:solidFill>
            </a:endParaRPr>
          </a:p>
          <a:p>
            <a:pPr algn="just"/>
            <a:r>
              <a:rPr lang="fr-MA" altLang="fr-FR" sz="2000"/>
              <a:t>Suppression des dispositions résultant des traités ou accords internationaux pour exiger l'origine marocaine des matériaux, matériels, machines, appareils, outillages et fournitures employés pour l'exécution des travaux ;</a:t>
            </a:r>
          </a:p>
          <a:p>
            <a:pPr algn="just">
              <a:buFont typeface="Arial" panose="020B0604020202020204" pitchFamily="34" charset="0"/>
              <a:buNone/>
            </a:pPr>
            <a:endParaRPr lang="fr-FR" altLang="fr-FR" sz="2000"/>
          </a:p>
          <a:p>
            <a:pPr algn="just"/>
            <a:r>
              <a:rPr lang="fr-MA" altLang="fr-FR" sz="2000"/>
              <a:t>L’obligation concerne plutôt la conformité des matériaux aux spécifications techniques, aux normes marocaines ou, à défaut, aux normes internationales.</a:t>
            </a:r>
            <a:endParaRPr lang="fr-FR" altLang="fr-FR" sz="2000"/>
          </a:p>
          <a:p>
            <a:pPr algn="just">
              <a:buFont typeface="Arial" panose="020B0604020202020204" pitchFamily="34" charset="0"/>
              <a:buNone/>
            </a:pPr>
            <a:endParaRPr lang="fr-FR" altLang="fr-FR" sz="1800"/>
          </a:p>
        </p:txBody>
      </p:sp>
      <p:sp>
        <p:nvSpPr>
          <p:cNvPr id="35843" name="Espace réservé du numéro de diapositive 4">
            <a:extLst>
              <a:ext uri="{FF2B5EF4-FFF2-40B4-BE49-F238E27FC236}">
                <a16:creationId xmlns:a16="http://schemas.microsoft.com/office/drawing/2014/main" id="{0FAA6A35-A71D-4B04-A89F-95A7AE0A7E2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7D1397D-0A37-4193-B3F8-1C6FFC6666DC}" type="slidenum">
              <a:rPr lang="fr-FR" altLang="fr-FR" sz="1200">
                <a:solidFill>
                  <a:srgbClr val="898989"/>
                </a:solidFill>
              </a:rPr>
              <a:pPr/>
              <a:t>34</a:t>
            </a:fld>
            <a:endParaRPr lang="fr-FR" altLang="fr-FR" sz="1200">
              <a:solidFill>
                <a:srgbClr val="898989"/>
              </a:solidFill>
            </a:endParaRPr>
          </a:p>
        </p:txBody>
      </p:sp>
    </p:spTree>
  </p:cSld>
  <p:clrMapOvr>
    <a:masterClrMapping/>
  </p:clrMapOvr>
  <p:transition advClick="0"/>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u contenu 2">
            <a:extLst>
              <a:ext uri="{FF2B5EF4-FFF2-40B4-BE49-F238E27FC236}">
                <a16:creationId xmlns:a16="http://schemas.microsoft.com/office/drawing/2014/main" id="{B5FDE8C2-0D34-428F-819D-672BEF9446AE}"/>
              </a:ext>
            </a:extLst>
          </p:cNvPr>
          <p:cNvSpPr>
            <a:spLocks noGrp="1"/>
          </p:cNvSpPr>
          <p:nvPr>
            <p:ph idx="1"/>
          </p:nvPr>
        </p:nvSpPr>
        <p:spPr>
          <a:xfrm>
            <a:off x="142875" y="214313"/>
            <a:ext cx="8786813" cy="6072187"/>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Dimensions et dispositions des ouvrages</a:t>
            </a:r>
          </a:p>
          <a:p>
            <a:pPr algn="ctr">
              <a:buFont typeface="Arial" panose="020B0604020202020204" pitchFamily="34" charset="0"/>
              <a:buNone/>
            </a:pPr>
            <a:endParaRPr lang="fr-FR" altLang="fr-FR" sz="1800" b="1">
              <a:solidFill>
                <a:schemeClr val="accent2"/>
              </a:solidFill>
            </a:endParaRPr>
          </a:p>
          <a:p>
            <a:pPr algn="just"/>
            <a:r>
              <a:rPr lang="fr-MA" altLang="fr-FR" sz="1800"/>
              <a:t>Précision </a:t>
            </a:r>
            <a:r>
              <a:rPr lang="fr-FR" altLang="fr-FR" sz="1800"/>
              <a:t>de la </a:t>
            </a:r>
            <a:r>
              <a:rPr lang="fr-MA" altLang="fr-FR" sz="1800"/>
              <a:t>fixation, par avenant, des prix non prévus au marché des ouvrages de dimensions ou caractéristiques inférieures à celles du marché, en cas d’acceptation par le MO ;</a:t>
            </a:r>
          </a:p>
          <a:p>
            <a:pPr algn="just">
              <a:buFont typeface="Arial" panose="020B0604020202020204" pitchFamily="34" charset="0"/>
              <a:buNone/>
            </a:pPr>
            <a:endParaRPr lang="fr-FR" altLang="fr-FR" sz="1800"/>
          </a:p>
          <a:p>
            <a:pPr algn="just"/>
            <a:r>
              <a:rPr lang="fr-MA" altLang="fr-FR" sz="1800"/>
              <a:t>Il en découle qu’en cas d’acceptation d’ouvrages de dimensions ou de caractéristiques supérieures à celles prévues au marché, les prix sont appliqués selon les métrés fondés sur les dimensions et caractéristiques prescrites par le marché sans recours à l’avenant.</a:t>
            </a:r>
            <a:endParaRPr lang="fr-FR" altLang="fr-FR" sz="1800"/>
          </a:p>
          <a:p>
            <a:pPr>
              <a:buFont typeface="Arial" panose="020B0604020202020204" pitchFamily="34" charset="0"/>
              <a:buNone/>
            </a:pPr>
            <a:endParaRPr lang="fr-MA" altLang="fr-FR" sz="1800" b="1"/>
          </a:p>
          <a:p>
            <a:pPr algn="ctr">
              <a:buFont typeface="Arial" panose="020B0604020202020204" pitchFamily="34" charset="0"/>
              <a:buNone/>
            </a:pPr>
            <a:r>
              <a:rPr lang="fr-MA" altLang="fr-FR" sz="2200" b="1">
                <a:solidFill>
                  <a:schemeClr val="accent2"/>
                </a:solidFill>
              </a:rPr>
              <a:t>Enlèvement du matériel et des matériaux sans emploi</a:t>
            </a:r>
          </a:p>
          <a:p>
            <a:pPr algn="ctr">
              <a:buFont typeface="Arial" panose="020B0604020202020204" pitchFamily="34" charset="0"/>
              <a:buNone/>
            </a:pPr>
            <a:endParaRPr lang="fr-FR" altLang="fr-FR" sz="1800" b="1">
              <a:solidFill>
                <a:schemeClr val="accent2"/>
              </a:solidFill>
            </a:endParaRPr>
          </a:p>
          <a:p>
            <a:pPr algn="just"/>
            <a:r>
              <a:rPr lang="fr-MA" altLang="fr-FR" sz="1800" b="1"/>
              <a:t>Fixation par</a:t>
            </a:r>
            <a:r>
              <a:rPr lang="fr-MA" altLang="fr-FR" sz="1800"/>
              <a:t> le CPS [et non pas le CPC ou les OS], des délais pour le dégagement, le nettoiement et la remise en état des emplacements mis à la disposition de l’entreprise par le MO pour l'exécution des travaux ;</a:t>
            </a:r>
            <a:endParaRPr lang="fr-FR" altLang="fr-FR" sz="1800"/>
          </a:p>
          <a:p>
            <a:pPr algn="just">
              <a:buFont typeface="Arial" panose="020B0604020202020204" pitchFamily="34" charset="0"/>
              <a:buNone/>
            </a:pPr>
            <a:endParaRPr lang="fr-FR" altLang="fr-FR" sz="1800"/>
          </a:p>
          <a:p>
            <a:pPr algn="just"/>
            <a:r>
              <a:rPr lang="fr-MA" altLang="fr-FR" sz="1800"/>
              <a:t>La non-conformité de l’entreprise à ces opérations l’expose systématiquement à une pénalité journalière fixée par le CPS et aux mesures coercitives [au lieu seulement de la remise en état à ses frais].</a:t>
            </a:r>
            <a:endParaRPr lang="fr-FR" altLang="fr-FR" sz="1800"/>
          </a:p>
          <a:p>
            <a:pPr>
              <a:buFont typeface="Arial" panose="020B0604020202020204" pitchFamily="34" charset="0"/>
              <a:buNone/>
            </a:pPr>
            <a:endParaRPr lang="fr-FR" altLang="fr-FR" sz="1800"/>
          </a:p>
        </p:txBody>
      </p:sp>
      <p:sp>
        <p:nvSpPr>
          <p:cNvPr id="36867" name="Espace réservé du numéro de diapositive 4">
            <a:extLst>
              <a:ext uri="{FF2B5EF4-FFF2-40B4-BE49-F238E27FC236}">
                <a16:creationId xmlns:a16="http://schemas.microsoft.com/office/drawing/2014/main" id="{5255F939-B2CC-42DA-A1B0-A90FCD3FFA5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D3E556A-9603-4BDA-A9DF-9BE4A67691F0}" type="slidenum">
              <a:rPr lang="fr-FR" altLang="fr-FR" sz="1200">
                <a:solidFill>
                  <a:srgbClr val="898989"/>
                </a:solidFill>
              </a:rPr>
              <a:pPr/>
              <a:t>35</a:t>
            </a:fld>
            <a:endParaRPr lang="fr-FR" altLang="fr-FR" sz="1200">
              <a:solidFill>
                <a:srgbClr val="898989"/>
              </a:solidFill>
            </a:endParaRPr>
          </a:p>
        </p:txBody>
      </p:sp>
    </p:spTree>
  </p:cSld>
  <p:clrMapOvr>
    <a:masterClrMapping/>
  </p:clrMapOvr>
  <p:transition advClick="0"/>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Espace réservé du contenu 2">
            <a:extLst>
              <a:ext uri="{FF2B5EF4-FFF2-40B4-BE49-F238E27FC236}">
                <a16:creationId xmlns:a16="http://schemas.microsoft.com/office/drawing/2014/main" id="{FE0E62F9-DFAC-42F3-8656-659EF848DE96}"/>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Vices de construction</a:t>
            </a:r>
          </a:p>
          <a:p>
            <a:pPr algn="ctr">
              <a:buFont typeface="Arial" panose="020B0604020202020204" pitchFamily="34" charset="0"/>
              <a:buNone/>
            </a:pPr>
            <a:endParaRPr lang="fr-FR" altLang="fr-FR" sz="2400" b="1">
              <a:solidFill>
                <a:schemeClr val="accent2"/>
              </a:solidFill>
            </a:endParaRPr>
          </a:p>
          <a:p>
            <a:pPr algn="just"/>
            <a:r>
              <a:rPr lang="fr-MA" altLang="fr-FR" sz="1800"/>
              <a:t>Suppression de la possibilité d’indemnisation du MO, en cas de vice constaté ;</a:t>
            </a:r>
          </a:p>
          <a:p>
            <a:pPr algn="just"/>
            <a:endParaRPr lang="fr-MA" altLang="fr-FR" sz="1800"/>
          </a:p>
          <a:p>
            <a:pPr algn="just"/>
            <a:r>
              <a:rPr lang="fr-MA" altLang="fr-FR" sz="1800"/>
              <a:t>L’entreprise doit supporter les dépenses :</a:t>
            </a:r>
          </a:p>
          <a:p>
            <a:pPr lvl="1" algn="just">
              <a:buFont typeface="Wingdings" panose="05000000000000000000" pitchFamily="2" charset="2"/>
              <a:buChar char="ü"/>
            </a:pPr>
            <a:r>
              <a:rPr lang="fr-MA" altLang="fr-FR" sz="1800"/>
              <a:t>de rétablissement de l’ouvrage ou à sa mise en conformité ;</a:t>
            </a:r>
          </a:p>
          <a:p>
            <a:pPr lvl="1" algn="just">
              <a:buFont typeface="Wingdings" panose="05000000000000000000" pitchFamily="2" charset="2"/>
              <a:buChar char="ü"/>
            </a:pPr>
            <a:r>
              <a:rPr lang="fr-MA" altLang="fr-FR" sz="1800"/>
              <a:t>résultant des opérations éventuelles ayant permis de mettre le vice en évidence.</a:t>
            </a:r>
            <a:endParaRPr lang="fr-FR" altLang="fr-FR" sz="1800"/>
          </a:p>
          <a:p>
            <a:pPr algn="just">
              <a:buFont typeface="Arial" panose="020B0604020202020204" pitchFamily="34" charset="0"/>
              <a:buNone/>
            </a:pPr>
            <a:endParaRPr lang="fr-FR" altLang="fr-FR" sz="1800"/>
          </a:p>
          <a:p>
            <a:pPr algn="ctr">
              <a:buFont typeface="Arial" panose="020B0604020202020204" pitchFamily="34" charset="0"/>
              <a:buNone/>
            </a:pPr>
            <a:r>
              <a:rPr lang="fr-MA" altLang="fr-FR" sz="2200" b="1">
                <a:solidFill>
                  <a:schemeClr val="accent2"/>
                </a:solidFill>
              </a:rPr>
              <a:t>Cas de force majeure</a:t>
            </a:r>
            <a:endParaRPr lang="fr-FR" altLang="fr-FR" sz="2200" b="1">
              <a:solidFill>
                <a:schemeClr val="accent2"/>
              </a:solidFill>
            </a:endParaRPr>
          </a:p>
          <a:p>
            <a:endParaRPr lang="fr-FR" altLang="fr-FR" sz="1800"/>
          </a:p>
          <a:p>
            <a:pPr>
              <a:buFont typeface="Arial" panose="020B0604020202020204" pitchFamily="34" charset="0"/>
              <a:buNone/>
            </a:pPr>
            <a:r>
              <a:rPr lang="fr-MA" altLang="fr-FR" sz="1800" b="1">
                <a:solidFill>
                  <a:srgbClr val="0070C0"/>
                </a:solidFill>
              </a:rPr>
              <a:t>       Nota</a:t>
            </a:r>
            <a:r>
              <a:rPr lang="fr-MA" altLang="fr-FR" sz="1800"/>
              <a:t> : </a:t>
            </a:r>
          </a:p>
          <a:p>
            <a:pPr algn="just"/>
            <a:r>
              <a:rPr lang="fr-MA" altLang="fr-FR" sz="1800"/>
              <a:t>La FNBTP estime qu’en matière de délai, la force majeure donne lieu, selon le cas, à l’arrêt et à la reprise des travaux par OS, lorsque l’ensemble des travaux sont concernés ;</a:t>
            </a:r>
          </a:p>
          <a:p>
            <a:pPr algn="just"/>
            <a:r>
              <a:rPr lang="fr-MA" altLang="fr-FR" sz="1800"/>
              <a:t>L’augmentation des délais d’exécution par avenant ne devrait être nécessaire que lorsque l’interruption des travaux est partielle ;</a:t>
            </a:r>
            <a:endParaRPr lang="fr-FR" altLang="fr-FR" sz="1800"/>
          </a:p>
          <a:p>
            <a:pPr algn="just"/>
            <a:r>
              <a:rPr lang="fr-MA" altLang="fr-FR" sz="1800"/>
              <a:t>De simples événements prévisibles, et donc ne relevant pas de la force majeure, ne sauraient justifier des OS d’arrêt et de reprise, comme c’est la pratique jusqu’ici.</a:t>
            </a:r>
            <a:endParaRPr lang="fr-FR" altLang="fr-FR" sz="1800"/>
          </a:p>
          <a:p>
            <a:pPr algn="just">
              <a:buFont typeface="Arial" panose="020B0604020202020204" pitchFamily="34" charset="0"/>
              <a:buNone/>
            </a:pPr>
            <a:endParaRPr lang="fr-FR" altLang="fr-FR" sz="1800"/>
          </a:p>
        </p:txBody>
      </p:sp>
      <p:sp>
        <p:nvSpPr>
          <p:cNvPr id="37891" name="Espace réservé du numéro de diapositive 4">
            <a:extLst>
              <a:ext uri="{FF2B5EF4-FFF2-40B4-BE49-F238E27FC236}">
                <a16:creationId xmlns:a16="http://schemas.microsoft.com/office/drawing/2014/main" id="{6843F747-1743-48A1-B106-A1F1B08667E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002DFFD-E3BF-41DC-9250-D2C0414693BD}" type="slidenum">
              <a:rPr lang="fr-FR" altLang="fr-FR" sz="1200">
                <a:solidFill>
                  <a:srgbClr val="898989"/>
                </a:solidFill>
              </a:rPr>
              <a:pPr/>
              <a:t>36</a:t>
            </a:fld>
            <a:endParaRPr lang="fr-FR" altLang="fr-FR" sz="1200">
              <a:solidFill>
                <a:srgbClr val="898989"/>
              </a:solidFill>
            </a:endParaRPr>
          </a:p>
        </p:txBody>
      </p:sp>
    </p:spTree>
  </p:cSld>
  <p:clrMapOvr>
    <a:masterClrMapping/>
  </p:clrMapOvr>
  <p:transition advClick="0"/>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u contenu 2">
            <a:extLst>
              <a:ext uri="{FF2B5EF4-FFF2-40B4-BE49-F238E27FC236}">
                <a16:creationId xmlns:a16="http://schemas.microsoft.com/office/drawing/2014/main" id="{8995E8C6-A64B-4074-B431-B2AFD0ADC084}"/>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Ajournements de l'exécution des travaux</a:t>
            </a:r>
            <a:r>
              <a:rPr lang="fr-MA" altLang="fr-FR" sz="1400"/>
              <a:t> </a:t>
            </a:r>
          </a:p>
          <a:p>
            <a:pPr algn="ctr">
              <a:buFont typeface="Arial" panose="020B0604020202020204" pitchFamily="34" charset="0"/>
              <a:buNone/>
            </a:pPr>
            <a:endParaRPr lang="fr-FR" altLang="fr-FR" sz="1400"/>
          </a:p>
          <a:p>
            <a:pPr algn="just"/>
            <a:r>
              <a:rPr lang="fr-MA" altLang="fr-FR" sz="1800"/>
              <a:t>Distinction entre l’ajournement total et partiel des travaux ;</a:t>
            </a:r>
          </a:p>
          <a:p>
            <a:pPr algn="just"/>
            <a:endParaRPr lang="fr-MA" altLang="fr-FR" sz="1800"/>
          </a:p>
          <a:p>
            <a:pPr algn="just"/>
            <a:r>
              <a:rPr lang="fr-MA" altLang="fr-FR" sz="1800"/>
              <a:t>Nécessité de consigner les OS d'arrêt et de reprise des travaux au registre du marché et au cahier du chantier ;</a:t>
            </a:r>
          </a:p>
          <a:p>
            <a:pPr algn="just"/>
            <a:endParaRPr lang="fr-FR" altLang="fr-FR" sz="1800"/>
          </a:p>
          <a:p>
            <a:pPr algn="just"/>
            <a:r>
              <a:rPr lang="fr-MA" altLang="fr-FR" sz="1800"/>
              <a:t>Nécessité de dresser, dans les cas d’ajournements après commencement des travaux :</a:t>
            </a:r>
          </a:p>
          <a:p>
            <a:pPr lvl="1" algn="just">
              <a:buFont typeface="Wingdings" panose="05000000000000000000" pitchFamily="2" charset="2"/>
              <a:buChar char="ü"/>
            </a:pPr>
            <a:r>
              <a:rPr lang="fr-MA" altLang="fr-FR" sz="1800"/>
              <a:t>Un état des ouvrages exécutés ;</a:t>
            </a:r>
          </a:p>
          <a:p>
            <a:pPr lvl="1" algn="just">
              <a:buFont typeface="Wingdings" panose="05000000000000000000" pitchFamily="2" charset="2"/>
              <a:buChar char="ü"/>
            </a:pPr>
            <a:r>
              <a:rPr lang="fr-MA" altLang="fr-FR" sz="1800"/>
              <a:t>Un état des matériaux approvisionnés ;</a:t>
            </a:r>
          </a:p>
          <a:p>
            <a:pPr lvl="1" algn="just">
              <a:buFont typeface="Wingdings" panose="05000000000000000000" pitchFamily="2" charset="2"/>
              <a:buChar char="ü"/>
            </a:pPr>
            <a:endParaRPr lang="fr-MA" altLang="fr-FR" sz="1800"/>
          </a:p>
          <a:p>
            <a:pPr lvl="1" algn="just">
              <a:buFont typeface="Wingdings" panose="05000000000000000000" pitchFamily="2" charset="2"/>
              <a:buChar char="ü"/>
            </a:pPr>
            <a:r>
              <a:rPr lang="fr-MA" altLang="fr-FR" sz="1800"/>
              <a:t>L’inventaire descriptif des matériels et des installations de chantier ; </a:t>
            </a:r>
          </a:p>
          <a:p>
            <a:pPr algn="just"/>
            <a:r>
              <a:rPr lang="fr-MA" altLang="fr-FR" sz="1800"/>
              <a:t>Cet état doit être signé contradictoirement par l‘ACSEM, le maître d'œuvre et l'entreprise ;</a:t>
            </a:r>
            <a:endParaRPr lang="fr-FR" altLang="fr-FR" sz="1800"/>
          </a:p>
          <a:p>
            <a:pPr algn="just">
              <a:buFont typeface="Arial" panose="020B0604020202020204" pitchFamily="34" charset="0"/>
              <a:buNone/>
            </a:pPr>
            <a:endParaRPr lang="fr-FR" altLang="fr-FR" sz="1800"/>
          </a:p>
          <a:p>
            <a:pPr algn="just"/>
            <a:r>
              <a:rPr lang="fr-MA" altLang="fr-FR" sz="1800"/>
              <a:t>La demande d'indemnité peut intervenir autant de fois qu'il est nécessaire et à tout moment entre l'écoulement de 12 mois d'ajournement(s) et du délai de 40 jours a/c de la réception de l'OS invitant l'entreprise à prendre connaissance du DD ;</a:t>
            </a:r>
            <a:endParaRPr lang="fr-FR" altLang="fr-FR" sz="1800"/>
          </a:p>
        </p:txBody>
      </p:sp>
      <p:sp>
        <p:nvSpPr>
          <p:cNvPr id="38915" name="Espace réservé du numéro de diapositive 4">
            <a:extLst>
              <a:ext uri="{FF2B5EF4-FFF2-40B4-BE49-F238E27FC236}">
                <a16:creationId xmlns:a16="http://schemas.microsoft.com/office/drawing/2014/main" id="{7B7C79EC-BD46-485C-A484-68A244D18E7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89F57B8-4124-4749-A8B9-8B1D38D7D634}" type="slidenum">
              <a:rPr lang="fr-FR" altLang="fr-FR" sz="1200">
                <a:solidFill>
                  <a:srgbClr val="898989"/>
                </a:solidFill>
              </a:rPr>
              <a:pPr/>
              <a:t>37</a:t>
            </a:fld>
            <a:endParaRPr lang="fr-FR" altLang="fr-FR" sz="1200">
              <a:solidFill>
                <a:srgbClr val="898989"/>
              </a:solidFill>
            </a:endParaRPr>
          </a:p>
        </p:txBody>
      </p:sp>
    </p:spTree>
  </p:cSld>
  <p:clrMapOvr>
    <a:masterClrMapping/>
  </p:clrMapOvr>
  <p:transition advClick="0"/>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ce réservé du contenu 2">
            <a:extLst>
              <a:ext uri="{FF2B5EF4-FFF2-40B4-BE49-F238E27FC236}">
                <a16:creationId xmlns:a16="http://schemas.microsoft.com/office/drawing/2014/main" id="{E2569B6C-E141-4B86-BE64-B40FEBC01440}"/>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endParaRPr lang="fr-MA" altLang="fr-FR" sz="2200" b="1">
              <a:solidFill>
                <a:schemeClr val="accent2"/>
              </a:solidFill>
            </a:endParaRPr>
          </a:p>
          <a:p>
            <a:pPr algn="ctr">
              <a:buFont typeface="Arial" panose="020B0604020202020204" pitchFamily="34" charset="0"/>
              <a:buNone/>
            </a:pPr>
            <a:r>
              <a:rPr lang="fr-MA" altLang="fr-FR" sz="2200" b="1">
                <a:solidFill>
                  <a:schemeClr val="accent2"/>
                </a:solidFill>
              </a:rPr>
              <a:t>Ajournements de l'exécution des travaux (Suite)</a:t>
            </a:r>
            <a:endParaRPr lang="fr-FR" altLang="fr-FR" sz="2200" b="1">
              <a:solidFill>
                <a:schemeClr val="accent2"/>
              </a:solidFill>
            </a:endParaRPr>
          </a:p>
          <a:p>
            <a:pPr algn="just">
              <a:buFont typeface="Arial" panose="020B0604020202020204" pitchFamily="34" charset="0"/>
              <a:buNone/>
            </a:pPr>
            <a:r>
              <a:rPr lang="fr-MA" altLang="fr-FR" sz="1800"/>
              <a:t> </a:t>
            </a:r>
            <a:endParaRPr lang="fr-FR" altLang="fr-FR" sz="1800"/>
          </a:p>
          <a:p>
            <a:pPr algn="just"/>
            <a:r>
              <a:rPr lang="fr-MA" altLang="fr-FR" sz="1800"/>
              <a:t>Possibilité d’ajournement partiel avec régularisation de délai par avenant au vu d’un mémoire technique, notamment, pour :</a:t>
            </a:r>
          </a:p>
          <a:p>
            <a:pPr algn="just"/>
            <a:endParaRPr lang="fr-MA" altLang="fr-FR" sz="1800"/>
          </a:p>
          <a:p>
            <a:pPr lvl="1" algn="just">
              <a:buFont typeface="Wingdings" panose="05000000000000000000" pitchFamily="2" charset="2"/>
              <a:buChar char="ü"/>
            </a:pPr>
            <a:r>
              <a:rPr lang="fr-MA" altLang="fr-FR" sz="1800"/>
              <a:t>Non remise à l'entreprise, dans les délais impartis, des plans ou documents nécessaires à l'exécution d’une partie des travaux, à la charge du MO ;</a:t>
            </a:r>
          </a:p>
          <a:p>
            <a:pPr lvl="1" algn="just">
              <a:buFont typeface="Wingdings" panose="05000000000000000000" pitchFamily="2" charset="2"/>
              <a:buChar char="ü"/>
            </a:pPr>
            <a:endParaRPr lang="fr-MA" altLang="fr-FR" sz="1800"/>
          </a:p>
          <a:p>
            <a:pPr lvl="1" algn="just">
              <a:buFont typeface="Wingdings" panose="05000000000000000000" pitchFamily="2" charset="2"/>
              <a:buChar char="ü"/>
            </a:pPr>
            <a:r>
              <a:rPr lang="fr-MA" altLang="fr-FR" sz="1800"/>
              <a:t>Des contraintes empêchant l’exécution des travaux  ;</a:t>
            </a:r>
            <a:endParaRPr lang="fr-FR" altLang="fr-FR" sz="1800"/>
          </a:p>
          <a:p>
            <a:pPr algn="just">
              <a:buFont typeface="Arial" panose="020B0604020202020204" pitchFamily="34" charset="0"/>
              <a:buNone/>
            </a:pPr>
            <a:endParaRPr lang="fr-FR" altLang="fr-FR" sz="1800"/>
          </a:p>
          <a:p>
            <a:pPr algn="just">
              <a:buFont typeface="Arial" panose="020B0604020202020204" pitchFamily="34" charset="0"/>
              <a:buNone/>
            </a:pPr>
            <a:r>
              <a:rPr lang="fr-MA" altLang="fr-FR" sz="1800"/>
              <a:t>       </a:t>
            </a:r>
            <a:r>
              <a:rPr lang="fr-MA" altLang="fr-FR" sz="1800" b="1">
                <a:solidFill>
                  <a:srgbClr val="0070C0"/>
                </a:solidFill>
              </a:rPr>
              <a:t>Nota</a:t>
            </a:r>
            <a:r>
              <a:rPr lang="fr-MA" altLang="fr-FR" sz="1800"/>
              <a:t> : </a:t>
            </a:r>
          </a:p>
          <a:p>
            <a:pPr algn="just">
              <a:buFont typeface="Arial" panose="020B0604020202020204" pitchFamily="34" charset="0"/>
              <a:buNone/>
            </a:pPr>
            <a:endParaRPr lang="fr-MA" altLang="fr-FR" sz="1800"/>
          </a:p>
          <a:p>
            <a:pPr algn="just"/>
            <a:r>
              <a:rPr lang="fr-MA" altLang="fr-FR" sz="1800"/>
              <a:t>On estime que, dans le cas où l'OS ne prévoit que la date d'arrêt des travaux, l'entreprise a droit à la résiliation du marché si elle la demande par écrit dans un délai de 40 jours à compter du lendemain où l'ajournement atteint toute période de 12 mois.</a:t>
            </a:r>
            <a:endParaRPr lang="fr-FR" altLang="fr-FR" sz="1800"/>
          </a:p>
          <a:p>
            <a:pPr algn="just">
              <a:buFont typeface="Arial" panose="020B0604020202020204" pitchFamily="34" charset="0"/>
              <a:buNone/>
            </a:pPr>
            <a:endParaRPr lang="fr-FR" altLang="fr-FR" sz="1800"/>
          </a:p>
        </p:txBody>
      </p:sp>
      <p:sp>
        <p:nvSpPr>
          <p:cNvPr id="39939" name="Espace réservé du numéro de diapositive 4">
            <a:extLst>
              <a:ext uri="{FF2B5EF4-FFF2-40B4-BE49-F238E27FC236}">
                <a16:creationId xmlns:a16="http://schemas.microsoft.com/office/drawing/2014/main" id="{815ADA0A-C9E1-4146-8FC5-B268A5769EB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A5925BC-BCE7-4E43-B648-7F11C09B0CE7}" type="slidenum">
              <a:rPr lang="fr-FR" altLang="fr-FR" sz="1200">
                <a:solidFill>
                  <a:srgbClr val="898989"/>
                </a:solidFill>
              </a:rPr>
              <a:pPr/>
              <a:t>38</a:t>
            </a:fld>
            <a:endParaRPr lang="fr-FR" altLang="fr-FR" sz="1200">
              <a:solidFill>
                <a:srgbClr val="898989"/>
              </a:solidFill>
            </a:endParaRPr>
          </a:p>
        </p:txBody>
      </p:sp>
    </p:spTree>
  </p:cSld>
  <p:clrMapOvr>
    <a:masterClrMapping/>
  </p:clrMapOvr>
  <p:transition advClick="0"/>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Espace réservé du contenu 2">
            <a:extLst>
              <a:ext uri="{FF2B5EF4-FFF2-40B4-BE49-F238E27FC236}">
                <a16:creationId xmlns:a16="http://schemas.microsoft.com/office/drawing/2014/main" id="{416CC275-7D8F-4581-921D-0AC0FB585692}"/>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Incapacité civile ou d'exercice et incapacité physique</a:t>
            </a:r>
          </a:p>
          <a:p>
            <a:pPr algn="ctr">
              <a:buFont typeface="Arial" panose="020B0604020202020204" pitchFamily="34" charset="0"/>
              <a:buNone/>
            </a:pPr>
            <a:r>
              <a:rPr lang="fr-MA" altLang="fr-FR" sz="2200" b="1">
                <a:solidFill>
                  <a:schemeClr val="accent2"/>
                </a:solidFill>
              </a:rPr>
              <a:t>ou mentale de l'entrepreneur</a:t>
            </a:r>
            <a:endParaRPr lang="fr-FR" altLang="fr-FR" sz="2200" b="1">
              <a:solidFill>
                <a:schemeClr val="accent2"/>
              </a:solidFill>
            </a:endParaRPr>
          </a:p>
          <a:p>
            <a:pPr>
              <a:buFont typeface="Arial" panose="020B0604020202020204" pitchFamily="34" charset="0"/>
              <a:buNone/>
            </a:pPr>
            <a:endParaRPr lang="fr-FR" altLang="fr-FR" sz="2000" b="1">
              <a:solidFill>
                <a:schemeClr val="accent2"/>
              </a:solidFill>
            </a:endParaRPr>
          </a:p>
          <a:p>
            <a:pPr algn="just"/>
            <a:r>
              <a:rPr lang="fr-MA" altLang="fr-FR" sz="2000"/>
              <a:t>En </a:t>
            </a:r>
            <a:r>
              <a:rPr lang="fr-MA" altLang="fr-FR" sz="1800"/>
              <a:t>cas d’incapacité civile ou d'interdiction d'exercer la profession, l’entreprise doit arrêter l’exécution des travaux et en informer le MO ;</a:t>
            </a:r>
            <a:endParaRPr lang="fr-FR" altLang="fr-FR" sz="1800"/>
          </a:p>
          <a:p>
            <a:pPr algn="just">
              <a:buFont typeface="Arial" panose="020B0604020202020204" pitchFamily="34" charset="0"/>
              <a:buNone/>
            </a:pPr>
            <a:endParaRPr lang="fr-FR" altLang="fr-FR" sz="1800"/>
          </a:p>
          <a:p>
            <a:pPr algn="just"/>
            <a:r>
              <a:rPr lang="fr-MA" altLang="fr-FR" sz="1800"/>
              <a:t>La résiliation prend effet à dater de :</a:t>
            </a:r>
            <a:endParaRPr lang="fr-FR" altLang="fr-FR" sz="1800"/>
          </a:p>
          <a:p>
            <a:pPr algn="just">
              <a:buFont typeface="Arial" panose="020B0604020202020204" pitchFamily="34" charset="0"/>
              <a:buNone/>
            </a:pPr>
            <a:endParaRPr lang="fr-FR" altLang="fr-FR" sz="1800"/>
          </a:p>
          <a:p>
            <a:pPr lvl="1" algn="just">
              <a:buFont typeface="Wingdings" panose="05000000000000000000" pitchFamily="2" charset="2"/>
              <a:buChar char="ü"/>
            </a:pPr>
            <a:r>
              <a:rPr lang="fr-MA" altLang="fr-FR" sz="1800"/>
              <a:t>l'incapacité civile ou de l'interdiction d'exercer la profession ;</a:t>
            </a:r>
            <a:endParaRPr lang="fr-FR" altLang="fr-FR" sz="1800"/>
          </a:p>
          <a:p>
            <a:pPr lvl="1" algn="just">
              <a:buFont typeface="Wingdings" panose="05000000000000000000" pitchFamily="2" charset="2"/>
              <a:buChar char="ü"/>
            </a:pPr>
            <a:r>
              <a:rPr lang="fr-MA" altLang="fr-FR" sz="1800"/>
              <a:t> la déclaration de l'incapacité physique ou mentale durable de l'entrepreneur.</a:t>
            </a:r>
          </a:p>
          <a:p>
            <a:endParaRPr lang="fr-FR" altLang="fr-FR" sz="2000"/>
          </a:p>
          <a:p>
            <a:pPr algn="ctr">
              <a:buFont typeface="Arial" panose="020B0604020202020204" pitchFamily="34" charset="0"/>
              <a:buNone/>
            </a:pPr>
            <a:r>
              <a:rPr lang="fr-MA" altLang="fr-FR" sz="2200" b="1">
                <a:solidFill>
                  <a:schemeClr val="accent2"/>
                </a:solidFill>
              </a:rPr>
              <a:t>Liquidation ou redressement judiciaire </a:t>
            </a:r>
            <a:endParaRPr lang="fr-FR" altLang="fr-FR" sz="2200" b="1">
              <a:solidFill>
                <a:schemeClr val="accent2"/>
              </a:solidFill>
            </a:endParaRPr>
          </a:p>
          <a:p>
            <a:pPr>
              <a:buFont typeface="Arial" panose="020B0604020202020204" pitchFamily="34" charset="0"/>
              <a:buNone/>
            </a:pPr>
            <a:endParaRPr lang="fr-FR" altLang="fr-FR" sz="2000"/>
          </a:p>
          <a:p>
            <a:pPr algn="just"/>
            <a:r>
              <a:rPr lang="fr-FR" altLang="fr-FR" sz="1800"/>
              <a:t>La résiliation doit prendre effet à compter de la date de la liquidation ou du redressement judiciaire.</a:t>
            </a:r>
          </a:p>
        </p:txBody>
      </p:sp>
      <p:sp>
        <p:nvSpPr>
          <p:cNvPr id="40963" name="Espace réservé du numéro de diapositive 4">
            <a:extLst>
              <a:ext uri="{FF2B5EF4-FFF2-40B4-BE49-F238E27FC236}">
                <a16:creationId xmlns:a16="http://schemas.microsoft.com/office/drawing/2014/main" id="{2580EDF0-E7BE-4224-B287-E73937F7213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B1F1EA9-4BE6-4614-A8C2-A701C650BF9F}" type="slidenum">
              <a:rPr lang="fr-FR" altLang="fr-FR" sz="1200">
                <a:solidFill>
                  <a:srgbClr val="898989"/>
                </a:solidFill>
              </a:rPr>
              <a:pPr/>
              <a:t>39</a:t>
            </a:fld>
            <a:endParaRPr lang="fr-FR" altLang="fr-FR" sz="1200">
              <a:solidFill>
                <a:srgbClr val="898989"/>
              </a:solidFill>
            </a:endParaRP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4">
            <a:extLst>
              <a:ext uri="{FF2B5EF4-FFF2-40B4-BE49-F238E27FC236}">
                <a16:creationId xmlns:a16="http://schemas.microsoft.com/office/drawing/2014/main" id="{C6EFA775-E32B-43CA-889C-BBB02ACC6BF0}"/>
              </a:ext>
            </a:extLst>
          </p:cNvPr>
          <p:cNvSpPr>
            <a:spLocks noGrp="1" noChangeArrowheads="1"/>
          </p:cNvSpPr>
          <p:nvPr>
            <p:ph type="body" sz="half" idx="2"/>
          </p:nvPr>
        </p:nvSpPr>
        <p:spPr>
          <a:xfrm>
            <a:off x="214313" y="357188"/>
            <a:ext cx="8715375" cy="5857875"/>
          </a:xfrm>
          <a:solidFill>
            <a:schemeClr val="bg1"/>
          </a:solidFill>
          <a:ln w="3175">
            <a:solidFill>
              <a:srgbClr val="008000"/>
            </a:solidFill>
            <a:miter lim="800000"/>
            <a:headEnd/>
            <a:tailEnd/>
          </a:ln>
        </p:spPr>
        <p:txBody>
          <a:bodyPr/>
          <a:lstStyle/>
          <a:p>
            <a:pPr algn="ctr">
              <a:buFont typeface="Arial" panose="020B0604020202020204" pitchFamily="34" charset="0"/>
              <a:buNone/>
            </a:pPr>
            <a:endParaRPr lang="en-GB" altLang="fr-FR" sz="2400" b="1">
              <a:solidFill>
                <a:schemeClr val="accent2"/>
              </a:solidFill>
            </a:endParaRPr>
          </a:p>
          <a:p>
            <a:pPr algn="ctr">
              <a:buFont typeface="Arial" panose="020B0604020202020204" pitchFamily="34" charset="0"/>
              <a:buNone/>
            </a:pPr>
            <a:r>
              <a:rPr lang="en-GB" altLang="fr-FR" sz="2400" b="1">
                <a:solidFill>
                  <a:schemeClr val="accent2"/>
                </a:solidFill>
              </a:rPr>
              <a:t>Note de </a:t>
            </a:r>
            <a:r>
              <a:rPr lang="fr-FR" altLang="fr-FR" sz="2400" b="1">
                <a:solidFill>
                  <a:schemeClr val="accent2"/>
                </a:solidFill>
              </a:rPr>
              <a:t>présentation</a:t>
            </a:r>
            <a:r>
              <a:rPr lang="en-GB" altLang="fr-FR" sz="2400" b="1">
                <a:solidFill>
                  <a:schemeClr val="accent2"/>
                </a:solidFill>
              </a:rPr>
              <a:t> du nouveau </a:t>
            </a:r>
            <a:r>
              <a:rPr lang="fr-FR" altLang="fr-FR" sz="2400" b="1">
                <a:solidFill>
                  <a:schemeClr val="accent2"/>
                </a:solidFill>
              </a:rPr>
              <a:t>CCAG-Travaux</a:t>
            </a:r>
            <a:r>
              <a:rPr lang="en-GB" altLang="fr-FR" sz="2400" b="1">
                <a:solidFill>
                  <a:schemeClr val="accent2"/>
                </a:solidFill>
              </a:rPr>
              <a:t> au </a:t>
            </a:r>
            <a:r>
              <a:rPr lang="fr-FR" altLang="fr-FR" sz="2400" b="1">
                <a:solidFill>
                  <a:schemeClr val="accent2"/>
                </a:solidFill>
              </a:rPr>
              <a:t>CG (Suite)</a:t>
            </a:r>
          </a:p>
          <a:p>
            <a:pPr algn="just"/>
            <a:endParaRPr lang="fr-FR" altLang="fr-FR" sz="2400"/>
          </a:p>
          <a:p>
            <a:pPr algn="just"/>
            <a:r>
              <a:rPr lang="fr-FR" altLang="fr-FR" sz="2400"/>
              <a:t>Simplification des procédures d'exécution des marchés :</a:t>
            </a:r>
          </a:p>
          <a:p>
            <a:pPr algn="just">
              <a:buFont typeface="Arial" panose="020B0604020202020204" pitchFamily="34" charset="0"/>
              <a:buNone/>
            </a:pPr>
            <a:endParaRPr lang="fr-FR" altLang="fr-FR" sz="2400"/>
          </a:p>
          <a:p>
            <a:pPr algn="just">
              <a:buFont typeface="Arial" panose="020B0604020202020204" pitchFamily="34" charset="0"/>
              <a:buNone/>
            </a:pPr>
            <a:r>
              <a:rPr lang="fr-FR" altLang="fr-FR" sz="2400"/>
              <a:t>    * Assouplissement et clarification de certaines clauses qui donnaient lieu à des interprétations </a:t>
            </a:r>
            <a:r>
              <a:rPr lang="fr-FR" altLang="fr-FR" sz="2400">
                <a:solidFill>
                  <a:srgbClr val="0070C0"/>
                </a:solidFill>
              </a:rPr>
              <a:t>erronées et divergentes </a:t>
            </a:r>
            <a:r>
              <a:rPr lang="fr-FR" altLang="fr-FR" sz="2400"/>
              <a:t>;</a:t>
            </a:r>
          </a:p>
          <a:p>
            <a:pPr algn="just"/>
            <a:endParaRPr lang="fr-FR" altLang="fr-FR" sz="2400"/>
          </a:p>
          <a:p>
            <a:pPr algn="just">
              <a:buFont typeface="Arial" panose="020B0604020202020204" pitchFamily="34" charset="0"/>
              <a:buNone/>
            </a:pPr>
            <a:r>
              <a:rPr lang="fr-FR" altLang="fr-FR" sz="2400"/>
              <a:t>    * </a:t>
            </a:r>
            <a:r>
              <a:rPr lang="fr-FR" altLang="fr-FR" sz="2400">
                <a:solidFill>
                  <a:srgbClr val="0070C0"/>
                </a:solidFill>
              </a:rPr>
              <a:t>Réduction de délais </a:t>
            </a:r>
            <a:r>
              <a:rPr lang="fr-FR" altLang="fr-FR" sz="2400"/>
              <a:t>de notification de certains actes de gestion ;</a:t>
            </a:r>
          </a:p>
          <a:p>
            <a:pPr algn="just">
              <a:buFont typeface="Arial" panose="020B0604020202020204" pitchFamily="34" charset="0"/>
              <a:buNone/>
            </a:pPr>
            <a:r>
              <a:rPr lang="fr-FR" altLang="fr-FR" sz="2400"/>
              <a:t> </a:t>
            </a:r>
          </a:p>
          <a:p>
            <a:pPr algn="just"/>
            <a:r>
              <a:rPr lang="fr-FR" altLang="fr-FR" sz="2400"/>
              <a:t>Mise en conformité avec les dispositions du Décret des Marchés Publics du 20/03/2013, entré en vigueur le  01/01/2014</a:t>
            </a:r>
            <a:endParaRPr lang="fr-FR" altLang="fr-FR" sz="2200"/>
          </a:p>
        </p:txBody>
      </p:sp>
      <p:sp>
        <p:nvSpPr>
          <p:cNvPr id="5123" name="Espace réservé du numéro de diapositive 6">
            <a:extLst>
              <a:ext uri="{FF2B5EF4-FFF2-40B4-BE49-F238E27FC236}">
                <a16:creationId xmlns:a16="http://schemas.microsoft.com/office/drawing/2014/main" id="{F096A8F0-5918-4DBD-9112-64C67107691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40619402-A2C2-47A5-95B6-802B8A1A8266}" type="slidenum">
              <a:rPr lang="fr-FR" altLang="fr-FR" sz="1200">
                <a:solidFill>
                  <a:srgbClr val="898989"/>
                </a:solidFill>
              </a:rPr>
              <a:pPr/>
              <a:t>4</a:t>
            </a:fld>
            <a:endParaRPr lang="fr-FR" altLang="fr-FR" sz="1200">
              <a:solidFill>
                <a:srgbClr val="898989"/>
              </a:solidFill>
            </a:endParaRPr>
          </a:p>
        </p:txBody>
      </p:sp>
    </p:spTree>
  </p:cSld>
  <p:clrMapOvr>
    <a:masterClrMapping/>
  </p:clrMapOvr>
  <p:transition advClick="0"/>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u contenu 2">
            <a:extLst>
              <a:ext uri="{FF2B5EF4-FFF2-40B4-BE49-F238E27FC236}">
                <a16:creationId xmlns:a16="http://schemas.microsoft.com/office/drawing/2014/main" id="{4699B5C4-7D65-46BA-A428-F8C14BA21A91}"/>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Révision des prix du marché </a:t>
            </a:r>
          </a:p>
          <a:p>
            <a:pPr algn="ctr">
              <a:buFont typeface="Arial" panose="020B0604020202020204" pitchFamily="34" charset="0"/>
              <a:buNone/>
            </a:pPr>
            <a:endParaRPr lang="fr-MA" altLang="fr-FR" sz="2200" b="1">
              <a:solidFill>
                <a:schemeClr val="accent2"/>
              </a:solidFill>
            </a:endParaRPr>
          </a:p>
          <a:p>
            <a:pPr algn="just"/>
            <a:r>
              <a:rPr lang="fr-MA" altLang="fr-FR" sz="1800"/>
              <a:t>Le CPS doit rappeler que  le marché est passé à prix révisables conformément au Décret du 20/03/2013 et prévoir la ou les formules de révision applicables ;</a:t>
            </a:r>
          </a:p>
          <a:p>
            <a:pPr algn="just"/>
            <a:endParaRPr lang="fr-FR" altLang="fr-FR" sz="1800"/>
          </a:p>
          <a:p>
            <a:pPr algn="just"/>
            <a:r>
              <a:rPr lang="fr-MA" altLang="fr-FR" sz="1800"/>
              <a:t>La date d'exigibilité [Il s’agit plutôt de la date de référence] de la révision des prix est celle de remise des offres en cas d‘AO ou de signature du marché en cas de marché négocié ;</a:t>
            </a:r>
            <a:endParaRPr lang="fr-FR" altLang="fr-FR" sz="1800"/>
          </a:p>
          <a:p>
            <a:pPr algn="just">
              <a:buFont typeface="Arial" panose="020B0604020202020204" pitchFamily="34" charset="0"/>
              <a:buNone/>
            </a:pPr>
            <a:endParaRPr lang="fr-FR" altLang="fr-FR" sz="1800"/>
          </a:p>
          <a:p>
            <a:pPr algn="just"/>
            <a:r>
              <a:rPr lang="fr-MA" altLang="fr-FR" sz="1800"/>
              <a:t>On note la suppression de certaines dispositions qui étaient prévues dans le cas de variation lorsque le  montant total des travaux restant à exécuter devrait se trouver, à un instant donné, augmenté ou diminué de plus de 50 % par rapport au montant de ces mêmes travaux établi sur la base des prix initiaux du marché, à savoir :</a:t>
            </a:r>
          </a:p>
          <a:p>
            <a:pPr algn="just">
              <a:buFont typeface="Arial" panose="020B0604020202020204" pitchFamily="34" charset="0"/>
              <a:buNone/>
            </a:pPr>
            <a:endParaRPr lang="fr-MA" altLang="fr-FR" sz="1800"/>
          </a:p>
          <a:p>
            <a:pPr algn="just">
              <a:buFont typeface="Arial" panose="020B0604020202020204" pitchFamily="34" charset="0"/>
              <a:buNone/>
            </a:pPr>
            <a:r>
              <a:rPr lang="fr-MA" altLang="fr-FR" sz="1800"/>
              <a:t>      1) Le paiement aux prix du marché, révisés pour les travaux exécutés entre la date de la demande de résiliation par l’entreprise et la date à laquelle celle-ci lui est notifiée, à condition qu'il ne soit pas écoulé plus de 2 mois entre ces deux dates ;</a:t>
            </a:r>
            <a:endParaRPr lang="fr-FR" altLang="fr-FR" sz="1800"/>
          </a:p>
          <a:p>
            <a:pPr algn="just">
              <a:buFont typeface="Arial" panose="020B0604020202020204" pitchFamily="34" charset="0"/>
              <a:buNone/>
            </a:pPr>
            <a:endParaRPr lang="fr-FR" altLang="fr-FR" sz="1800"/>
          </a:p>
        </p:txBody>
      </p:sp>
      <p:sp>
        <p:nvSpPr>
          <p:cNvPr id="41987" name="Espace réservé du numéro de diapositive 4">
            <a:extLst>
              <a:ext uri="{FF2B5EF4-FFF2-40B4-BE49-F238E27FC236}">
                <a16:creationId xmlns:a16="http://schemas.microsoft.com/office/drawing/2014/main" id="{BC6E4B2B-4BDB-46DD-A2F1-084E1881C8A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AF5FF4C-9B9B-4A71-B15E-27FCAB825CF5}" type="slidenum">
              <a:rPr lang="fr-FR" altLang="fr-FR" sz="1200">
                <a:solidFill>
                  <a:srgbClr val="898989"/>
                </a:solidFill>
              </a:rPr>
              <a:pPr/>
              <a:t>40</a:t>
            </a:fld>
            <a:endParaRPr lang="fr-FR" altLang="fr-FR" sz="1200">
              <a:solidFill>
                <a:srgbClr val="898989"/>
              </a:solidFill>
            </a:endParaRPr>
          </a:p>
        </p:txBody>
      </p:sp>
    </p:spTree>
  </p:cSld>
  <p:clrMapOvr>
    <a:masterClrMapping/>
  </p:clrMapOvr>
  <p:transition advClick="0"/>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u contenu 2">
            <a:extLst>
              <a:ext uri="{FF2B5EF4-FFF2-40B4-BE49-F238E27FC236}">
                <a16:creationId xmlns:a16="http://schemas.microsoft.com/office/drawing/2014/main" id="{FEE209C0-39A4-4DDE-8415-433597A84325}"/>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Révision des prix du marché (Suite)</a:t>
            </a:r>
          </a:p>
          <a:p>
            <a:pPr algn="just">
              <a:buFont typeface="Arial" panose="020B0604020202020204" pitchFamily="34" charset="0"/>
              <a:buNone/>
            </a:pPr>
            <a:endParaRPr lang="fr-FR" altLang="fr-FR" sz="1800"/>
          </a:p>
          <a:p>
            <a:pPr algn="just">
              <a:buFont typeface="Arial" panose="020B0604020202020204" pitchFamily="34" charset="0"/>
              <a:buNone/>
            </a:pPr>
            <a:r>
              <a:rPr lang="fr-MA" altLang="fr-FR" sz="1800"/>
              <a:t>      2) S'il s'est écoulé plus de 2 mois entre ces deux dates, les prix applicables après le 2</a:t>
            </a:r>
            <a:r>
              <a:rPr lang="fr-MA" altLang="fr-FR" sz="1800" baseline="30000"/>
              <a:t>ème </a:t>
            </a:r>
            <a:r>
              <a:rPr lang="fr-MA" altLang="fr-FR" sz="1800"/>
              <a:t>mois sont arrêtés d’un commun accord entre l’entreprise et le MO dans la limite des prix correspondant aux dépenses réelles majorées forfaitairement de 5 % pour bénéfice.</a:t>
            </a:r>
            <a:endParaRPr lang="fr-FR" altLang="fr-FR" sz="1800"/>
          </a:p>
          <a:p>
            <a:pPr algn="just">
              <a:buFont typeface="Arial" panose="020B0604020202020204" pitchFamily="34" charset="0"/>
              <a:buNone/>
            </a:pPr>
            <a:endParaRPr lang="fr-FR" altLang="fr-FR" sz="1800"/>
          </a:p>
          <a:p>
            <a:pPr algn="just">
              <a:buFont typeface="Arial" panose="020B0604020202020204" pitchFamily="34" charset="0"/>
              <a:buNone/>
            </a:pPr>
            <a:r>
              <a:rPr lang="fr-MA" altLang="fr-FR" sz="1800"/>
              <a:t>      3) En cas de désaccord, l’entreprise est payée à des prix provisoires fixés par le MO, réserve faite de l'application éventuelle de la procédure de traitement des litiges.</a:t>
            </a:r>
            <a:endParaRPr lang="fr-FR" altLang="fr-FR" sz="1800"/>
          </a:p>
          <a:p>
            <a:pPr algn="just">
              <a:buFont typeface="Arial" panose="020B0604020202020204" pitchFamily="34" charset="0"/>
              <a:buNone/>
            </a:pPr>
            <a:endParaRPr lang="fr-FR" altLang="fr-FR" sz="1800"/>
          </a:p>
          <a:p>
            <a:pPr algn="just">
              <a:buFont typeface="Arial" panose="020B0604020202020204" pitchFamily="34" charset="0"/>
              <a:buNone/>
            </a:pPr>
            <a:r>
              <a:rPr lang="fr-MA" altLang="fr-FR" sz="1800"/>
              <a:t>      </a:t>
            </a:r>
            <a:r>
              <a:rPr lang="fr-MA" altLang="fr-FR" sz="1800" b="1">
                <a:solidFill>
                  <a:srgbClr val="0070C0"/>
                </a:solidFill>
              </a:rPr>
              <a:t>Nota</a:t>
            </a:r>
            <a:r>
              <a:rPr lang="fr-MA" altLang="fr-FR" sz="1800"/>
              <a:t> : Cette suppression signifie que, puisque l'entreprise doit continuer l'exécution des travaux jusqu'à la décision de résiliation à lui notifier dans 60 jours après sa demande :</a:t>
            </a:r>
            <a:endParaRPr lang="fr-FR" altLang="fr-FR" sz="1800"/>
          </a:p>
          <a:p>
            <a:pPr algn="just">
              <a:buFont typeface="Arial" panose="020B0604020202020204" pitchFamily="34" charset="0"/>
              <a:buNone/>
            </a:pPr>
            <a:r>
              <a:rPr lang="fr-MA" altLang="fr-FR" sz="1800"/>
              <a:t> </a:t>
            </a:r>
            <a:endParaRPr lang="fr-FR" altLang="fr-FR" sz="1800"/>
          </a:p>
          <a:p>
            <a:pPr lvl="1" algn="just">
              <a:buFont typeface="Wingdings" panose="05000000000000000000" pitchFamily="2" charset="2"/>
              <a:buChar char="ü"/>
            </a:pPr>
            <a:r>
              <a:rPr lang="fr-MA" altLang="fr-FR" sz="1800"/>
              <a:t>La résiliation doit intervenir impérativement dans ce délai de 60 jours ; autrement, l'entreprise doit arrêter les travaux ;</a:t>
            </a:r>
            <a:endParaRPr lang="fr-FR" altLang="fr-FR" sz="1800"/>
          </a:p>
          <a:p>
            <a:pPr algn="just">
              <a:buFont typeface="Arial" panose="020B0604020202020204" pitchFamily="34" charset="0"/>
              <a:buNone/>
            </a:pPr>
            <a:endParaRPr lang="fr-FR" altLang="fr-FR" sz="1800"/>
          </a:p>
          <a:p>
            <a:pPr lvl="1" algn="just">
              <a:buFont typeface="Wingdings" panose="05000000000000000000" pitchFamily="2" charset="2"/>
              <a:buChar char="ü"/>
            </a:pPr>
            <a:r>
              <a:rPr lang="fr-MA" altLang="fr-FR" sz="1800"/>
              <a:t>Les travaux exécutés dans les 60 jours, sont à réviser avec les formules du marché.</a:t>
            </a:r>
            <a:endParaRPr lang="fr-FR" altLang="fr-FR" sz="1800"/>
          </a:p>
          <a:p>
            <a:pPr algn="just">
              <a:buFont typeface="Arial" panose="020B0604020202020204" pitchFamily="34" charset="0"/>
              <a:buNone/>
            </a:pPr>
            <a:endParaRPr lang="fr-FR" altLang="fr-FR" sz="1800"/>
          </a:p>
        </p:txBody>
      </p:sp>
      <p:sp>
        <p:nvSpPr>
          <p:cNvPr id="43011" name="Espace réservé du numéro de diapositive 4">
            <a:extLst>
              <a:ext uri="{FF2B5EF4-FFF2-40B4-BE49-F238E27FC236}">
                <a16:creationId xmlns:a16="http://schemas.microsoft.com/office/drawing/2014/main" id="{20B08C84-FA86-49F4-AEAC-CCF45C33727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E10A040-9428-4BB2-86ED-8EAEE52A8813}" type="slidenum">
              <a:rPr lang="fr-FR" altLang="fr-FR" sz="1200">
                <a:solidFill>
                  <a:srgbClr val="898989"/>
                </a:solidFill>
              </a:rPr>
              <a:pPr/>
              <a:t>41</a:t>
            </a:fld>
            <a:endParaRPr lang="fr-FR" altLang="fr-FR" sz="1200">
              <a:solidFill>
                <a:srgbClr val="898989"/>
              </a:solidFill>
            </a:endParaRPr>
          </a:p>
        </p:txBody>
      </p:sp>
    </p:spTree>
  </p:cSld>
  <p:clrMapOvr>
    <a:masterClrMapping/>
  </p:clrMapOvr>
  <p:transition advClick="0"/>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u contenu 2">
            <a:extLst>
              <a:ext uri="{FF2B5EF4-FFF2-40B4-BE49-F238E27FC236}">
                <a16:creationId xmlns:a16="http://schemas.microsoft.com/office/drawing/2014/main" id="{A6F63465-A95A-4856-8801-0AB86BC673F6}"/>
              </a:ext>
            </a:extLst>
          </p:cNvPr>
          <p:cNvSpPr>
            <a:spLocks noGrp="1"/>
          </p:cNvSpPr>
          <p:nvPr>
            <p:ph idx="1"/>
          </p:nvPr>
        </p:nvSpPr>
        <p:spPr>
          <a:xfrm>
            <a:off x="142875" y="214313"/>
            <a:ext cx="8786813" cy="6072187"/>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Ouvrages ou travaux supplémentaires (TS) </a:t>
            </a:r>
          </a:p>
          <a:p>
            <a:pPr algn="ctr">
              <a:buFont typeface="Arial" panose="020B0604020202020204" pitchFamily="34" charset="0"/>
              <a:buNone/>
            </a:pPr>
            <a:r>
              <a:rPr lang="fr-MA" altLang="fr-FR" sz="1800" b="1">
                <a:solidFill>
                  <a:schemeClr val="accent2"/>
                </a:solidFill>
              </a:rPr>
              <a:t> </a:t>
            </a:r>
          </a:p>
          <a:p>
            <a:pPr algn="just"/>
            <a:r>
              <a:rPr lang="fr-MA" altLang="fr-FR" sz="1800"/>
              <a:t>Sont rappelées les conditions du DMP du 20/03/2013 pour ordonner  les TS qui :</a:t>
            </a:r>
            <a:endParaRPr lang="fr-FR" altLang="fr-FR" sz="1800"/>
          </a:p>
          <a:p>
            <a:pPr lvl="1" algn="just">
              <a:buFont typeface="Wingdings" panose="05000000000000000000" pitchFamily="2" charset="2"/>
              <a:buChar char="ü"/>
            </a:pPr>
            <a:r>
              <a:rPr lang="fr-MA" altLang="fr-FR" sz="1800"/>
              <a:t>ne doivent pas changer l’objet du marché : </a:t>
            </a:r>
          </a:p>
          <a:p>
            <a:pPr lvl="1" algn="just">
              <a:buFont typeface="Wingdings" panose="05000000000000000000" pitchFamily="2" charset="2"/>
              <a:buChar char="ü"/>
            </a:pPr>
            <a:r>
              <a:rPr lang="fr-MA" altLang="fr-FR" sz="1800"/>
              <a:t>sont imprévus au moment de sa passation ; </a:t>
            </a:r>
          </a:p>
          <a:p>
            <a:pPr lvl="1" algn="just">
              <a:buFont typeface="Wingdings" panose="05000000000000000000" pitchFamily="2" charset="2"/>
              <a:buChar char="ü"/>
            </a:pPr>
            <a:r>
              <a:rPr lang="fr-MA" altLang="fr-FR" sz="1800"/>
              <a:t>sont considérés comme l’accessoire du marché ; </a:t>
            </a:r>
          </a:p>
          <a:p>
            <a:pPr lvl="1" algn="just">
              <a:buFont typeface="Wingdings" panose="05000000000000000000" pitchFamily="2" charset="2"/>
              <a:buChar char="ü"/>
            </a:pPr>
            <a:r>
              <a:rPr lang="fr-MA" altLang="fr-FR" sz="1800"/>
              <a:t>il y a intérêt au vu du délai d’exécution ou de la bonne marche de l’exécution du marché à ne pas introduire une nouvelle entreprise ; </a:t>
            </a:r>
          </a:p>
          <a:p>
            <a:pPr lvl="1" algn="just">
              <a:buFont typeface="Wingdings" panose="05000000000000000000" pitchFamily="2" charset="2"/>
              <a:buChar char="ü"/>
            </a:pPr>
            <a:r>
              <a:rPr lang="fr-MA" altLang="fr-FR" sz="1800"/>
              <a:t>leur exécution implique un matériel déjà utilisé sur place par l’entreprise ; </a:t>
            </a:r>
          </a:p>
          <a:p>
            <a:pPr lvl="1" algn="just">
              <a:buFont typeface="Wingdings" panose="05000000000000000000" pitchFamily="2" charset="2"/>
              <a:buChar char="ü"/>
            </a:pPr>
            <a:r>
              <a:rPr lang="fr-MA" altLang="fr-FR" sz="1800"/>
              <a:t>leur montant ne dépasse pas 10% du montant du marché initial.</a:t>
            </a:r>
            <a:endParaRPr lang="fr-FR" altLang="fr-FR" sz="1800"/>
          </a:p>
          <a:p>
            <a:pPr algn="just">
              <a:buFont typeface="Arial" panose="020B0604020202020204" pitchFamily="34" charset="0"/>
              <a:buNone/>
            </a:pPr>
            <a:endParaRPr lang="fr-FR" altLang="fr-FR" sz="1800"/>
          </a:p>
          <a:p>
            <a:pPr algn="just"/>
            <a:r>
              <a:rPr lang="fr-MA" altLang="fr-FR" sz="1800"/>
              <a:t>Ils  sont prescris à l'entreprise par OS immédiatement exécutable ;</a:t>
            </a:r>
            <a:endParaRPr lang="fr-FR" altLang="fr-FR" sz="1800"/>
          </a:p>
          <a:p>
            <a:pPr algn="just">
              <a:buFont typeface="Arial" panose="020B0604020202020204" pitchFamily="34" charset="0"/>
              <a:buNone/>
            </a:pPr>
            <a:endParaRPr lang="fr-FR" altLang="fr-FR" sz="1800"/>
          </a:p>
          <a:p>
            <a:pPr algn="just"/>
            <a:r>
              <a:rPr lang="fr-MA" altLang="fr-FR" sz="1800"/>
              <a:t>Ils sont constatés par avenant qui en fixe la nature, les prix et, lce, le délai d’exécution ;</a:t>
            </a:r>
            <a:endParaRPr lang="fr-FR" altLang="fr-FR" sz="1800"/>
          </a:p>
          <a:p>
            <a:pPr algn="just">
              <a:buFont typeface="Arial" panose="020B0604020202020204" pitchFamily="34" charset="0"/>
              <a:buNone/>
            </a:pPr>
            <a:r>
              <a:rPr lang="fr-MA" altLang="fr-FR" sz="1800" b="1">
                <a:solidFill>
                  <a:srgbClr val="0070C0"/>
                </a:solidFill>
              </a:rPr>
              <a:t>Nota</a:t>
            </a:r>
            <a:r>
              <a:rPr lang="fr-MA" altLang="fr-FR" sz="1800"/>
              <a:t> : </a:t>
            </a:r>
          </a:p>
          <a:p>
            <a:pPr algn="just"/>
            <a:r>
              <a:rPr lang="fr-MA" altLang="fr-FR" sz="1800"/>
              <a:t>Comme l’OS ordonnant les TS est immédiatement exécutable, le problème peut se poser s’il n’y a pas accord sur la prorogation du délai contractuel par avenant. </a:t>
            </a:r>
          </a:p>
          <a:p>
            <a:pPr algn="just">
              <a:buFont typeface="Arial" panose="020B0604020202020204" pitchFamily="34" charset="0"/>
              <a:buNone/>
            </a:pPr>
            <a:r>
              <a:rPr lang="fr-MA" altLang="fr-FR" sz="1800"/>
              <a:t>       On estime que ce cas devrait donner lieu à l’application la procédure des litiges ;</a:t>
            </a:r>
            <a:endParaRPr lang="fr-FR" altLang="fr-FR" sz="1800"/>
          </a:p>
          <a:p>
            <a:pPr algn="ctr">
              <a:buFont typeface="Arial" panose="020B0604020202020204" pitchFamily="34" charset="0"/>
              <a:buNone/>
            </a:pPr>
            <a:endParaRPr lang="fr-FR" altLang="fr-FR" sz="1400"/>
          </a:p>
        </p:txBody>
      </p:sp>
      <p:sp>
        <p:nvSpPr>
          <p:cNvPr id="44035" name="Espace réservé du numéro de diapositive 4">
            <a:extLst>
              <a:ext uri="{FF2B5EF4-FFF2-40B4-BE49-F238E27FC236}">
                <a16:creationId xmlns:a16="http://schemas.microsoft.com/office/drawing/2014/main" id="{E226721B-B876-444D-A7EB-E326E80FB7C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008B5E4-74F2-489D-9B8A-C726CE51C74C}" type="slidenum">
              <a:rPr lang="fr-FR" altLang="fr-FR" sz="1200">
                <a:solidFill>
                  <a:srgbClr val="898989"/>
                </a:solidFill>
              </a:rPr>
              <a:pPr/>
              <a:t>42</a:t>
            </a:fld>
            <a:endParaRPr lang="fr-FR" altLang="fr-FR" sz="1200">
              <a:solidFill>
                <a:srgbClr val="898989"/>
              </a:solidFill>
            </a:endParaRPr>
          </a:p>
        </p:txBody>
      </p:sp>
    </p:spTree>
  </p:cSld>
  <p:clrMapOvr>
    <a:masterClrMapping/>
  </p:clrMapOvr>
  <p:transition advClick="0"/>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Espace réservé du contenu 2">
            <a:extLst>
              <a:ext uri="{FF2B5EF4-FFF2-40B4-BE49-F238E27FC236}">
                <a16:creationId xmlns:a16="http://schemas.microsoft.com/office/drawing/2014/main" id="{35167BF2-9803-4EDE-BF24-05DFB795CE8C}"/>
              </a:ext>
            </a:extLst>
          </p:cNvPr>
          <p:cNvSpPr>
            <a:spLocks noGrp="1"/>
          </p:cNvSpPr>
          <p:nvPr>
            <p:ph idx="1"/>
          </p:nvPr>
        </p:nvSpPr>
        <p:spPr>
          <a:xfrm>
            <a:off x="142875" y="214313"/>
            <a:ext cx="8786813" cy="60007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Ouvrages ou travaux supplémentaires (Suite)</a:t>
            </a:r>
            <a:r>
              <a:rPr lang="fr-MA" altLang="fr-FR" sz="1800" b="1">
                <a:solidFill>
                  <a:schemeClr val="accent2"/>
                </a:solidFill>
              </a:rPr>
              <a:t> </a:t>
            </a:r>
          </a:p>
          <a:p>
            <a:pPr algn="ctr">
              <a:buFont typeface="Arial" panose="020B0604020202020204" pitchFamily="34" charset="0"/>
              <a:buNone/>
            </a:pPr>
            <a:endParaRPr lang="fr-MA" altLang="fr-FR" sz="1800" b="1">
              <a:solidFill>
                <a:schemeClr val="accent2"/>
              </a:solidFill>
            </a:endParaRPr>
          </a:p>
          <a:p>
            <a:pPr algn="just"/>
            <a:r>
              <a:rPr lang="fr-MA" altLang="fr-FR" sz="1800"/>
              <a:t>Fixation des prix des TS en PU, globaux ou mixtes ; </a:t>
            </a:r>
            <a:endParaRPr lang="fr-FR" altLang="fr-FR" sz="1800"/>
          </a:p>
          <a:p>
            <a:pPr algn="just"/>
            <a:r>
              <a:rPr lang="fr-MA" altLang="fr-FR" sz="1800"/>
              <a:t>Les prix sont fixés sur la base :</a:t>
            </a:r>
          </a:p>
          <a:p>
            <a:pPr lvl="1" algn="just">
              <a:buFont typeface="Wingdings" panose="05000000000000000000" pitchFamily="2" charset="2"/>
              <a:buChar char="ü"/>
            </a:pPr>
            <a:r>
              <a:rPr lang="fr-MA" altLang="fr-FR" sz="1800"/>
              <a:t>des prix du marché initial ou ;</a:t>
            </a:r>
          </a:p>
          <a:p>
            <a:pPr lvl="1" algn="just">
              <a:buFont typeface="Wingdings" panose="05000000000000000000" pitchFamily="2" charset="2"/>
              <a:buChar char="ü"/>
            </a:pPr>
            <a:r>
              <a:rPr lang="fr-MA" altLang="fr-FR" sz="1800"/>
              <a:t>de la négociation compte tenu des prix courants lors de la conclusion de l'avenant ;</a:t>
            </a:r>
            <a:endParaRPr lang="fr-FR" altLang="fr-FR" sz="1800"/>
          </a:p>
          <a:p>
            <a:pPr algn="just"/>
            <a:r>
              <a:rPr lang="fr-MA" altLang="fr-FR" sz="1800"/>
              <a:t>La révision des prix se fait avec les valeurs de référence des index du mois de la date : </a:t>
            </a:r>
            <a:endParaRPr lang="fr-FR" altLang="fr-FR" sz="1800"/>
          </a:p>
          <a:p>
            <a:pPr lvl="1" algn="just">
              <a:buFont typeface="Wingdings" panose="05000000000000000000" pitchFamily="2" charset="2"/>
              <a:buChar char="ü"/>
            </a:pPr>
            <a:r>
              <a:rPr lang="fr-MA" altLang="fr-FR" sz="1800"/>
              <a:t>limite de remise des offres ou bien du mois de la date de la signature du marché s’il est négocié, pour les prix déjà prévus au marché ;</a:t>
            </a:r>
          </a:p>
          <a:p>
            <a:pPr lvl="1" algn="just">
              <a:buFont typeface="Wingdings" panose="05000000000000000000" pitchFamily="2" charset="2"/>
              <a:buChar char="ü"/>
            </a:pPr>
            <a:r>
              <a:rPr lang="fr-MA" altLang="fr-FR" sz="1800"/>
              <a:t>de signature de l’avenant par l'entreprise, pour les nouveaux prix ;</a:t>
            </a:r>
          </a:p>
          <a:p>
            <a:pPr lvl="1" algn="just">
              <a:buFont typeface="Arial" panose="020B0604020202020204" pitchFamily="34" charset="0"/>
              <a:buNone/>
            </a:pPr>
            <a:r>
              <a:rPr lang="fr-MA" altLang="fr-FR" sz="1800"/>
              <a:t>    </a:t>
            </a:r>
            <a:r>
              <a:rPr lang="fr-MA" altLang="fr-FR" sz="1800" b="1">
                <a:solidFill>
                  <a:srgbClr val="0070C0"/>
                </a:solidFill>
              </a:rPr>
              <a:t>Nota</a:t>
            </a:r>
            <a:r>
              <a:rPr lang="fr-MA" altLang="fr-FR" sz="1800"/>
              <a:t> : Ce cas suppose, lce, l’introduction de formules adaptées aux prix nouveaux. </a:t>
            </a:r>
            <a:endParaRPr lang="fr-FR" altLang="fr-FR" sz="1800"/>
          </a:p>
          <a:p>
            <a:pPr algn="just"/>
            <a:r>
              <a:rPr lang="fr-MA" altLang="fr-FR" sz="1800"/>
              <a:t>Recours, à défaut d'accord sur la fixation des prix, à la procédure des litiges ;</a:t>
            </a:r>
          </a:p>
          <a:p>
            <a:pPr algn="ctr">
              <a:buFont typeface="Arial" panose="020B0604020202020204" pitchFamily="34" charset="0"/>
              <a:buNone/>
            </a:pPr>
            <a:r>
              <a:rPr lang="fr-MA" altLang="fr-FR" sz="2200" b="1">
                <a:solidFill>
                  <a:schemeClr val="accent2"/>
                </a:solidFill>
              </a:rPr>
              <a:t>Changement de la provenance des matériaux</a:t>
            </a:r>
          </a:p>
          <a:p>
            <a:pPr algn="ctr">
              <a:buFont typeface="Arial" panose="020B0604020202020204" pitchFamily="34" charset="0"/>
              <a:buNone/>
            </a:pPr>
            <a:endParaRPr lang="fr-FR" altLang="fr-FR" sz="2200" b="1">
              <a:solidFill>
                <a:schemeClr val="accent2"/>
              </a:solidFill>
            </a:endParaRPr>
          </a:p>
          <a:p>
            <a:pPr algn="just"/>
            <a:r>
              <a:rPr lang="fr-MA" altLang="fr-FR" sz="1800"/>
              <a:t>Modification du lieu de la provenance des matériaux fixé par le MO [Au lieu du CPS] :</a:t>
            </a:r>
            <a:endParaRPr lang="fr-FR" altLang="fr-FR" sz="1800"/>
          </a:p>
          <a:p>
            <a:pPr algn="just"/>
            <a:r>
              <a:rPr lang="fr-MA" altLang="fr-FR" sz="1800"/>
              <a:t>Consécration, par avenant, du changement, de moins-value ou plus-value en résultant ;</a:t>
            </a:r>
          </a:p>
          <a:p>
            <a:pPr algn="just"/>
            <a:r>
              <a:rPr lang="fr-FR" altLang="fr-FR" sz="1800"/>
              <a:t>R</a:t>
            </a:r>
            <a:r>
              <a:rPr lang="fr-MA" altLang="fr-FR" sz="1800"/>
              <a:t>ecours à la procédure du litige, en cas de désaccord sur la - value ou + value.</a:t>
            </a:r>
            <a:endParaRPr lang="fr-FR" altLang="fr-FR" sz="1800"/>
          </a:p>
          <a:p>
            <a:pPr algn="just">
              <a:buFont typeface="Arial" panose="020B0604020202020204" pitchFamily="34" charset="0"/>
              <a:buNone/>
            </a:pPr>
            <a:r>
              <a:rPr lang="fr-MA" altLang="fr-FR" sz="1800"/>
              <a:t>       </a:t>
            </a:r>
            <a:endParaRPr lang="fr-MA" altLang="fr-FR" sz="1800" b="1">
              <a:solidFill>
                <a:schemeClr val="accent2"/>
              </a:solidFill>
            </a:endParaRPr>
          </a:p>
          <a:p>
            <a:pPr algn="ctr">
              <a:buFont typeface="Arial" panose="020B0604020202020204" pitchFamily="34" charset="0"/>
              <a:buNone/>
            </a:pPr>
            <a:endParaRPr lang="fr-FR" altLang="fr-FR" sz="1800"/>
          </a:p>
        </p:txBody>
      </p:sp>
      <p:sp>
        <p:nvSpPr>
          <p:cNvPr id="45059" name="Espace réservé du numéro de diapositive 4">
            <a:extLst>
              <a:ext uri="{FF2B5EF4-FFF2-40B4-BE49-F238E27FC236}">
                <a16:creationId xmlns:a16="http://schemas.microsoft.com/office/drawing/2014/main" id="{D1FF2476-1FF0-4504-8359-89DB167A5A9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B52885E-7823-42BF-8F6D-86AFC5DBE890}" type="slidenum">
              <a:rPr lang="fr-FR" altLang="fr-FR" sz="1200">
                <a:solidFill>
                  <a:srgbClr val="898989"/>
                </a:solidFill>
              </a:rPr>
              <a:pPr/>
              <a:t>43</a:t>
            </a:fld>
            <a:endParaRPr lang="fr-FR" altLang="fr-FR" sz="1200">
              <a:solidFill>
                <a:srgbClr val="898989"/>
              </a:solidFill>
            </a:endParaRPr>
          </a:p>
        </p:txBody>
      </p:sp>
    </p:spTree>
  </p:cSld>
  <p:clrMapOvr>
    <a:masterClrMapping/>
  </p:clrMapOvr>
  <p:transition advClick="0"/>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Espace réservé du contenu 2">
            <a:extLst>
              <a:ext uri="{FF2B5EF4-FFF2-40B4-BE49-F238E27FC236}">
                <a16:creationId xmlns:a16="http://schemas.microsoft.com/office/drawing/2014/main" id="{E7CEE6DB-00AE-4B80-8E79-BC92F62EE7C4}"/>
              </a:ext>
            </a:extLst>
          </p:cNvPr>
          <p:cNvSpPr>
            <a:spLocks noGrp="1"/>
          </p:cNvSpPr>
          <p:nvPr>
            <p:ph idx="1"/>
          </p:nvPr>
        </p:nvSpPr>
        <p:spPr>
          <a:xfrm>
            <a:off x="142875" y="214313"/>
            <a:ext cx="8786813" cy="6072187"/>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Augmentation dans la masse des travaux</a:t>
            </a:r>
          </a:p>
          <a:p>
            <a:pPr algn="ctr">
              <a:buFont typeface="Arial" panose="020B0604020202020204" pitchFamily="34" charset="0"/>
              <a:buNone/>
            </a:pPr>
            <a:endParaRPr lang="fr-FR" altLang="fr-FR" sz="2200"/>
          </a:p>
          <a:p>
            <a:pPr algn="just"/>
            <a:r>
              <a:rPr lang="fr-MA" altLang="fr-FR" sz="2000"/>
              <a:t>Notion de masse des travaux nuancée : Montant des travaux exécutés et évalués à un moment donné à partir des prix initiaux du marché, sans tenir compte des TS, de la révision des prix, des indemnités accordées et des IM ou des pénalités de retard ;</a:t>
            </a:r>
            <a:endParaRPr lang="fr-FR" altLang="fr-FR" sz="2000"/>
          </a:p>
          <a:p>
            <a:pPr algn="just">
              <a:buFont typeface="Arial" panose="020B0604020202020204" pitchFamily="34" charset="0"/>
              <a:buNone/>
            </a:pPr>
            <a:endParaRPr lang="fr-FR" altLang="fr-FR" sz="2000"/>
          </a:p>
          <a:p>
            <a:pPr algn="just"/>
            <a:r>
              <a:rPr lang="fr-MA" altLang="fr-FR" sz="2000"/>
              <a:t>Délai accordé à l’entreprise pour aviser le MO fixé à 20 jours au moins à l’avance, de la date probable à laquelle la masse des travaux atteindra la masse initiale ;</a:t>
            </a:r>
          </a:p>
          <a:p>
            <a:pPr algn="just">
              <a:buFont typeface="Arial" panose="020B0604020202020204" pitchFamily="34" charset="0"/>
              <a:buNone/>
            </a:pPr>
            <a:r>
              <a:rPr lang="fr-MA" altLang="fr-FR" sz="2000"/>
              <a:t>       [Au lieu de 30 jours, sauf disposition différente du CPS]</a:t>
            </a:r>
          </a:p>
          <a:p>
            <a:pPr algn="just">
              <a:buFont typeface="Arial" panose="020B0604020202020204" pitchFamily="34" charset="0"/>
              <a:buNone/>
            </a:pPr>
            <a:endParaRPr lang="fr-FR" altLang="fr-FR" sz="2000"/>
          </a:p>
          <a:p>
            <a:pPr algn="just"/>
            <a:r>
              <a:rPr lang="fr-MA" altLang="fr-FR" sz="2000"/>
              <a:t>Décision, par OS, de poursuivre les travaux dans un délai de 20 jours a/c de réception de la lettre de l’entreprise (au lieu de 10 jours avant ladite date probable) ;</a:t>
            </a:r>
            <a:endParaRPr lang="fr-FR" altLang="fr-FR" sz="2000"/>
          </a:p>
          <a:p>
            <a:pPr algn="just">
              <a:buFont typeface="Arial" panose="020B0604020202020204" pitchFamily="34" charset="0"/>
              <a:buNone/>
            </a:pPr>
            <a:r>
              <a:rPr lang="fr-MA" altLang="fr-FR" sz="2000"/>
              <a:t> </a:t>
            </a:r>
            <a:endParaRPr lang="fr-FR" altLang="fr-FR" sz="2000"/>
          </a:p>
          <a:p>
            <a:pPr algn="just"/>
            <a:r>
              <a:rPr lang="fr-MA" altLang="fr-FR" sz="2000"/>
              <a:t>Possibilité de prorogation du délai contractuel par avenant ;</a:t>
            </a:r>
            <a:endParaRPr lang="fr-FR" altLang="fr-FR" sz="2000"/>
          </a:p>
          <a:p>
            <a:pPr algn="just">
              <a:buFont typeface="Arial" panose="020B0604020202020204" pitchFamily="34" charset="0"/>
              <a:buNone/>
            </a:pPr>
            <a:endParaRPr lang="fr-FR" altLang="fr-FR" sz="1800"/>
          </a:p>
          <a:p>
            <a:pPr>
              <a:buFont typeface="Arial" panose="020B0604020202020204" pitchFamily="34" charset="0"/>
              <a:buNone/>
            </a:pPr>
            <a:r>
              <a:rPr lang="fr-MA" altLang="fr-FR" sz="1800"/>
              <a:t> </a:t>
            </a:r>
            <a:endParaRPr lang="fr-FR" altLang="fr-FR" sz="1800"/>
          </a:p>
          <a:p>
            <a:pPr algn="ctr">
              <a:buFont typeface="Arial" panose="020B0604020202020204" pitchFamily="34" charset="0"/>
              <a:buNone/>
            </a:pPr>
            <a:endParaRPr lang="fr-FR" altLang="fr-FR" sz="1800"/>
          </a:p>
        </p:txBody>
      </p:sp>
      <p:sp>
        <p:nvSpPr>
          <p:cNvPr id="46083" name="Espace réservé du numéro de diapositive 4">
            <a:extLst>
              <a:ext uri="{FF2B5EF4-FFF2-40B4-BE49-F238E27FC236}">
                <a16:creationId xmlns:a16="http://schemas.microsoft.com/office/drawing/2014/main" id="{A07165B0-1B64-4909-B5D7-EF7376489A1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3E1B1CF9-AC3A-4552-B80A-5D5CC27ADCB0}" type="slidenum">
              <a:rPr lang="fr-FR" altLang="fr-FR" sz="1200">
                <a:solidFill>
                  <a:srgbClr val="898989"/>
                </a:solidFill>
              </a:rPr>
              <a:pPr/>
              <a:t>44</a:t>
            </a:fld>
            <a:endParaRPr lang="fr-FR" altLang="fr-FR" sz="1200">
              <a:solidFill>
                <a:srgbClr val="898989"/>
              </a:solidFill>
            </a:endParaRPr>
          </a:p>
        </p:txBody>
      </p:sp>
    </p:spTree>
  </p:cSld>
  <p:clrMapOvr>
    <a:masterClrMapping/>
  </p:clrMapOvr>
  <p:transition advClick="0"/>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Espace réservé du contenu 2">
            <a:extLst>
              <a:ext uri="{FF2B5EF4-FFF2-40B4-BE49-F238E27FC236}">
                <a16:creationId xmlns:a16="http://schemas.microsoft.com/office/drawing/2014/main" id="{0A196BAE-34A5-4D24-B89C-A128EBA994A9}"/>
              </a:ext>
            </a:extLst>
          </p:cNvPr>
          <p:cNvSpPr>
            <a:spLocks noGrp="1"/>
          </p:cNvSpPr>
          <p:nvPr>
            <p:ph idx="1"/>
          </p:nvPr>
        </p:nvSpPr>
        <p:spPr>
          <a:xfrm>
            <a:off x="142875" y="214313"/>
            <a:ext cx="8786813" cy="6072187"/>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Augmentation dans la masse des travaux (Suite)</a:t>
            </a:r>
            <a:endParaRPr lang="fr-FR" altLang="fr-FR" sz="2200"/>
          </a:p>
          <a:p>
            <a:pPr algn="just">
              <a:buFont typeface="Arial" panose="020B0604020202020204" pitchFamily="34" charset="0"/>
              <a:buNone/>
            </a:pPr>
            <a:r>
              <a:rPr lang="fr-MA" altLang="fr-FR" sz="1800" b="1">
                <a:solidFill>
                  <a:srgbClr val="0070C0"/>
                </a:solidFill>
              </a:rPr>
              <a:t>Nota : </a:t>
            </a:r>
            <a:endParaRPr lang="fr-FR" altLang="fr-FR" sz="1800" b="1">
              <a:solidFill>
                <a:srgbClr val="0070C0"/>
              </a:solidFill>
            </a:endParaRPr>
          </a:p>
          <a:p>
            <a:pPr algn="just"/>
            <a:r>
              <a:rPr lang="fr-MA" altLang="fr-FR" sz="1800"/>
              <a:t>Non reprise de la motivation de l’augmentation de la masse des travaux qui peut résulter de sujétions techniques ou d’insuffisance des quantités ; </a:t>
            </a:r>
          </a:p>
          <a:p>
            <a:pPr algn="just">
              <a:buFont typeface="Arial" panose="020B0604020202020204" pitchFamily="34" charset="0"/>
              <a:buNone/>
            </a:pPr>
            <a:r>
              <a:rPr lang="fr-MA" altLang="fr-FR" sz="1800"/>
              <a:t>      Motivation nécessaire pour éviter toute équivoque avec les autres cas de dépassement du MI du marché et notamment celui des TS.</a:t>
            </a:r>
          </a:p>
          <a:p>
            <a:pPr algn="just">
              <a:buFont typeface="Arial" panose="020B0604020202020204" pitchFamily="34" charset="0"/>
              <a:buNone/>
            </a:pPr>
            <a:endParaRPr lang="fr-FR" altLang="fr-FR" sz="1800"/>
          </a:p>
          <a:p>
            <a:pPr algn="just"/>
            <a:r>
              <a:rPr lang="fr-MA" altLang="fr-FR" sz="1800"/>
              <a:t>Non prévision d’augmentation dans la masse des travaux qui, compte tenu de la nature des sujétions techniques, peut nécessiter des prix différents des prix initiaux du marché.</a:t>
            </a:r>
            <a:endParaRPr lang="fr-FR" altLang="fr-FR" sz="1800"/>
          </a:p>
          <a:p>
            <a:pPr algn="just"/>
            <a:r>
              <a:rPr lang="fr-MA" altLang="fr-FR" sz="1800"/>
              <a:t> </a:t>
            </a:r>
            <a:endParaRPr lang="fr-FR" altLang="fr-FR" sz="1800"/>
          </a:p>
          <a:p>
            <a:pPr algn="just"/>
            <a:r>
              <a:rPr lang="fr-MA" altLang="fr-FR" sz="1800"/>
              <a:t>Comme l’entreprise est tenue de réaliser les travaux en augmentation dans la masse, le problème peut se poser en l’absence d’accord sur la prorogation du délai contractuel ;</a:t>
            </a:r>
          </a:p>
          <a:p>
            <a:pPr algn="just">
              <a:buFont typeface="Arial" panose="020B0604020202020204" pitchFamily="34" charset="0"/>
              <a:buNone/>
            </a:pPr>
            <a:r>
              <a:rPr lang="fr-MA" altLang="fr-FR" sz="1800"/>
              <a:t>       On estime que ce cas devrait donner lieu à la procédure de traitement du litige ;</a:t>
            </a:r>
            <a:endParaRPr lang="fr-FR" altLang="fr-FR" sz="1800"/>
          </a:p>
          <a:p>
            <a:pPr algn="just"/>
            <a:endParaRPr lang="fr-FR" altLang="fr-FR" sz="1800"/>
          </a:p>
          <a:p>
            <a:pPr algn="just"/>
            <a:r>
              <a:rPr lang="fr-MA" altLang="fr-FR" sz="1800"/>
              <a:t>La question se pose également lorsque le MO : </a:t>
            </a:r>
            <a:endParaRPr lang="fr-FR" altLang="fr-FR" sz="1800"/>
          </a:p>
          <a:p>
            <a:pPr lvl="1" algn="just">
              <a:buFont typeface="Wingdings" panose="05000000000000000000" pitchFamily="2" charset="2"/>
              <a:buChar char="ü"/>
            </a:pPr>
            <a:r>
              <a:rPr lang="fr-MA" altLang="fr-FR" sz="1800"/>
              <a:t>ne notifie pas la décision de poursuivre les travaux dans le délai de 20 jours ; </a:t>
            </a:r>
            <a:endParaRPr lang="fr-FR" altLang="fr-FR" sz="1800"/>
          </a:p>
          <a:p>
            <a:pPr lvl="1" algn="just">
              <a:buFont typeface="Wingdings" panose="05000000000000000000" pitchFamily="2" charset="2"/>
              <a:buChar char="ü"/>
            </a:pPr>
            <a:r>
              <a:rPr lang="fr-MA" altLang="fr-FR" sz="1800"/>
              <a:t>ne prescrit pas l’OS d’arrêt des travaux ; </a:t>
            </a:r>
            <a:endParaRPr lang="fr-FR" altLang="fr-FR" sz="1800"/>
          </a:p>
          <a:p>
            <a:pPr lvl="1" algn="just">
              <a:buFont typeface="Wingdings" panose="05000000000000000000" pitchFamily="2" charset="2"/>
              <a:buChar char="ü"/>
            </a:pPr>
            <a:r>
              <a:rPr lang="fr-MA" altLang="fr-FR" sz="1800"/>
              <a:t>ne procède pas à la réception des travaux réalisés.</a:t>
            </a:r>
          </a:p>
          <a:p>
            <a:pPr lvl="1" algn="just">
              <a:buFont typeface="Arial" panose="020B0604020202020204" pitchFamily="34" charset="0"/>
              <a:buNone/>
            </a:pPr>
            <a:r>
              <a:rPr lang="fr-MA" altLang="fr-FR" sz="1800"/>
              <a:t>     On estime que l’entreprise doit réclamer cette réception qui s’impose au MO.</a:t>
            </a:r>
            <a:endParaRPr lang="fr-FR" altLang="fr-FR" sz="1800"/>
          </a:p>
        </p:txBody>
      </p:sp>
      <p:sp>
        <p:nvSpPr>
          <p:cNvPr id="47107" name="Espace réservé du numéro de diapositive 4">
            <a:extLst>
              <a:ext uri="{FF2B5EF4-FFF2-40B4-BE49-F238E27FC236}">
                <a16:creationId xmlns:a16="http://schemas.microsoft.com/office/drawing/2014/main" id="{06812EA7-C89D-4B2D-9729-474AB10FA47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32517F9-0CEB-40F5-93A7-5BB8C481DFDD}" type="slidenum">
              <a:rPr lang="fr-FR" altLang="fr-FR" sz="1200">
                <a:solidFill>
                  <a:srgbClr val="898989"/>
                </a:solidFill>
              </a:rPr>
              <a:pPr/>
              <a:t>45</a:t>
            </a:fld>
            <a:endParaRPr lang="fr-FR" altLang="fr-FR" sz="1200">
              <a:solidFill>
                <a:srgbClr val="898989"/>
              </a:solidFill>
            </a:endParaRPr>
          </a:p>
        </p:txBody>
      </p:sp>
    </p:spTree>
  </p:cSld>
  <p:clrMapOvr>
    <a:masterClrMapping/>
  </p:clrMapOvr>
  <p:transition advClick="0"/>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Espace réservé du contenu 2">
            <a:extLst>
              <a:ext uri="{FF2B5EF4-FFF2-40B4-BE49-F238E27FC236}">
                <a16:creationId xmlns:a16="http://schemas.microsoft.com/office/drawing/2014/main" id="{52A45E61-3770-42D2-AEE7-21C3FAFB77F5}"/>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Diminution dans la masse des travaux</a:t>
            </a:r>
            <a:endParaRPr lang="fr-FR" altLang="fr-FR" sz="2200" b="1">
              <a:solidFill>
                <a:schemeClr val="accent2"/>
              </a:solidFill>
            </a:endParaRPr>
          </a:p>
          <a:p>
            <a:pPr>
              <a:buFont typeface="Arial" panose="020B0604020202020204" pitchFamily="34" charset="0"/>
              <a:buNone/>
            </a:pPr>
            <a:endParaRPr lang="fr-FR" altLang="fr-FR" sz="1200" b="1">
              <a:solidFill>
                <a:schemeClr val="accent2"/>
              </a:solidFill>
            </a:endParaRPr>
          </a:p>
          <a:p>
            <a:pPr>
              <a:buFont typeface="Arial" panose="020B0604020202020204" pitchFamily="34" charset="0"/>
              <a:buNone/>
            </a:pPr>
            <a:r>
              <a:rPr lang="fr-MA" altLang="fr-FR" sz="2000"/>
              <a:t>      </a:t>
            </a:r>
            <a:r>
              <a:rPr lang="fr-MA" altLang="fr-FR" sz="2000" b="1">
                <a:solidFill>
                  <a:srgbClr val="0070C0"/>
                </a:solidFill>
              </a:rPr>
              <a:t>Nota</a:t>
            </a:r>
            <a:r>
              <a:rPr lang="fr-MA" altLang="fr-FR" sz="2000"/>
              <a:t> : </a:t>
            </a:r>
          </a:p>
          <a:p>
            <a:pPr>
              <a:buFont typeface="Arial" panose="020B0604020202020204" pitchFamily="34" charset="0"/>
              <a:buNone/>
            </a:pPr>
            <a:endParaRPr lang="fr-MA" altLang="fr-FR" sz="2000"/>
          </a:p>
          <a:p>
            <a:pPr algn="just"/>
            <a:r>
              <a:rPr lang="fr-MA" altLang="fr-FR" sz="2000"/>
              <a:t>En fait, si le fait générateur devant entraîner une diminution dans la masse des travaux au-delà de 25% est connu avant le commencement des travaux, l’entreprise a le choix entre :</a:t>
            </a:r>
            <a:endParaRPr lang="fr-FR" altLang="fr-FR" sz="2000"/>
          </a:p>
          <a:p>
            <a:pPr algn="just">
              <a:buFont typeface="Arial" panose="020B0604020202020204" pitchFamily="34" charset="0"/>
              <a:buNone/>
            </a:pPr>
            <a:endParaRPr lang="fr-FR" altLang="fr-FR" sz="2000"/>
          </a:p>
          <a:p>
            <a:pPr lvl="1" algn="just">
              <a:buFont typeface="Wingdings" panose="05000000000000000000" pitchFamily="2" charset="2"/>
              <a:buChar char="ü"/>
            </a:pPr>
            <a:r>
              <a:rPr lang="fr-MA" altLang="fr-FR" sz="2000"/>
              <a:t>La demande de résiliation du marché ;</a:t>
            </a:r>
            <a:endParaRPr lang="fr-FR" altLang="fr-FR" sz="2000"/>
          </a:p>
          <a:p>
            <a:pPr algn="just">
              <a:buFont typeface="Arial" panose="020B0604020202020204" pitchFamily="34" charset="0"/>
              <a:buNone/>
            </a:pPr>
            <a:endParaRPr lang="fr-FR" altLang="fr-FR" sz="2000"/>
          </a:p>
          <a:p>
            <a:pPr lvl="1" algn="just">
              <a:buFont typeface="Wingdings" panose="05000000000000000000" pitchFamily="2" charset="2"/>
              <a:buChar char="ü"/>
            </a:pPr>
            <a:r>
              <a:rPr lang="fr-MA" altLang="fr-FR" sz="2000"/>
              <a:t>L’obligation de signer un avenant, si elle en est requise par le MO, fixant le nouveau montant du marché et modifiant éventuellement le délai d'exécution ;</a:t>
            </a:r>
            <a:endParaRPr lang="fr-FR" altLang="fr-FR" sz="2000"/>
          </a:p>
          <a:p>
            <a:pPr algn="just">
              <a:buFont typeface="Arial" panose="020B0604020202020204" pitchFamily="34" charset="0"/>
              <a:buNone/>
            </a:pPr>
            <a:endParaRPr lang="fr-FR" altLang="fr-FR" sz="2000"/>
          </a:p>
          <a:p>
            <a:pPr lvl="1" algn="just">
              <a:buFont typeface="Wingdings" panose="05000000000000000000" pitchFamily="2" charset="2"/>
              <a:buChar char="ü"/>
            </a:pPr>
            <a:r>
              <a:rPr lang="fr-MA" altLang="fr-FR" sz="2000"/>
              <a:t>La réalisation des travaux dans les conditions du marché si ledit avenant n’est pas requis par le MO.</a:t>
            </a:r>
            <a:endParaRPr lang="fr-FR" altLang="fr-FR" sz="2000"/>
          </a:p>
          <a:p>
            <a:endParaRPr lang="fr-MA" altLang="fr-FR" sz="1200" b="1"/>
          </a:p>
          <a:p>
            <a:pPr algn="ctr">
              <a:buFont typeface="Arial" panose="020B0604020202020204" pitchFamily="34" charset="0"/>
              <a:buNone/>
            </a:pPr>
            <a:endParaRPr lang="fr-FR" altLang="fr-FR" sz="1200"/>
          </a:p>
        </p:txBody>
      </p:sp>
      <p:sp>
        <p:nvSpPr>
          <p:cNvPr id="48131" name="Espace réservé du numéro de diapositive 4">
            <a:extLst>
              <a:ext uri="{FF2B5EF4-FFF2-40B4-BE49-F238E27FC236}">
                <a16:creationId xmlns:a16="http://schemas.microsoft.com/office/drawing/2014/main" id="{B12E9ADC-932D-4E47-A3F3-F6747655AA8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4097B13-B0B7-4072-9E91-3F46C3809731}" type="slidenum">
              <a:rPr lang="fr-FR" altLang="fr-FR" sz="1200">
                <a:solidFill>
                  <a:srgbClr val="898989"/>
                </a:solidFill>
              </a:rPr>
              <a:pPr/>
              <a:t>46</a:t>
            </a:fld>
            <a:endParaRPr lang="fr-FR" altLang="fr-FR" sz="1200">
              <a:solidFill>
                <a:srgbClr val="898989"/>
              </a:solidFill>
            </a:endParaRPr>
          </a:p>
        </p:txBody>
      </p:sp>
    </p:spTree>
  </p:cSld>
  <p:clrMapOvr>
    <a:masterClrMapping/>
  </p:clrMapOvr>
  <p:transition advClick="0"/>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Espace réservé du contenu 2">
            <a:extLst>
              <a:ext uri="{FF2B5EF4-FFF2-40B4-BE49-F238E27FC236}">
                <a16:creationId xmlns:a16="http://schemas.microsoft.com/office/drawing/2014/main" id="{0CFEB55E-4053-4F5F-9E5F-05EA0EE11D2A}"/>
              </a:ext>
            </a:extLst>
          </p:cNvPr>
          <p:cNvSpPr>
            <a:spLocks noGrp="1"/>
          </p:cNvSpPr>
          <p:nvPr>
            <p:ph idx="1"/>
          </p:nvPr>
        </p:nvSpPr>
        <p:spPr>
          <a:xfrm>
            <a:off x="142875" y="214313"/>
            <a:ext cx="8786813" cy="6215062"/>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Changement dans les quantités du détail estimatif </a:t>
            </a:r>
            <a:r>
              <a:rPr lang="fr-MA" altLang="fr-FR" sz="2200" b="1">
                <a:solidFill>
                  <a:srgbClr val="0070C0"/>
                </a:solidFill>
              </a:rPr>
              <a:t>(*)</a:t>
            </a:r>
          </a:p>
          <a:p>
            <a:pPr algn="ctr">
              <a:buFont typeface="Arial" panose="020B0604020202020204" pitchFamily="34" charset="0"/>
              <a:buNone/>
            </a:pPr>
            <a:endParaRPr lang="fr-FR" altLang="fr-FR" sz="1200"/>
          </a:p>
          <a:p>
            <a:pPr algn="just"/>
            <a:r>
              <a:rPr lang="fr-MA" altLang="fr-FR" sz="1800"/>
              <a:t>Cette clause qui ne devrait s’appliquer qu’aux marchés à PU, justifie ce changement en raison de sujétions techniques, surestimation ou sous-estimation des quantités ; </a:t>
            </a:r>
          </a:p>
          <a:p>
            <a:pPr algn="just"/>
            <a:endParaRPr lang="fr-MA" altLang="fr-FR" sz="1800"/>
          </a:p>
          <a:p>
            <a:pPr algn="just"/>
            <a:r>
              <a:rPr lang="fr-MA" altLang="fr-FR" sz="1800"/>
              <a:t>Obligation pour l’entreprise d’aviser le MO :</a:t>
            </a:r>
          </a:p>
          <a:p>
            <a:pPr lvl="1" algn="just">
              <a:buFont typeface="Wingdings" panose="05000000000000000000" pitchFamily="2" charset="2"/>
              <a:buChar char="ü"/>
            </a:pPr>
            <a:r>
              <a:rPr lang="fr-MA" altLang="fr-FR" sz="1800"/>
              <a:t> si la variation d’une quantité &gt;, en plus ou en moins, de 50% celle du DE et ;</a:t>
            </a:r>
          </a:p>
          <a:p>
            <a:pPr lvl="1" algn="just">
              <a:buFont typeface="Wingdings" panose="05000000000000000000" pitchFamily="2" charset="2"/>
              <a:buChar char="ü"/>
            </a:pPr>
            <a:r>
              <a:rPr lang="fr-MA" altLang="fr-FR" sz="1800"/>
              <a:t> si le montant de la nouvelle quantité &gt; 10% du montant initial du marché ;</a:t>
            </a:r>
          </a:p>
          <a:p>
            <a:pPr algn="just"/>
            <a:endParaRPr lang="fr-FR" altLang="fr-FR" sz="1800"/>
          </a:p>
          <a:p>
            <a:pPr algn="just"/>
            <a:r>
              <a:rPr lang="fr-MA" altLang="fr-FR" sz="1800"/>
              <a:t>Poursuite des travaux au-delà à notifier par OS ;</a:t>
            </a:r>
          </a:p>
          <a:p>
            <a:pPr algn="just"/>
            <a:endParaRPr lang="fr-FR" altLang="fr-FR" sz="1800"/>
          </a:p>
          <a:p>
            <a:pPr algn="just"/>
            <a:r>
              <a:rPr lang="fr-MA" altLang="fr-FR" sz="1800"/>
              <a:t>Les dépassements &gt; 50% ouvrent droit à indemnisation pour préjudice établi, sans dépasser 15% du PU concerné, rapporté à la quantité exécutée au-delà de 50% </a:t>
            </a:r>
            <a:r>
              <a:rPr lang="fr-MA" altLang="fr-FR" sz="1800" b="1">
                <a:solidFill>
                  <a:srgbClr val="0070C0"/>
                </a:solidFill>
              </a:rPr>
              <a:t>(**)</a:t>
            </a:r>
            <a:r>
              <a:rPr lang="fr-MA" altLang="fr-FR" sz="1800"/>
              <a:t> ; </a:t>
            </a:r>
          </a:p>
          <a:p>
            <a:pPr algn="just">
              <a:buFont typeface="Arial" panose="020B0604020202020204" pitchFamily="34" charset="0"/>
              <a:buNone/>
            </a:pPr>
            <a:endParaRPr lang="fr-MA" altLang="fr-FR" sz="1800"/>
          </a:p>
          <a:p>
            <a:pPr algn="just">
              <a:buFont typeface="Arial" panose="020B0604020202020204" pitchFamily="34" charset="0"/>
              <a:buNone/>
            </a:pPr>
            <a:r>
              <a:rPr lang="fr-MA" altLang="fr-FR" sz="1800"/>
              <a:t> </a:t>
            </a:r>
            <a:r>
              <a:rPr lang="fr-MA" altLang="fr-FR" sz="1800" b="1">
                <a:solidFill>
                  <a:srgbClr val="0070C0"/>
                </a:solidFill>
              </a:rPr>
              <a:t>Nota</a:t>
            </a:r>
            <a:r>
              <a:rPr lang="fr-MA" altLang="fr-FR" sz="1800"/>
              <a:t> : </a:t>
            </a:r>
          </a:p>
          <a:p>
            <a:pPr algn="just"/>
            <a:r>
              <a:rPr lang="fr-MA" altLang="fr-FR" sz="1800" b="1">
                <a:solidFill>
                  <a:srgbClr val="0070C0"/>
                </a:solidFill>
              </a:rPr>
              <a:t>(*) </a:t>
            </a:r>
            <a:r>
              <a:rPr lang="fr-MA" altLang="fr-FR" sz="1800"/>
              <a:t>L’intitulé « Changement dans les quantités du détail estimatif » est plus significatif que l’ancien libellé « Changement dans les diverses natures d'ouvrages » ; </a:t>
            </a:r>
          </a:p>
          <a:p>
            <a:pPr algn="just"/>
            <a:r>
              <a:rPr lang="fr-MA" altLang="fr-FR" sz="1800" b="1">
                <a:solidFill>
                  <a:srgbClr val="0070C0"/>
                </a:solidFill>
              </a:rPr>
              <a:t>(**) </a:t>
            </a:r>
            <a:r>
              <a:rPr lang="fr-MA" altLang="fr-FR" sz="1800"/>
              <a:t>Ainsi, pour tout dépassement de quantité Qdi au-delà des 50% d’une prestation assortie du prix unitaire PUi, l’indemnité serait plafonnée à : 0,15 * Qdi * Pui.</a:t>
            </a:r>
            <a:endParaRPr lang="fr-FR" altLang="fr-FR" sz="1800"/>
          </a:p>
          <a:p>
            <a:pPr algn="ctr">
              <a:buFont typeface="Arial" panose="020B0604020202020204" pitchFamily="34" charset="0"/>
              <a:buNone/>
            </a:pPr>
            <a:endParaRPr lang="fr-FR" altLang="fr-FR" sz="1800"/>
          </a:p>
        </p:txBody>
      </p:sp>
      <p:sp>
        <p:nvSpPr>
          <p:cNvPr id="49155" name="Espace réservé du numéro de diapositive 4">
            <a:extLst>
              <a:ext uri="{FF2B5EF4-FFF2-40B4-BE49-F238E27FC236}">
                <a16:creationId xmlns:a16="http://schemas.microsoft.com/office/drawing/2014/main" id="{C3D5A9C4-1A1D-4485-A583-8B87FED0F45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61F744E-22D9-4289-AF0B-F58D3D239ECE}" type="slidenum">
              <a:rPr lang="fr-FR" altLang="fr-FR" sz="1200">
                <a:solidFill>
                  <a:srgbClr val="898989"/>
                </a:solidFill>
              </a:rPr>
              <a:pPr/>
              <a:t>47</a:t>
            </a:fld>
            <a:endParaRPr lang="fr-FR" altLang="fr-FR" sz="1200">
              <a:solidFill>
                <a:srgbClr val="898989"/>
              </a:solidFill>
            </a:endParaRPr>
          </a:p>
        </p:txBody>
      </p:sp>
    </p:spTree>
  </p:cSld>
  <p:clrMapOvr>
    <a:masterClrMapping/>
  </p:clrMapOvr>
  <p:transition advClick="0"/>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Espace réservé du contenu 2">
            <a:extLst>
              <a:ext uri="{FF2B5EF4-FFF2-40B4-BE49-F238E27FC236}">
                <a16:creationId xmlns:a16="http://schemas.microsoft.com/office/drawing/2014/main" id="{730B8393-8866-43C8-BC57-24FB68B49541}"/>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Bases de règlement des travaux</a:t>
            </a:r>
          </a:p>
          <a:p>
            <a:pPr algn="ctr">
              <a:buFont typeface="Arial" panose="020B0604020202020204" pitchFamily="34" charset="0"/>
              <a:buNone/>
            </a:pPr>
            <a:endParaRPr lang="fr-FR" altLang="fr-FR" sz="1800" b="1">
              <a:solidFill>
                <a:schemeClr val="accent2"/>
              </a:solidFill>
            </a:endParaRPr>
          </a:p>
          <a:p>
            <a:pPr algn="just"/>
            <a:r>
              <a:rPr lang="fr-MA" altLang="fr-FR" sz="1800"/>
              <a:t>Chaque prix forfaitaire (PF) de la décomposition est dû dès que la prestation à laquelle il se rapporte a été exécutée :</a:t>
            </a:r>
            <a:endParaRPr lang="fr-FR" altLang="fr-FR" sz="1800"/>
          </a:p>
          <a:p>
            <a:pPr algn="just">
              <a:buFont typeface="Arial" panose="020B0604020202020204" pitchFamily="34" charset="0"/>
              <a:buNone/>
            </a:pPr>
            <a:endParaRPr lang="fr-FR" altLang="fr-FR" sz="1800"/>
          </a:p>
          <a:p>
            <a:pPr algn="just"/>
            <a:r>
              <a:rPr lang="fr-MA" altLang="fr-FR" sz="1800"/>
              <a:t>Le CPS peut prévoir des dispositions complémentaires pour le mode du règlement de chacun des prix forfaitaires ;</a:t>
            </a:r>
            <a:endParaRPr lang="fr-FR" altLang="fr-FR" sz="1800"/>
          </a:p>
          <a:p>
            <a:pPr algn="just"/>
            <a:endParaRPr lang="fr-MA" altLang="fr-FR" sz="1800" u="sng"/>
          </a:p>
          <a:p>
            <a:pPr algn="just">
              <a:buFont typeface="Arial" panose="020B0604020202020204" pitchFamily="34" charset="0"/>
              <a:buNone/>
            </a:pPr>
            <a:r>
              <a:rPr lang="fr-MA" altLang="fr-FR" sz="1800" b="1">
                <a:solidFill>
                  <a:srgbClr val="0070C0"/>
                </a:solidFill>
              </a:rPr>
              <a:t>         Nota : </a:t>
            </a:r>
            <a:endParaRPr lang="fr-FR" altLang="fr-FR" sz="1800" b="1">
              <a:solidFill>
                <a:srgbClr val="0070C0"/>
              </a:solidFill>
            </a:endParaRPr>
          </a:p>
          <a:p>
            <a:pPr algn="just"/>
            <a:r>
              <a:rPr lang="fr-MA" altLang="fr-FR" sz="1800"/>
              <a:t>La subordination de la prise en compte du PF à l’exécution de la prestation correspondante poserait le problème du règlement du prix global, en cas de non-réalisation d’une prestation prévue dans la décomposition mais qui s’avère sans objet et ce, en contre partie de la prise en compte d’une prestation omise dans la décomposition mais qui s’avère nécessaire pour la réalisation des ouvrages objet du marché ;</a:t>
            </a:r>
          </a:p>
          <a:p>
            <a:pPr algn="just"/>
            <a:endParaRPr lang="fr-FR" altLang="fr-FR" sz="1800"/>
          </a:p>
          <a:p>
            <a:pPr algn="just"/>
            <a:r>
              <a:rPr lang="fr-MA" altLang="fr-FR" sz="1800"/>
              <a:t>On estime que cette disposition est incohérente avec le caractère global du prix dont le règlement ne prend pas en considération les divergences éventuelles entre les quantités réellement exécutées et celles indiquées dans la décomposition du prix global.</a:t>
            </a:r>
            <a:endParaRPr lang="fr-FR" altLang="fr-FR" sz="1800"/>
          </a:p>
          <a:p>
            <a:pPr algn="just">
              <a:buFont typeface="Arial" panose="020B0604020202020204" pitchFamily="34" charset="0"/>
              <a:buNone/>
            </a:pPr>
            <a:endParaRPr lang="fr-FR" altLang="fr-FR" sz="1800"/>
          </a:p>
        </p:txBody>
      </p:sp>
      <p:sp>
        <p:nvSpPr>
          <p:cNvPr id="50179" name="Espace réservé du numéro de diapositive 4">
            <a:extLst>
              <a:ext uri="{FF2B5EF4-FFF2-40B4-BE49-F238E27FC236}">
                <a16:creationId xmlns:a16="http://schemas.microsoft.com/office/drawing/2014/main" id="{D153130F-6275-4D15-A0EB-B49FFDEC56A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75262C9-C7B7-4131-8BA5-9937DCF2E832}" type="slidenum">
              <a:rPr lang="fr-FR" altLang="fr-FR" sz="1200">
                <a:solidFill>
                  <a:srgbClr val="898989"/>
                </a:solidFill>
              </a:rPr>
              <a:pPr/>
              <a:t>48</a:t>
            </a:fld>
            <a:endParaRPr lang="fr-FR" altLang="fr-FR" sz="1200">
              <a:solidFill>
                <a:srgbClr val="898989"/>
              </a:solidFill>
            </a:endParaRPr>
          </a:p>
        </p:txBody>
      </p:sp>
    </p:spTree>
  </p:cSld>
  <p:clrMapOvr>
    <a:masterClrMapping/>
  </p:clrMapOvr>
  <p:transition advClick="0"/>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Espace réservé du contenu 2">
            <a:extLst>
              <a:ext uri="{FF2B5EF4-FFF2-40B4-BE49-F238E27FC236}">
                <a16:creationId xmlns:a16="http://schemas.microsoft.com/office/drawing/2014/main" id="{A70FA55E-46A8-42B0-B437-49457539DF51}"/>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Bases de règlement des travaux (Suite)</a:t>
            </a:r>
          </a:p>
          <a:p>
            <a:pPr algn="ctr">
              <a:buFont typeface="Arial" panose="020B0604020202020204" pitchFamily="34" charset="0"/>
              <a:buNone/>
            </a:pPr>
            <a:endParaRPr lang="fr-FR" altLang="fr-FR" sz="1800" b="1">
              <a:solidFill>
                <a:schemeClr val="accent2"/>
              </a:solidFill>
            </a:endParaRPr>
          </a:p>
          <a:p>
            <a:pPr algn="just"/>
            <a:r>
              <a:rPr lang="fr-MA" altLang="fr-FR" sz="2000"/>
              <a:t>On note la suppression des cas suivants :</a:t>
            </a:r>
          </a:p>
          <a:p>
            <a:pPr algn="just"/>
            <a:endParaRPr lang="fr-MA" altLang="fr-FR" sz="2000"/>
          </a:p>
          <a:p>
            <a:pPr algn="just"/>
            <a:r>
              <a:rPr lang="fr-MA" altLang="fr-FR" sz="2000"/>
              <a:t>Travaux en plus ou en moins susceptibles d’être prescrits par OS ;</a:t>
            </a:r>
          </a:p>
          <a:p>
            <a:pPr algn="just">
              <a:buFont typeface="Arial" panose="020B0604020202020204" pitchFamily="34" charset="0"/>
              <a:buNone/>
            </a:pPr>
            <a:endParaRPr lang="fr-FR" altLang="fr-FR" sz="2000"/>
          </a:p>
          <a:p>
            <a:pPr algn="just">
              <a:buFont typeface="Arial" panose="020B0604020202020204" pitchFamily="34" charset="0"/>
              <a:buNone/>
            </a:pPr>
            <a:r>
              <a:rPr lang="fr-MA" altLang="fr-FR" sz="2000"/>
              <a:t>      La question se pose alors de savoir comment en fixer les prix, autrement que par voie d’avenant, comme il était prévu auparavant avec éventuellement l’augmentation du délai d’exécution en rapport avec les travaux ordonnés en plus ;</a:t>
            </a:r>
            <a:endParaRPr lang="fr-FR" altLang="fr-FR" sz="2000"/>
          </a:p>
          <a:p>
            <a:pPr algn="just">
              <a:buFont typeface="Arial" panose="020B0604020202020204" pitchFamily="34" charset="0"/>
              <a:buNone/>
            </a:pPr>
            <a:endParaRPr lang="fr-FR" altLang="fr-FR" sz="2000"/>
          </a:p>
          <a:p>
            <a:pPr algn="just"/>
            <a:r>
              <a:rPr lang="fr-MA" altLang="fr-FR" sz="2000"/>
              <a:t>La précision selon laquelle le montant du DGD doit correspondre, au prix global diminué du montant des travaux ordonnés en moins et augmenté des travaux ordonnés en plus.</a:t>
            </a:r>
          </a:p>
          <a:p>
            <a:pPr algn="just">
              <a:buFont typeface="Arial" panose="020B0604020202020204" pitchFamily="34" charset="0"/>
              <a:buNone/>
            </a:pPr>
            <a:endParaRPr lang="fr-FR" altLang="fr-FR" sz="2000"/>
          </a:p>
          <a:p>
            <a:pPr algn="just"/>
            <a:r>
              <a:rPr lang="fr-MA" altLang="fr-FR" sz="2000"/>
              <a:t>Cette précision est importante pour consacrer le caractère global du prix.</a:t>
            </a:r>
            <a:endParaRPr lang="fr-FR" altLang="fr-FR" sz="2000"/>
          </a:p>
        </p:txBody>
      </p:sp>
      <p:sp>
        <p:nvSpPr>
          <p:cNvPr id="51203" name="Espace réservé du numéro de diapositive 4">
            <a:extLst>
              <a:ext uri="{FF2B5EF4-FFF2-40B4-BE49-F238E27FC236}">
                <a16:creationId xmlns:a16="http://schemas.microsoft.com/office/drawing/2014/main" id="{58D12115-1281-472C-9B47-A0E114C6A94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9F35679-790E-4308-86AA-EFD100852E6E}" type="slidenum">
              <a:rPr lang="fr-FR" altLang="fr-FR" sz="1200">
                <a:solidFill>
                  <a:srgbClr val="898989"/>
                </a:solidFill>
              </a:rPr>
              <a:pPr/>
              <a:t>49</a:t>
            </a:fld>
            <a:endParaRPr lang="fr-FR" altLang="fr-FR" sz="1200">
              <a:solidFill>
                <a:srgbClr val="898989"/>
              </a:solidFill>
            </a:endParaRPr>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EB79EA11-F281-45E2-A98E-65E4B394EA11}"/>
              </a:ext>
            </a:extLst>
          </p:cNvPr>
          <p:cNvSpPr>
            <a:spLocks noGrp="1" noChangeArrowheads="1"/>
          </p:cNvSpPr>
          <p:nvPr>
            <p:ph type="body" sz="half" idx="2"/>
          </p:nvPr>
        </p:nvSpPr>
        <p:spPr>
          <a:xfrm>
            <a:off x="214313" y="214313"/>
            <a:ext cx="8715375" cy="5929312"/>
          </a:xfrm>
          <a:ln w="3175">
            <a:solidFill>
              <a:srgbClr val="008000"/>
            </a:solidFill>
            <a:miter lim="800000"/>
            <a:headEnd/>
            <a:tailEnd/>
          </a:ln>
        </p:spPr>
        <p:txBody>
          <a:bodyPr/>
          <a:lstStyle/>
          <a:p>
            <a:pPr algn="ctr">
              <a:buFont typeface="Arial" panose="020B0604020202020204" pitchFamily="34" charset="0"/>
              <a:buNone/>
            </a:pPr>
            <a:r>
              <a:rPr lang="fr-MA" altLang="fr-FR" sz="2400" b="1">
                <a:solidFill>
                  <a:schemeClr val="accent2"/>
                </a:solidFill>
              </a:rPr>
              <a:t>Décret d’approbation du nouveau CCAG-Travaux</a:t>
            </a:r>
            <a:endParaRPr lang="fr-FR" altLang="fr-FR" sz="2400" b="1">
              <a:solidFill>
                <a:schemeClr val="accent2"/>
              </a:solidFill>
            </a:endParaRPr>
          </a:p>
          <a:p>
            <a:pPr algn="just"/>
            <a:endParaRPr lang="fr-FR" altLang="fr-FR" sz="2400"/>
          </a:p>
          <a:p>
            <a:pPr algn="just"/>
            <a:r>
              <a:rPr lang="fr-MA" altLang="fr-FR" sz="2400" b="1"/>
              <a:t>Champ d’application </a:t>
            </a:r>
            <a:r>
              <a:rPr lang="fr-MA" altLang="fr-FR" sz="2400"/>
              <a:t>: Renvoi au </a:t>
            </a:r>
            <a:r>
              <a:rPr lang="fr-FR" altLang="fr-FR" sz="2400"/>
              <a:t>Décret du 20/03/2013) des MP :</a:t>
            </a:r>
          </a:p>
          <a:p>
            <a:pPr algn="just">
              <a:buFont typeface="Arial" panose="020B0604020202020204" pitchFamily="34" charset="0"/>
              <a:buNone/>
            </a:pPr>
            <a:r>
              <a:rPr lang="fr-FR" altLang="fr-FR" sz="2400"/>
              <a:t>     Etat, CT, Certains EP ;</a:t>
            </a:r>
          </a:p>
          <a:p>
            <a:pPr algn="just">
              <a:buFont typeface="Arial" panose="020B0604020202020204" pitchFamily="34" charset="0"/>
              <a:buNone/>
            </a:pPr>
            <a:endParaRPr lang="fr-FR" altLang="fr-FR" sz="2400"/>
          </a:p>
          <a:p>
            <a:pPr algn="just"/>
            <a:r>
              <a:rPr lang="fr-MA" altLang="fr-FR" sz="2400"/>
              <a:t> </a:t>
            </a:r>
            <a:r>
              <a:rPr lang="fr-MA" altLang="fr-FR" sz="2400" b="1"/>
              <a:t>Modèles</a:t>
            </a:r>
            <a:r>
              <a:rPr lang="fr-MA" altLang="fr-FR" sz="2400"/>
              <a:t> (Renvoi à un Arrêté MEF/METL) : OS, PV/RP, PV/RD, DP, DD, DPD, DGD, Décision d’augmentation dans la masse des travaux, Lettre de mise en demeure, Décision de résiliation ;</a:t>
            </a:r>
          </a:p>
          <a:p>
            <a:pPr algn="just"/>
            <a:endParaRPr lang="fr-FR" altLang="fr-FR" sz="2400"/>
          </a:p>
          <a:p>
            <a:pPr algn="just"/>
            <a:r>
              <a:rPr lang="fr-MA" altLang="fr-FR" sz="2400" b="1"/>
              <a:t>Entrée en vigueur</a:t>
            </a:r>
            <a:r>
              <a:rPr lang="fr-FR" altLang="fr-FR" sz="2400" b="1"/>
              <a:t> : </a:t>
            </a:r>
            <a:r>
              <a:rPr lang="fr-MA" altLang="fr-FR" sz="2400"/>
              <a:t>01/10/2016 ;</a:t>
            </a:r>
          </a:p>
          <a:p>
            <a:pPr algn="just">
              <a:buFont typeface="Arial" panose="020B0604020202020204" pitchFamily="34" charset="0"/>
              <a:buNone/>
            </a:pPr>
            <a:r>
              <a:rPr lang="fr-MA" altLang="fr-FR" sz="2400"/>
              <a:t>     Toutefois, les marchés de travaux conclus ou dont l'avis de publicité est publié avant le 01/10/2016 resteront soumis au CCAG-Travaux du 04/05/2000.</a:t>
            </a:r>
            <a:endParaRPr lang="fr-FR" altLang="fr-FR" sz="2400"/>
          </a:p>
          <a:p>
            <a:pPr algn="just"/>
            <a:endParaRPr lang="fr-FR" altLang="fr-FR" sz="2400"/>
          </a:p>
        </p:txBody>
      </p:sp>
      <p:sp>
        <p:nvSpPr>
          <p:cNvPr id="6147" name="Espace réservé du numéro de diapositive 6">
            <a:extLst>
              <a:ext uri="{FF2B5EF4-FFF2-40B4-BE49-F238E27FC236}">
                <a16:creationId xmlns:a16="http://schemas.microsoft.com/office/drawing/2014/main" id="{4C51CD9B-DB61-407A-B0A8-AE2BDF67C24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D40A5607-2707-4C4E-918F-CA5C2E34A225}" type="slidenum">
              <a:rPr lang="fr-FR" altLang="fr-FR" sz="1200">
                <a:solidFill>
                  <a:srgbClr val="898989"/>
                </a:solidFill>
              </a:rPr>
              <a:pPr/>
              <a:t>5</a:t>
            </a:fld>
            <a:endParaRPr lang="fr-FR" altLang="fr-FR" sz="1200">
              <a:solidFill>
                <a:srgbClr val="898989"/>
              </a:solidFill>
            </a:endParaRPr>
          </a:p>
        </p:txBody>
      </p:sp>
      <p:sp>
        <p:nvSpPr>
          <p:cNvPr id="6148" name="Rectangle 9">
            <a:extLst>
              <a:ext uri="{FF2B5EF4-FFF2-40B4-BE49-F238E27FC236}">
                <a16:creationId xmlns:a16="http://schemas.microsoft.com/office/drawing/2014/main" id="{C4547634-3240-406C-8056-D57EC345BE49}"/>
              </a:ext>
            </a:extLst>
          </p:cNvPr>
          <p:cNvSpPr>
            <a:spLocks noChangeArrowheads="1"/>
          </p:cNvSpPr>
          <p:nvPr/>
        </p:nvSpPr>
        <p:spPr bwMode="auto">
          <a:xfrm>
            <a:off x="1214438" y="357188"/>
            <a:ext cx="7143750"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eaLnBrk="1" hangingPunct="1"/>
            <a:endParaRPr lang="fr-FR" altLang="fr-FR" sz="2200" b="1">
              <a:solidFill>
                <a:schemeClr val="accent2"/>
              </a:solidFill>
            </a:endParaRPr>
          </a:p>
        </p:txBody>
      </p:sp>
    </p:spTree>
  </p:cSld>
  <p:clrMapOvr>
    <a:masterClrMapping/>
  </p:clrMapOvr>
  <p:transition advClick="0"/>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Espace réservé du contenu 2">
            <a:extLst>
              <a:ext uri="{FF2B5EF4-FFF2-40B4-BE49-F238E27FC236}">
                <a16:creationId xmlns:a16="http://schemas.microsoft.com/office/drawing/2014/main" id="{7B9CA518-EDE9-4C54-A132-61C4A5A4194F}"/>
              </a:ext>
            </a:extLst>
          </p:cNvPr>
          <p:cNvSpPr>
            <a:spLocks noGrp="1"/>
          </p:cNvSpPr>
          <p:nvPr>
            <p:ph idx="1"/>
          </p:nvPr>
        </p:nvSpPr>
        <p:spPr>
          <a:xfrm>
            <a:off x="142875" y="214313"/>
            <a:ext cx="8786813" cy="6072187"/>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Attachements</a:t>
            </a:r>
            <a:endParaRPr lang="fr-FR" altLang="fr-FR" sz="1800"/>
          </a:p>
          <a:p>
            <a:r>
              <a:rPr lang="fr-MA" altLang="fr-FR" sz="1800" b="1"/>
              <a:t>Maintien du terme « Attachement » et suppression celui de la « Situation » ;</a:t>
            </a:r>
          </a:p>
          <a:p>
            <a:endParaRPr lang="fr-MA" altLang="fr-FR" sz="1800" b="1"/>
          </a:p>
          <a:p>
            <a:pPr>
              <a:buFont typeface="Arial" panose="020B0604020202020204" pitchFamily="34" charset="0"/>
              <a:buNone/>
            </a:pPr>
            <a:r>
              <a:rPr lang="fr-MA" altLang="fr-FR" sz="1800" b="1"/>
              <a:t>       Il n’y a donc plus de distinction entre les pratiques du Génie Civil et celles du bâtiment.</a:t>
            </a:r>
            <a:endParaRPr lang="fr-FR" altLang="fr-FR" sz="1800" b="1"/>
          </a:p>
          <a:p>
            <a:r>
              <a:rPr lang="fr-MA" altLang="fr-FR" sz="1800" b="1"/>
              <a:t>Les attachements doivent être pris par l’entreprise et remis au MO selon l'avancement des travaux et au plus tard à la fin de chaque mois contre accusé de réception ;</a:t>
            </a:r>
          </a:p>
          <a:p>
            <a:endParaRPr lang="fr-FR" altLang="fr-FR" sz="1800" b="1"/>
          </a:p>
          <a:p>
            <a:r>
              <a:rPr lang="fr-MA" altLang="fr-FR" sz="1800" b="1"/>
              <a:t>Le MO dispose de :</a:t>
            </a:r>
          </a:p>
          <a:p>
            <a:pPr lvl="1">
              <a:buFont typeface="Wingdings" panose="05000000000000000000" pitchFamily="2" charset="2"/>
              <a:buChar char="ü"/>
            </a:pPr>
            <a:r>
              <a:rPr lang="fr-MA" altLang="fr-FR" sz="1800" b="1"/>
              <a:t>15 jours accordé au MO pour les faire vérifier et signer par l‘ACSEM et par le maître    d'œuvre et y apporter les rectifications éventuelles ;</a:t>
            </a:r>
          </a:p>
          <a:p>
            <a:pPr lvl="1">
              <a:buFont typeface="Wingdings" panose="05000000000000000000" pitchFamily="2" charset="2"/>
              <a:buChar char="ü"/>
            </a:pPr>
            <a:r>
              <a:rPr lang="fr-MA" altLang="fr-FR" sz="1800" b="1"/>
              <a:t>30 jours après la remise des attachements pour signifier son accord à l'entreprise ou présenter les attachements rectifiés ; </a:t>
            </a:r>
          </a:p>
          <a:p>
            <a:pPr lvl="1">
              <a:buFont typeface="Arial" panose="020B0604020202020204" pitchFamily="34" charset="0"/>
              <a:buNone/>
            </a:pPr>
            <a:r>
              <a:rPr lang="fr-MA" altLang="fr-FR" sz="1800" b="1"/>
              <a:t>     Autrement, les attachements sont censés acceptés par le MO.</a:t>
            </a:r>
          </a:p>
          <a:p>
            <a:pPr lvl="1">
              <a:buFont typeface="Arial" panose="020B0604020202020204" pitchFamily="34" charset="0"/>
              <a:buNone/>
            </a:pPr>
            <a:endParaRPr lang="fr-FR" altLang="fr-FR" sz="1800" b="1"/>
          </a:p>
          <a:p>
            <a:r>
              <a:rPr lang="fr-MA" altLang="fr-FR" sz="1800" b="1"/>
              <a:t>Les rectifications demandées par le MO doivent faire l'objet d'un seul envoi ;</a:t>
            </a:r>
          </a:p>
          <a:p>
            <a:endParaRPr lang="fr-FR" altLang="fr-FR" sz="1800" b="1"/>
          </a:p>
          <a:p>
            <a:r>
              <a:rPr lang="fr-MA" altLang="fr-FR" sz="1800" b="1"/>
              <a:t>L’entreprise disposera de 15 jours pour renvoyer les attachements rectifiés acceptés ou assortis d’observations ; </a:t>
            </a:r>
          </a:p>
          <a:p>
            <a:pPr>
              <a:buFont typeface="Arial" panose="020B0604020202020204" pitchFamily="34" charset="0"/>
              <a:buNone/>
            </a:pPr>
            <a:r>
              <a:rPr lang="fr-MA" altLang="fr-FR" sz="1800" b="1"/>
              <a:t>       Autrement, les attachements rectifiés par le MO sont censés acceptés.</a:t>
            </a:r>
            <a:endParaRPr lang="fr-FR" altLang="fr-FR" sz="1800" b="1"/>
          </a:p>
          <a:p>
            <a:pPr>
              <a:buFont typeface="Arial" panose="020B0604020202020204" pitchFamily="34" charset="0"/>
              <a:buNone/>
            </a:pPr>
            <a:endParaRPr lang="fr-FR" altLang="fr-FR" sz="1800"/>
          </a:p>
        </p:txBody>
      </p:sp>
      <p:sp>
        <p:nvSpPr>
          <p:cNvPr id="52227" name="Espace réservé du numéro de diapositive 4">
            <a:extLst>
              <a:ext uri="{FF2B5EF4-FFF2-40B4-BE49-F238E27FC236}">
                <a16:creationId xmlns:a16="http://schemas.microsoft.com/office/drawing/2014/main" id="{4B786B77-89AE-4C29-BACA-389074910CB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5F9E58B-71C1-45AF-9F31-1D53FDC3CACC}" type="slidenum">
              <a:rPr lang="fr-FR" altLang="fr-FR" sz="1200">
                <a:solidFill>
                  <a:srgbClr val="898989"/>
                </a:solidFill>
              </a:rPr>
              <a:pPr/>
              <a:t>50</a:t>
            </a:fld>
            <a:endParaRPr lang="fr-FR" altLang="fr-FR" sz="1200">
              <a:solidFill>
                <a:srgbClr val="898989"/>
              </a:solidFill>
            </a:endParaRPr>
          </a:p>
        </p:txBody>
      </p:sp>
    </p:spTree>
  </p:cSld>
  <p:clrMapOvr>
    <a:masterClrMapping/>
  </p:clrMapOvr>
  <p:transition advClick="0"/>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Espace réservé du contenu 2">
            <a:extLst>
              <a:ext uri="{FF2B5EF4-FFF2-40B4-BE49-F238E27FC236}">
                <a16:creationId xmlns:a16="http://schemas.microsoft.com/office/drawing/2014/main" id="{CD942DAC-E6E6-4CC4-ADEE-412F80BBE4AA}"/>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Attachements (Suite)</a:t>
            </a:r>
          </a:p>
          <a:p>
            <a:pPr algn="ctr">
              <a:buFont typeface="Arial" panose="020B0604020202020204" pitchFamily="34" charset="0"/>
              <a:buNone/>
            </a:pPr>
            <a:endParaRPr lang="fr-MA" altLang="fr-FR" sz="1800" b="1">
              <a:solidFill>
                <a:schemeClr val="accent2"/>
              </a:solidFill>
            </a:endParaRPr>
          </a:p>
          <a:p>
            <a:r>
              <a:rPr lang="fr-MA" altLang="fr-FR" sz="1800"/>
              <a:t>En cas de refus par l'entreprise des rectifications ou de leur acceptation avec réserves, il est dressé PV de carence par l’ACSEM ;</a:t>
            </a:r>
          </a:p>
          <a:p>
            <a:pPr>
              <a:buFont typeface="Arial" panose="020B0604020202020204" pitchFamily="34" charset="0"/>
              <a:buNone/>
            </a:pPr>
            <a:endParaRPr lang="fr-MA" altLang="fr-FR" sz="1800"/>
          </a:p>
          <a:p>
            <a:r>
              <a:rPr lang="fr-MA" altLang="fr-FR" sz="1800"/>
              <a:t>Le DP correspondant est alors établi sur la base des attachements validés par le MO ;</a:t>
            </a:r>
            <a:endParaRPr lang="fr-FR" altLang="fr-FR" sz="1800"/>
          </a:p>
          <a:p>
            <a:pPr algn="ctr">
              <a:buFont typeface="Arial" panose="020B0604020202020204" pitchFamily="34" charset="0"/>
              <a:buNone/>
            </a:pPr>
            <a:endParaRPr lang="fr-MA" altLang="fr-FR" sz="1800" b="1">
              <a:solidFill>
                <a:schemeClr val="accent2"/>
              </a:solidFill>
            </a:endParaRPr>
          </a:p>
          <a:p>
            <a:pPr algn="just">
              <a:buFont typeface="Arial" panose="020B0604020202020204" pitchFamily="34" charset="0"/>
              <a:buNone/>
            </a:pPr>
            <a:r>
              <a:rPr lang="fr-MA" altLang="fr-FR" sz="1800"/>
              <a:t>      </a:t>
            </a:r>
            <a:r>
              <a:rPr lang="fr-MA" altLang="fr-FR" sz="1800" b="1">
                <a:solidFill>
                  <a:srgbClr val="0070C0"/>
                </a:solidFill>
              </a:rPr>
              <a:t>Nota</a:t>
            </a:r>
            <a:r>
              <a:rPr lang="fr-MA" altLang="fr-FR" sz="1800"/>
              <a:t> : La FNBTP avait proposé la suppression de l’expression « PV de carence », car il s’agit d’un droit de l’entreprise de refuser les rectifications apportées par le MO aux attachements ou les accepter avec réserves ;</a:t>
            </a:r>
            <a:endParaRPr lang="fr-FR" altLang="fr-FR" sz="1800"/>
          </a:p>
          <a:p>
            <a:pPr algn="just">
              <a:buFont typeface="Arial" panose="020B0604020202020204" pitchFamily="34" charset="0"/>
              <a:buNone/>
            </a:pPr>
            <a:endParaRPr lang="fr-FR" altLang="fr-FR" sz="1800"/>
          </a:p>
          <a:p>
            <a:pPr algn="just"/>
            <a:r>
              <a:rPr lang="fr-MA" altLang="fr-FR" sz="1800"/>
              <a:t>La date de constatation du service fait est celle de signature des attachements par l’ACSEM et par le maître d'œuvre, lce ;</a:t>
            </a:r>
            <a:endParaRPr lang="fr-FR" altLang="fr-FR" sz="1800"/>
          </a:p>
          <a:p>
            <a:pPr algn="just">
              <a:buFont typeface="Arial" panose="020B0604020202020204" pitchFamily="34" charset="0"/>
              <a:buNone/>
            </a:pPr>
            <a:endParaRPr lang="fr-FR" altLang="fr-FR" sz="1800"/>
          </a:p>
          <a:p>
            <a:pPr algn="just"/>
            <a:r>
              <a:rPr lang="fr-MA" altLang="fr-FR" sz="1800"/>
              <a:t>Une copie des attachements dûment signés est transmise à l'entrepreneur par le MO ;</a:t>
            </a:r>
            <a:endParaRPr lang="fr-FR" altLang="fr-FR" sz="1800"/>
          </a:p>
          <a:p>
            <a:pPr algn="just">
              <a:buFont typeface="Arial" panose="020B0604020202020204" pitchFamily="34" charset="0"/>
              <a:buNone/>
            </a:pPr>
            <a:endParaRPr lang="fr-FR" altLang="fr-FR" sz="1800"/>
          </a:p>
          <a:p>
            <a:pPr algn="just"/>
            <a:r>
              <a:rPr lang="fr-MA" altLang="fr-FR" sz="1800"/>
              <a:t>Pour la partie des attachements contestés, l’entreprise peut utiliser la voie de recours.</a:t>
            </a:r>
            <a:endParaRPr lang="fr-FR" altLang="fr-FR" sz="1800"/>
          </a:p>
          <a:p>
            <a:pPr algn="just">
              <a:buFont typeface="Arial" panose="020B0604020202020204" pitchFamily="34" charset="0"/>
              <a:buNone/>
            </a:pPr>
            <a:endParaRPr lang="fr-FR" altLang="fr-FR" sz="1800"/>
          </a:p>
        </p:txBody>
      </p:sp>
      <p:sp>
        <p:nvSpPr>
          <p:cNvPr id="53251" name="Espace réservé du numéro de diapositive 4">
            <a:extLst>
              <a:ext uri="{FF2B5EF4-FFF2-40B4-BE49-F238E27FC236}">
                <a16:creationId xmlns:a16="http://schemas.microsoft.com/office/drawing/2014/main" id="{131A6311-9D60-4A48-9EA8-3B604D3D187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4457126E-377A-4475-8E63-580EFC732658}" type="slidenum">
              <a:rPr lang="fr-FR" altLang="fr-FR" sz="1200">
                <a:solidFill>
                  <a:srgbClr val="898989"/>
                </a:solidFill>
              </a:rPr>
              <a:pPr/>
              <a:t>51</a:t>
            </a:fld>
            <a:endParaRPr lang="fr-FR" altLang="fr-FR" sz="1200">
              <a:solidFill>
                <a:srgbClr val="898989"/>
              </a:solidFill>
            </a:endParaRPr>
          </a:p>
        </p:txBody>
      </p:sp>
    </p:spTree>
  </p:cSld>
  <p:clrMapOvr>
    <a:masterClrMapping/>
  </p:clrMapOvr>
  <p:transition advClick="0"/>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Espace réservé du contenu 2">
            <a:extLst>
              <a:ext uri="{FF2B5EF4-FFF2-40B4-BE49-F238E27FC236}">
                <a16:creationId xmlns:a16="http://schemas.microsoft.com/office/drawing/2014/main" id="{FC67A5E9-807A-4593-9C07-D9DC24CA827C}"/>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FR" altLang="fr-FR" sz="2200" b="1">
                <a:solidFill>
                  <a:schemeClr val="accent2"/>
                </a:solidFill>
              </a:rPr>
              <a:t>Décomptes provisoires (DP)</a:t>
            </a:r>
          </a:p>
          <a:p>
            <a:pPr algn="ctr">
              <a:buFont typeface="Arial" panose="020B0604020202020204" pitchFamily="34" charset="0"/>
              <a:buNone/>
            </a:pPr>
            <a:endParaRPr lang="fr-FR" altLang="fr-FR" sz="1800" b="1">
              <a:solidFill>
                <a:schemeClr val="accent2"/>
              </a:solidFill>
            </a:endParaRPr>
          </a:p>
          <a:p>
            <a:pPr algn="just"/>
            <a:r>
              <a:rPr lang="fr-FR" altLang="fr-FR" sz="1800"/>
              <a:t> DP dressé par l’ACSEM, </a:t>
            </a:r>
            <a:r>
              <a:rPr lang="fr-MA" altLang="fr-FR" sz="1800"/>
              <a:t>à partir des attachements, chaque fois qu'il est nécessaire et au moins une fois par mois, dresse le décompte provisoire (DP)  ;</a:t>
            </a:r>
          </a:p>
          <a:p>
            <a:pPr algn="just"/>
            <a:r>
              <a:rPr lang="fr-MA" altLang="fr-FR" sz="1800"/>
              <a:t>Il le soumet à la vérification du maître d’œuvre, le cas échéant, et à la signature du MO, avec indication de la date d’acceptation des attachements ;</a:t>
            </a:r>
            <a:endParaRPr lang="fr-FR" altLang="fr-FR" sz="1800"/>
          </a:p>
          <a:p>
            <a:pPr algn="just"/>
            <a:r>
              <a:rPr lang="fr-MA" altLang="fr-FR" sz="1800"/>
              <a:t>Copie du DP est transmise à l'entreprise dans un délai maximum de 10 jours à dater de sa signature par le MO (au lieu de 15 jours auparavant à dater de son établissement) ; </a:t>
            </a:r>
            <a:endParaRPr lang="fr-FR" altLang="fr-FR" sz="1800"/>
          </a:p>
          <a:p>
            <a:pPr algn="just"/>
            <a:r>
              <a:rPr lang="fr-MA" altLang="fr-FR" sz="1800"/>
              <a:t>En attendant l'approbation du DD, le dernier DP établi sur la base des attachements acceptés par le MO et l'entreprise, doit être réglé ;</a:t>
            </a:r>
            <a:endParaRPr lang="fr-FR" altLang="fr-FR" sz="1800"/>
          </a:p>
          <a:p>
            <a:pPr algn="just"/>
            <a:r>
              <a:rPr lang="fr-MA" altLang="fr-FR" sz="1800"/>
              <a:t>En cas d'erreurs ou d’omissions sur les éléments du dernier DP, un DP rectificatif </a:t>
            </a:r>
            <a:r>
              <a:rPr lang="fr-MA" altLang="fr-FR" sz="1800" b="1">
                <a:solidFill>
                  <a:srgbClr val="0070C0"/>
                </a:solidFill>
              </a:rPr>
              <a:t>(*)</a:t>
            </a:r>
            <a:r>
              <a:rPr lang="fr-MA" altLang="fr-FR" sz="1800"/>
              <a:t> est établi pour tenir compte des montants des erreurs ou d’omissions.</a:t>
            </a:r>
          </a:p>
          <a:p>
            <a:pPr algn="just">
              <a:buFont typeface="Arial" panose="020B0604020202020204" pitchFamily="34" charset="0"/>
              <a:buNone/>
            </a:pPr>
            <a:endParaRPr lang="fr-FR" altLang="fr-FR" sz="1800"/>
          </a:p>
          <a:p>
            <a:pPr algn="just">
              <a:buFont typeface="Arial" panose="020B0604020202020204" pitchFamily="34" charset="0"/>
              <a:buNone/>
            </a:pPr>
            <a:r>
              <a:rPr lang="fr-MA" altLang="fr-FR" sz="1800"/>
              <a:t>      </a:t>
            </a:r>
            <a:r>
              <a:rPr lang="fr-MA" altLang="fr-FR" sz="1800" b="1">
                <a:solidFill>
                  <a:srgbClr val="0070C0"/>
                </a:solidFill>
              </a:rPr>
              <a:t>Nota</a:t>
            </a:r>
            <a:r>
              <a:rPr lang="fr-MA" altLang="fr-FR" sz="1800"/>
              <a:t> : </a:t>
            </a:r>
          </a:p>
          <a:p>
            <a:pPr algn="just">
              <a:buFont typeface="Arial" panose="020B0604020202020204" pitchFamily="34" charset="0"/>
              <a:buNone/>
            </a:pPr>
            <a:r>
              <a:rPr lang="fr-MA" altLang="fr-FR" sz="1800"/>
              <a:t>      </a:t>
            </a:r>
            <a:r>
              <a:rPr lang="fr-MA" altLang="fr-FR" sz="1800" b="1">
                <a:solidFill>
                  <a:srgbClr val="0070C0"/>
                </a:solidFill>
              </a:rPr>
              <a:t>(*) </a:t>
            </a:r>
            <a:r>
              <a:rPr lang="fr-MA" altLang="fr-FR" sz="1800"/>
              <a:t>La notion de « DP rectificatif » peut créer une ambigüité car :</a:t>
            </a:r>
          </a:p>
          <a:p>
            <a:pPr lvl="1" algn="just">
              <a:buFont typeface="Wingdings" panose="05000000000000000000" pitchFamily="2" charset="2"/>
              <a:buChar char="ü"/>
            </a:pPr>
            <a:r>
              <a:rPr lang="fr-MA" altLang="fr-FR" sz="1800"/>
              <a:t>Tout DP comportant erreurs/omissions doit pouvoir être rectifié par le DP suivant ;</a:t>
            </a:r>
          </a:p>
          <a:p>
            <a:pPr lvl="1" algn="just">
              <a:buFont typeface="Wingdings" panose="05000000000000000000" pitchFamily="2" charset="2"/>
              <a:buChar char="ü"/>
            </a:pPr>
            <a:r>
              <a:rPr lang="fr-MA" altLang="fr-FR" sz="1800"/>
              <a:t>L e dernier DP est celui qui intervient immédiatement avant le DD ;</a:t>
            </a:r>
          </a:p>
          <a:p>
            <a:pPr lvl="1" algn="just">
              <a:buFont typeface="Wingdings" panose="05000000000000000000" pitchFamily="2" charset="2"/>
              <a:buChar char="ü"/>
            </a:pPr>
            <a:r>
              <a:rPr lang="fr-MA" altLang="fr-FR" sz="1800"/>
              <a:t>C ’est le DD ou le DGD qui arrête définitivement les comptes.</a:t>
            </a:r>
            <a:endParaRPr lang="fr-FR" altLang="fr-FR" sz="1800"/>
          </a:p>
          <a:p>
            <a:pPr algn="ctr">
              <a:buFont typeface="Arial" panose="020B0604020202020204" pitchFamily="34" charset="0"/>
              <a:buNone/>
            </a:pPr>
            <a:endParaRPr lang="fr-FR" altLang="fr-FR" sz="1800"/>
          </a:p>
        </p:txBody>
      </p:sp>
      <p:sp>
        <p:nvSpPr>
          <p:cNvPr id="54275" name="Espace réservé du numéro de diapositive 4">
            <a:extLst>
              <a:ext uri="{FF2B5EF4-FFF2-40B4-BE49-F238E27FC236}">
                <a16:creationId xmlns:a16="http://schemas.microsoft.com/office/drawing/2014/main" id="{071EE218-DA04-486D-BDF4-5766A93E4F6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CF907EF-BE5F-4A20-806E-74A6B933BB87}" type="slidenum">
              <a:rPr lang="fr-FR" altLang="fr-FR" sz="1200">
                <a:solidFill>
                  <a:srgbClr val="898989"/>
                </a:solidFill>
              </a:rPr>
              <a:pPr/>
              <a:t>52</a:t>
            </a:fld>
            <a:endParaRPr lang="fr-FR" altLang="fr-FR" sz="1200">
              <a:solidFill>
                <a:srgbClr val="898989"/>
              </a:solidFill>
            </a:endParaRPr>
          </a:p>
        </p:txBody>
      </p:sp>
    </p:spTree>
  </p:cSld>
  <p:clrMapOvr>
    <a:masterClrMapping/>
  </p:clrMapOvr>
  <p:transition advClick="0"/>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ce réservé du contenu 2">
            <a:extLst>
              <a:ext uri="{FF2B5EF4-FFF2-40B4-BE49-F238E27FC236}">
                <a16:creationId xmlns:a16="http://schemas.microsoft.com/office/drawing/2014/main" id="{ED209F20-C8FE-4312-B4DE-CC791E511C8C}"/>
              </a:ext>
            </a:extLst>
          </p:cNvPr>
          <p:cNvSpPr>
            <a:spLocks noGrp="1"/>
          </p:cNvSpPr>
          <p:nvPr>
            <p:ph idx="1"/>
          </p:nvPr>
        </p:nvSpPr>
        <p:spPr>
          <a:xfrm>
            <a:off x="142875" y="214313"/>
            <a:ext cx="8786813" cy="5786437"/>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Avances</a:t>
            </a:r>
            <a:r>
              <a:rPr lang="fr-MA" altLang="fr-FR" sz="1400" b="1"/>
              <a:t> </a:t>
            </a:r>
            <a:endParaRPr lang="fr-FR" altLang="fr-FR" sz="1400"/>
          </a:p>
          <a:p>
            <a:pPr>
              <a:buFont typeface="Arial" panose="020B0604020202020204" pitchFamily="34" charset="0"/>
              <a:buNone/>
            </a:pPr>
            <a:endParaRPr lang="fr-FR" altLang="fr-FR" sz="1400"/>
          </a:p>
          <a:p>
            <a:pPr algn="just"/>
            <a:r>
              <a:rPr lang="fr-MA" altLang="fr-FR" sz="1800"/>
              <a:t>Renvoi au Décret des avances du 14/05/2014 qui dispose :</a:t>
            </a:r>
          </a:p>
          <a:p>
            <a:pPr algn="just"/>
            <a:r>
              <a:rPr lang="fr-MA" altLang="fr-FR" sz="1800"/>
              <a:t>Entrée en vigueur le 19/06/2014 </a:t>
            </a:r>
            <a:r>
              <a:rPr lang="fr-FR" altLang="fr-FR" sz="1800"/>
              <a:t>;</a:t>
            </a:r>
          </a:p>
          <a:p>
            <a:pPr algn="just"/>
            <a:r>
              <a:rPr lang="fr-FR" altLang="fr-FR" sz="1800"/>
              <a:t>Marché concerné : celui dont le montant le initial du marché ≥ 500 KDH TTC avec un délai d'exécution ≥ 4 mois ; </a:t>
            </a:r>
          </a:p>
          <a:p>
            <a:pPr algn="just"/>
            <a:r>
              <a:rPr lang="fr-FR" altLang="fr-FR" sz="1800"/>
              <a:t>La part sous traitée du marché n’est pas concernée par l’avance ; </a:t>
            </a:r>
          </a:p>
          <a:p>
            <a:pPr algn="just"/>
            <a:r>
              <a:rPr lang="fr-FR" altLang="fr-FR" sz="1800"/>
              <a:t>Pour le Marché alloti : Avance accordée pour chaque lot ≥ 500 KDH TTC ;</a:t>
            </a:r>
          </a:p>
          <a:p>
            <a:pPr algn="just"/>
            <a:r>
              <a:rPr lang="fr-FR" altLang="fr-FR" sz="1800"/>
              <a:t>Taux applicables : </a:t>
            </a:r>
          </a:p>
          <a:p>
            <a:pPr lvl="1" algn="just">
              <a:buFont typeface="Wingdings" panose="05000000000000000000" pitchFamily="2" charset="2"/>
              <a:buChar char="ü"/>
            </a:pPr>
            <a:r>
              <a:rPr lang="fr-FR" altLang="fr-FR" sz="1800"/>
              <a:t>10% du montant du marché ≤ 10 MDH TTC et ;</a:t>
            </a:r>
          </a:p>
          <a:p>
            <a:pPr lvl="1" algn="just">
              <a:buFont typeface="Wingdings" panose="05000000000000000000" pitchFamily="2" charset="2"/>
              <a:buChar char="ü"/>
            </a:pPr>
            <a:r>
              <a:rPr lang="fr-FR" altLang="fr-FR" sz="1800"/>
              <a:t>  5% de la partie du marché &gt; 10 MDH TTC ;</a:t>
            </a:r>
          </a:p>
          <a:p>
            <a:pPr algn="just"/>
            <a:r>
              <a:rPr lang="fr-FR" altLang="fr-FR" sz="1800"/>
              <a:t>Avance plafonnée à 20 MDH ;</a:t>
            </a:r>
          </a:p>
          <a:p>
            <a:pPr algn="just"/>
            <a:r>
              <a:rPr lang="fr-FR" altLang="fr-FR" sz="1800"/>
              <a:t>Révision des prix n’est pas prise en compte dans l'avance ;</a:t>
            </a:r>
          </a:p>
          <a:p>
            <a:pPr algn="just"/>
            <a:r>
              <a:rPr lang="fr-FR" altLang="fr-FR" sz="1800"/>
              <a:t>Taux et conditions de versement et de remboursement de l'avance prévus par le CPS, non modifiables par avenant ;</a:t>
            </a:r>
          </a:p>
          <a:p>
            <a:pPr algn="just"/>
            <a:r>
              <a:rPr lang="fr-FR" altLang="fr-FR" sz="1800"/>
              <a:t>Avance est soumise à cautionnement ;</a:t>
            </a:r>
          </a:p>
          <a:p>
            <a:pPr algn="just"/>
            <a:r>
              <a:rPr lang="fr-FR" altLang="fr-FR" sz="1800"/>
              <a:t>Avance totale à rembourser si les travaux exécutés atteignent 80 % du montant TTC.</a:t>
            </a:r>
            <a:endParaRPr lang="fr-FR" altLang="fr-FR" sz="1400"/>
          </a:p>
          <a:p>
            <a:pPr algn="ctr">
              <a:buFont typeface="Arial" panose="020B0604020202020204" pitchFamily="34" charset="0"/>
              <a:buNone/>
            </a:pPr>
            <a:endParaRPr lang="fr-FR" altLang="fr-FR" sz="1400"/>
          </a:p>
        </p:txBody>
      </p:sp>
      <p:sp>
        <p:nvSpPr>
          <p:cNvPr id="55299" name="Espace réservé du numéro de diapositive 4">
            <a:extLst>
              <a:ext uri="{FF2B5EF4-FFF2-40B4-BE49-F238E27FC236}">
                <a16:creationId xmlns:a16="http://schemas.microsoft.com/office/drawing/2014/main" id="{FF873793-4053-4661-9A2F-7B5EAA35E2B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8C6DE0B-BA20-4C50-8EB7-1F044D442C23}" type="slidenum">
              <a:rPr lang="fr-FR" altLang="fr-FR" sz="1200">
                <a:solidFill>
                  <a:srgbClr val="898989"/>
                </a:solidFill>
              </a:rPr>
              <a:pPr/>
              <a:t>53</a:t>
            </a:fld>
            <a:endParaRPr lang="fr-FR" altLang="fr-FR" sz="1200">
              <a:solidFill>
                <a:srgbClr val="898989"/>
              </a:solidFill>
            </a:endParaRPr>
          </a:p>
        </p:txBody>
      </p:sp>
    </p:spTree>
  </p:cSld>
  <p:clrMapOvr>
    <a:masterClrMapping/>
  </p:clrMapOvr>
  <p:transition advClick="0"/>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ce réservé du contenu 2">
            <a:extLst>
              <a:ext uri="{FF2B5EF4-FFF2-40B4-BE49-F238E27FC236}">
                <a16:creationId xmlns:a16="http://schemas.microsoft.com/office/drawing/2014/main" id="{0C4E27D2-B6B5-4CFB-A79D-F09E54E68B74}"/>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Avances (Suite) : </a:t>
            </a:r>
          </a:p>
          <a:p>
            <a:pPr>
              <a:buFont typeface="Arial" panose="020B0604020202020204" pitchFamily="34" charset="0"/>
              <a:buNone/>
            </a:pPr>
            <a:r>
              <a:rPr lang="fr-MA" altLang="fr-FR" sz="1600" b="1">
                <a:solidFill>
                  <a:srgbClr val="0070C0"/>
                </a:solidFill>
              </a:rPr>
              <a:t>Nota : </a:t>
            </a:r>
            <a:r>
              <a:rPr lang="fr-FR" altLang="fr-FR" sz="1600"/>
              <a:t>Pour garantir le plein effet du Décret, la FNBTP avait proposé les dispositions suivantes :</a:t>
            </a:r>
          </a:p>
          <a:p>
            <a:pPr>
              <a:buFont typeface="Arial" panose="020B0604020202020204" pitchFamily="34" charset="0"/>
              <a:buNone/>
            </a:pPr>
            <a:endParaRPr lang="fr-FR" altLang="fr-FR" sz="1600"/>
          </a:p>
          <a:p>
            <a:pPr algn="just"/>
            <a:r>
              <a:rPr lang="fr-FR" altLang="fr-FR" sz="1600"/>
              <a:t>Le délai d’exécution doit être évalué raisonnablement et éviter qu’il ne soit artificiellement réduit à moins de 4 mois dans l’objectif d’éviter l’octroi de l’avance ;</a:t>
            </a:r>
          </a:p>
          <a:p>
            <a:pPr algn="just"/>
            <a:r>
              <a:rPr lang="fr-FR" altLang="fr-FR" sz="1600"/>
              <a:t>L’octroi de l’avance est requis à tout moment dès lors que l’entreprise a constitué la caution correspondante ;</a:t>
            </a:r>
          </a:p>
          <a:p>
            <a:pPr algn="just"/>
            <a:r>
              <a:rPr lang="fr-FR" altLang="fr-FR" sz="1600"/>
              <a:t>Toutefois, l’avance de 10% ou 5% selon le cas, ne sera pas octroyée lorsque le montant des prestations exécutées aura déjà atteint, respectivement, 70 % ou 75 % du montant du marché ; </a:t>
            </a:r>
          </a:p>
          <a:p>
            <a:pPr algn="just"/>
            <a:r>
              <a:rPr lang="fr-FR" altLang="fr-FR" sz="1600"/>
              <a:t>Ces pourcentages étant déduits de la disposition du Décret selon laquelle, le remboursement du montant total de l'avance doit, en tout état de cause, être effectué lorsque le montant des prestations exécutées par le titulaire du marché atteint 80 % de son montant ;</a:t>
            </a:r>
          </a:p>
          <a:p>
            <a:pPr algn="just"/>
            <a:r>
              <a:rPr lang="fr-FR" altLang="fr-FR" sz="1600"/>
              <a:t>Le montant de l’avance doit être ordonnancé dans les 15 jours après la constitution de la caution ;</a:t>
            </a:r>
          </a:p>
          <a:p>
            <a:pPr algn="just"/>
            <a:r>
              <a:rPr lang="fr-FR" altLang="fr-FR" sz="1600"/>
              <a:t>Remboursement à effectuer sur les acomptes et éventuellement sur le solde dû à l’entreprise ;</a:t>
            </a:r>
          </a:p>
          <a:p>
            <a:pPr algn="just"/>
            <a:r>
              <a:rPr lang="fr-FR" altLang="fr-FR" sz="1600"/>
              <a:t>Commencement du remboursement dès que le montant des sommes payées ≥ 30 % du montant initial et ce à raison de 20 % du montant de chacun des acomptes  ;</a:t>
            </a:r>
          </a:p>
          <a:p>
            <a:pPr algn="just"/>
            <a:r>
              <a:rPr lang="fr-FR" altLang="fr-FR" sz="1600"/>
              <a:t>En tout état de cause, le solde de l’avance doit être prélevé sur le dernier acompte ;</a:t>
            </a:r>
          </a:p>
          <a:p>
            <a:pPr algn="just"/>
            <a:r>
              <a:rPr lang="fr-FR" altLang="fr-FR" sz="1600"/>
              <a:t>La caution au titre de l’avance forfaitaire est libérée au fur et à mesure du remboursement de l’avance, proportionnellement au montant remboursé ;</a:t>
            </a:r>
          </a:p>
          <a:p>
            <a:pPr algn="just"/>
            <a:r>
              <a:rPr lang="fr-FR" altLang="fr-FR" sz="1600"/>
              <a:t>En cas de résiliation, une liquidation des comptes d'avances est immédiatement effectuée.</a:t>
            </a:r>
          </a:p>
          <a:p>
            <a:pPr algn="ctr">
              <a:buFont typeface="Arial" panose="020B0604020202020204" pitchFamily="34" charset="0"/>
              <a:buNone/>
            </a:pPr>
            <a:endParaRPr lang="fr-FR" altLang="fr-FR" sz="1400"/>
          </a:p>
        </p:txBody>
      </p:sp>
      <p:sp>
        <p:nvSpPr>
          <p:cNvPr id="56323" name="Espace réservé du numéro de diapositive 4">
            <a:extLst>
              <a:ext uri="{FF2B5EF4-FFF2-40B4-BE49-F238E27FC236}">
                <a16:creationId xmlns:a16="http://schemas.microsoft.com/office/drawing/2014/main" id="{43996D37-31C5-4B17-88C6-E2E18651F3A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4176D7CB-566E-4440-ADD6-7B7DC5A0469C}" type="slidenum">
              <a:rPr lang="fr-FR" altLang="fr-FR" sz="1200">
                <a:solidFill>
                  <a:srgbClr val="898989"/>
                </a:solidFill>
              </a:rPr>
              <a:pPr/>
              <a:t>54</a:t>
            </a:fld>
            <a:endParaRPr lang="fr-FR" altLang="fr-FR" sz="1200">
              <a:solidFill>
                <a:srgbClr val="898989"/>
              </a:solidFill>
            </a:endParaRPr>
          </a:p>
        </p:txBody>
      </p:sp>
    </p:spTree>
  </p:cSld>
  <p:clrMapOvr>
    <a:masterClrMapping/>
  </p:clrMapOvr>
  <p:transition advClick="0"/>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Espace réservé du contenu 2">
            <a:extLst>
              <a:ext uri="{FF2B5EF4-FFF2-40B4-BE49-F238E27FC236}">
                <a16:creationId xmlns:a16="http://schemas.microsoft.com/office/drawing/2014/main" id="{73A020AA-14A1-42EB-9D39-AF3CA4CB71E0}"/>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Acomptes - Retenue de garantie</a:t>
            </a:r>
            <a:endParaRPr lang="fr-FR" altLang="fr-FR" sz="2400" b="1">
              <a:solidFill>
                <a:schemeClr val="accent2"/>
              </a:solidFill>
            </a:endParaRPr>
          </a:p>
          <a:p>
            <a:pPr>
              <a:buFont typeface="Arial" panose="020B0604020202020204" pitchFamily="34" charset="0"/>
              <a:buNone/>
            </a:pPr>
            <a:endParaRPr lang="fr-FR" altLang="fr-FR" sz="2400"/>
          </a:p>
          <a:p>
            <a:pPr algn="just"/>
            <a:r>
              <a:rPr lang="fr-MA" altLang="fr-FR" sz="2000"/>
              <a:t>Précisions apportées au paiement des approvisionnements dans la mesure où ils ne seront portés aux décomptes que s’ils :</a:t>
            </a:r>
            <a:endParaRPr lang="fr-FR" altLang="fr-FR" sz="2000"/>
          </a:p>
          <a:p>
            <a:pPr algn="just">
              <a:buFont typeface="Arial" panose="020B0604020202020204" pitchFamily="34" charset="0"/>
              <a:buNone/>
            </a:pPr>
            <a:endParaRPr lang="fr-FR" altLang="fr-FR" sz="2000"/>
          </a:p>
          <a:p>
            <a:pPr lvl="1" algn="just">
              <a:buFont typeface="Wingdings" panose="05000000000000000000" pitchFamily="2" charset="2"/>
              <a:buChar char="ü"/>
            </a:pPr>
            <a:r>
              <a:rPr lang="fr-MA" altLang="fr-FR" sz="2000"/>
              <a:t>font partie intégrante des travaux à exécuter ;</a:t>
            </a:r>
            <a:endParaRPr lang="fr-FR" altLang="fr-FR" sz="2000"/>
          </a:p>
          <a:p>
            <a:pPr algn="just">
              <a:buFont typeface="Wingdings" panose="05000000000000000000" pitchFamily="2" charset="2"/>
              <a:buChar char="ü"/>
            </a:pPr>
            <a:endParaRPr lang="fr-FR" altLang="fr-FR" sz="2000"/>
          </a:p>
          <a:p>
            <a:pPr lvl="1" algn="just">
              <a:buFont typeface="Wingdings" panose="05000000000000000000" pitchFamily="2" charset="2"/>
              <a:buChar char="ü"/>
            </a:pPr>
            <a:r>
              <a:rPr lang="fr-MA" altLang="fr-FR" sz="2000"/>
              <a:t>sont assortis de prix inférieurs aux montants correspondants après leur mise en œuvre ;</a:t>
            </a:r>
            <a:endParaRPr lang="fr-FR" altLang="fr-FR" sz="2000"/>
          </a:p>
          <a:p>
            <a:pPr algn="just">
              <a:buFont typeface="Wingdings" panose="05000000000000000000" pitchFamily="2" charset="2"/>
              <a:buChar char="ü"/>
            </a:pPr>
            <a:endParaRPr lang="fr-FR" altLang="fr-FR" sz="2000"/>
          </a:p>
          <a:p>
            <a:pPr lvl="1" algn="just">
              <a:buFont typeface="Wingdings" panose="05000000000000000000" pitchFamily="2" charset="2"/>
              <a:buChar char="ü"/>
            </a:pPr>
            <a:r>
              <a:rPr lang="fr-MA" altLang="fr-FR" sz="2000"/>
              <a:t>ne dépassent pas les quantités nécessaires à la réalisation des ouvrages, modifiées éventuellement par les avenants et ce, selon :</a:t>
            </a:r>
          </a:p>
          <a:p>
            <a:pPr lvl="1" algn="just">
              <a:buFont typeface="Arial" panose="020B0604020202020204" pitchFamily="34" charset="0"/>
              <a:buNone/>
            </a:pPr>
            <a:r>
              <a:rPr lang="fr-MA" altLang="fr-FR" sz="2000"/>
              <a:t>        * l'avancement des travaux ;</a:t>
            </a:r>
          </a:p>
          <a:p>
            <a:pPr lvl="1" algn="just">
              <a:buFont typeface="Arial" panose="020B0604020202020204" pitchFamily="34" charset="0"/>
              <a:buNone/>
            </a:pPr>
            <a:r>
              <a:rPr lang="fr-MA" altLang="fr-FR" sz="2000"/>
              <a:t>        * les besoins y afférents et,</a:t>
            </a:r>
          </a:p>
          <a:p>
            <a:pPr lvl="1" algn="just">
              <a:buFont typeface="Arial" panose="020B0604020202020204" pitchFamily="34" charset="0"/>
              <a:buNone/>
            </a:pPr>
            <a:r>
              <a:rPr lang="fr-MA" altLang="fr-FR" sz="2000"/>
              <a:t>        * le planning d'exécution</a:t>
            </a:r>
            <a:r>
              <a:rPr lang="fr-MA" altLang="fr-FR" sz="1600"/>
              <a:t>.</a:t>
            </a:r>
            <a:endParaRPr lang="fr-FR" altLang="fr-FR" sz="1600"/>
          </a:p>
        </p:txBody>
      </p:sp>
      <p:sp>
        <p:nvSpPr>
          <p:cNvPr id="57347" name="Espace réservé du numéro de diapositive 4">
            <a:extLst>
              <a:ext uri="{FF2B5EF4-FFF2-40B4-BE49-F238E27FC236}">
                <a16:creationId xmlns:a16="http://schemas.microsoft.com/office/drawing/2014/main" id="{D0581645-F584-40EA-9651-32933D99236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84F20F1-E0A5-4669-90C0-FF78A1855266}" type="slidenum">
              <a:rPr lang="fr-FR" altLang="fr-FR" sz="1200">
                <a:solidFill>
                  <a:srgbClr val="898989"/>
                </a:solidFill>
              </a:rPr>
              <a:pPr/>
              <a:t>55</a:t>
            </a:fld>
            <a:endParaRPr lang="fr-FR" altLang="fr-FR" sz="1200">
              <a:solidFill>
                <a:srgbClr val="898989"/>
              </a:solidFill>
            </a:endParaRPr>
          </a:p>
        </p:txBody>
      </p:sp>
    </p:spTree>
  </p:cSld>
  <p:clrMapOvr>
    <a:masterClrMapping/>
  </p:clrMapOvr>
  <p:transition advClick="0"/>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Espace réservé du contenu 2">
            <a:extLst>
              <a:ext uri="{FF2B5EF4-FFF2-40B4-BE49-F238E27FC236}">
                <a16:creationId xmlns:a16="http://schemas.microsoft.com/office/drawing/2014/main" id="{D96214E4-E4D6-4F88-9C56-8C149C6C3846}"/>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Pénalités et retenues en cas de retard dans l'exécution des travaux</a:t>
            </a:r>
            <a:endParaRPr lang="fr-FR" altLang="fr-FR" sz="2200" b="1">
              <a:solidFill>
                <a:schemeClr val="accent2"/>
              </a:solidFill>
            </a:endParaRPr>
          </a:p>
          <a:p>
            <a:endParaRPr lang="fr-FR" altLang="fr-FR" sz="1200"/>
          </a:p>
          <a:p>
            <a:pPr algn="just"/>
            <a:r>
              <a:rPr lang="fr-MA" altLang="fr-FR" sz="1800"/>
              <a:t>Pénalité journalière de 1/1000, sauf CPS (au lieu d’une fraction de 1/1000) ;</a:t>
            </a:r>
          </a:p>
          <a:p>
            <a:pPr algn="just"/>
            <a:endParaRPr lang="fr-FR" altLang="fr-FR" sz="1800"/>
          </a:p>
          <a:p>
            <a:pPr algn="just"/>
            <a:r>
              <a:rPr lang="fr-MA" altLang="fr-FR" sz="1800"/>
              <a:t>Application au montant du MI, lce, majoré par les montants des travaux supplémentaires et de l’augmentation dans la masse des travaux ;</a:t>
            </a:r>
          </a:p>
          <a:p>
            <a:pPr algn="just"/>
            <a:endParaRPr lang="fr-FR" altLang="fr-FR" sz="1800"/>
          </a:p>
          <a:p>
            <a:pPr algn="just"/>
            <a:r>
              <a:rPr lang="fr-MA" altLang="fr-FR" sz="1800"/>
              <a:t>En cas de résiliation, la date limite des pénalités est celle de la signature de la décision de résiliation ou la date d’effet en cas de résiliation de plein droit ;</a:t>
            </a:r>
          </a:p>
          <a:p>
            <a:pPr algn="just"/>
            <a:endParaRPr lang="fr-FR" altLang="fr-FR" sz="1800"/>
          </a:p>
          <a:p>
            <a:pPr algn="just"/>
            <a:r>
              <a:rPr lang="fr-MA" altLang="fr-FR" sz="1800"/>
              <a:t>Plafonnement des pénalités à 8% ;</a:t>
            </a:r>
          </a:p>
          <a:p>
            <a:pPr algn="just">
              <a:buFont typeface="Arial" panose="020B0604020202020204" pitchFamily="34" charset="0"/>
              <a:buNone/>
            </a:pPr>
            <a:r>
              <a:rPr lang="fr-MA" altLang="fr-FR" sz="1800"/>
              <a:t>       [Au lieu de 10 %, avec l’élimination de la possibilité pour le CPS de disposer autrement] ;</a:t>
            </a:r>
          </a:p>
          <a:p>
            <a:pPr algn="just">
              <a:buFont typeface="Arial" panose="020B0604020202020204" pitchFamily="34" charset="0"/>
              <a:buNone/>
            </a:pPr>
            <a:endParaRPr lang="fr-FR" altLang="fr-FR" sz="1800"/>
          </a:p>
          <a:p>
            <a:pPr algn="just"/>
            <a:r>
              <a:rPr lang="fr-MA" altLang="fr-FR" sz="1800"/>
              <a:t>Pour les délais partiels, assortis de pénalités de retard, il y a une retenue provisoire journalière de 1/1000 du montant du marché ;</a:t>
            </a:r>
          </a:p>
          <a:p>
            <a:pPr algn="just"/>
            <a:endParaRPr lang="fr-MA" altLang="fr-FR" sz="1800"/>
          </a:p>
          <a:p>
            <a:pPr algn="just"/>
            <a:r>
              <a:rPr lang="fr-MA" altLang="fr-FR" sz="1800"/>
              <a:t>Possibilité de restitution si le CPS l’a prévu et si  le délai global d'exécution du marché a été respecté ; autrement, elle est transformée en pénalité en sus ;</a:t>
            </a:r>
            <a:endParaRPr lang="fr-FR" altLang="fr-FR" sz="1800"/>
          </a:p>
          <a:p>
            <a:endParaRPr lang="fr-FR" altLang="fr-FR" sz="1800"/>
          </a:p>
          <a:p>
            <a:pPr algn="ctr">
              <a:buFont typeface="Arial" panose="020B0604020202020204" pitchFamily="34" charset="0"/>
              <a:buNone/>
            </a:pPr>
            <a:endParaRPr lang="fr-FR" altLang="fr-FR" sz="1200"/>
          </a:p>
        </p:txBody>
      </p:sp>
      <p:sp>
        <p:nvSpPr>
          <p:cNvPr id="58371" name="Espace réservé du numéro de diapositive 4">
            <a:extLst>
              <a:ext uri="{FF2B5EF4-FFF2-40B4-BE49-F238E27FC236}">
                <a16:creationId xmlns:a16="http://schemas.microsoft.com/office/drawing/2014/main" id="{A2CE9C56-104C-4ADB-9B03-A39620B6215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6D55E397-0E78-43FF-80C5-429529BEF14A}" type="slidenum">
              <a:rPr lang="fr-FR" altLang="fr-FR" sz="1200">
                <a:solidFill>
                  <a:srgbClr val="898989"/>
                </a:solidFill>
              </a:rPr>
              <a:pPr/>
              <a:t>56</a:t>
            </a:fld>
            <a:endParaRPr lang="fr-FR" altLang="fr-FR" sz="1200">
              <a:solidFill>
                <a:srgbClr val="898989"/>
              </a:solidFill>
            </a:endParaRPr>
          </a:p>
        </p:txBody>
      </p:sp>
    </p:spTree>
  </p:cSld>
  <p:clrMapOvr>
    <a:masterClrMapping/>
  </p:clrMapOvr>
  <p:transition advClick="0"/>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Espace réservé du contenu 2">
            <a:extLst>
              <a:ext uri="{FF2B5EF4-FFF2-40B4-BE49-F238E27FC236}">
                <a16:creationId xmlns:a16="http://schemas.microsoft.com/office/drawing/2014/main" id="{111A061E-E622-49CC-81B7-B547DCC13851}"/>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FR" altLang="fr-FR" sz="2200" b="1">
                <a:solidFill>
                  <a:schemeClr val="accent2"/>
                </a:solidFill>
              </a:rPr>
              <a:t>Retard dans le règlement des sommes dues</a:t>
            </a:r>
          </a:p>
          <a:p>
            <a:pPr algn="ctr">
              <a:buFont typeface="Arial" panose="020B0604020202020204" pitchFamily="34" charset="0"/>
              <a:buNone/>
            </a:pPr>
            <a:endParaRPr lang="fr-FR" altLang="fr-FR" sz="2200" b="1">
              <a:solidFill>
                <a:schemeClr val="accent2"/>
              </a:solidFill>
            </a:endParaRPr>
          </a:p>
          <a:p>
            <a:pPr algn="just"/>
            <a:r>
              <a:rPr lang="fr-MA" altLang="fr-FR" sz="1800"/>
              <a:t>En plus des Intérêts Moratoires (IM), droit</a:t>
            </a:r>
            <a:r>
              <a:rPr lang="fr-FR" altLang="fr-FR" sz="1800"/>
              <a:t> de l’entreprise</a:t>
            </a:r>
            <a:r>
              <a:rPr lang="fr-MA" altLang="fr-FR" sz="1800"/>
              <a:t> :</a:t>
            </a:r>
          </a:p>
          <a:p>
            <a:pPr algn="just"/>
            <a:endParaRPr lang="fr-MA" altLang="fr-FR" sz="1800"/>
          </a:p>
          <a:p>
            <a:pPr lvl="1" algn="just">
              <a:buFont typeface="Wingdings" panose="05000000000000000000" pitchFamily="2" charset="2"/>
              <a:buChar char="ü"/>
            </a:pPr>
            <a:r>
              <a:rPr lang="fr-MA" altLang="fr-FR" sz="1800"/>
              <a:t>à l'ajournement des travaux, </a:t>
            </a:r>
            <a:r>
              <a:rPr lang="fr-FR" altLang="fr-FR" sz="1800"/>
              <a:t>à la demande de l’entreprise, pour retard de paiement de plus de 4 mois a/c signature des attachements par l’ACSEM  et/ou par le MOE ; </a:t>
            </a:r>
          </a:p>
          <a:p>
            <a:pPr algn="just">
              <a:buFont typeface="Wingdings" panose="05000000000000000000" pitchFamily="2" charset="2"/>
              <a:buChar char="ü"/>
            </a:pPr>
            <a:endParaRPr lang="fr-FR" altLang="fr-FR" sz="1800"/>
          </a:p>
          <a:p>
            <a:pPr lvl="1" algn="just">
              <a:buFont typeface="Wingdings" panose="05000000000000000000" pitchFamily="2" charset="2"/>
              <a:buChar char="ü"/>
            </a:pPr>
            <a:r>
              <a:rPr lang="fr-FR" altLang="fr-FR" sz="1800"/>
              <a:t>Obligation d’OS d'ajournement et d’OS de reprise après le paiement ;</a:t>
            </a:r>
          </a:p>
          <a:p>
            <a:pPr algn="just">
              <a:buFont typeface="Wingdings" panose="05000000000000000000" pitchFamily="2" charset="2"/>
              <a:buChar char="ü"/>
            </a:pPr>
            <a:endParaRPr lang="fr-FR" altLang="fr-FR" sz="1800"/>
          </a:p>
          <a:p>
            <a:pPr lvl="1" algn="just">
              <a:buFont typeface="Wingdings" panose="05000000000000000000" pitchFamily="2" charset="2"/>
              <a:buChar char="ü"/>
            </a:pPr>
            <a:r>
              <a:rPr lang="fr-FR" altLang="fr-FR" sz="1800"/>
              <a:t>à la résiliation, à la demande de l’entreprise, mais sans autre indemnité, pour retard de paiement de plus de 8 mois ;</a:t>
            </a:r>
          </a:p>
          <a:p>
            <a:pPr algn="just">
              <a:buFont typeface="Arial" panose="020B0604020202020204" pitchFamily="34" charset="0"/>
              <a:buNone/>
            </a:pPr>
            <a:r>
              <a:rPr lang="fr-FR" altLang="fr-FR" sz="1800" b="1">
                <a:solidFill>
                  <a:srgbClr val="0070C0"/>
                </a:solidFill>
              </a:rPr>
              <a:t>      </a:t>
            </a:r>
          </a:p>
          <a:p>
            <a:pPr algn="just">
              <a:buFont typeface="Arial" panose="020B0604020202020204" pitchFamily="34" charset="0"/>
              <a:buNone/>
            </a:pPr>
            <a:r>
              <a:rPr lang="fr-FR" altLang="fr-FR" sz="1800" b="1">
                <a:solidFill>
                  <a:srgbClr val="0070C0"/>
                </a:solidFill>
              </a:rPr>
              <a:t>Nota : </a:t>
            </a:r>
          </a:p>
          <a:p>
            <a:pPr algn="just">
              <a:buFont typeface="Arial" panose="020B0604020202020204" pitchFamily="34" charset="0"/>
              <a:buNone/>
            </a:pPr>
            <a:endParaRPr lang="fr-FR" altLang="fr-FR" sz="1800" b="1">
              <a:solidFill>
                <a:srgbClr val="0070C0"/>
              </a:solidFill>
            </a:endParaRPr>
          </a:p>
          <a:p>
            <a:pPr algn="just"/>
            <a:r>
              <a:rPr lang="fr-FR" altLang="fr-FR" sz="1800"/>
              <a:t>Contrairement au cas de résiliation où l’indemnité est exclue, il n’y a pas de précision concernant la possibilité d’indemnité en cas d’ajournement ; </a:t>
            </a:r>
            <a:r>
              <a:rPr lang="fr-FR" altLang="fr-FR" sz="1800" b="1"/>
              <a:t> </a:t>
            </a:r>
            <a:endParaRPr lang="fr-FR" altLang="fr-FR" sz="1800"/>
          </a:p>
          <a:p>
            <a:pPr>
              <a:buFont typeface="Arial" panose="020B0604020202020204" pitchFamily="34" charset="0"/>
              <a:buNone/>
            </a:pPr>
            <a:endParaRPr lang="fr-FR" altLang="fr-FR" sz="2000"/>
          </a:p>
          <a:p>
            <a:pPr algn="ctr">
              <a:buFont typeface="Arial" panose="020B0604020202020204" pitchFamily="34" charset="0"/>
              <a:buNone/>
            </a:pPr>
            <a:endParaRPr lang="fr-FR" altLang="fr-FR" sz="2000"/>
          </a:p>
        </p:txBody>
      </p:sp>
      <p:sp>
        <p:nvSpPr>
          <p:cNvPr id="59395" name="Espace réservé du numéro de diapositive 4">
            <a:extLst>
              <a:ext uri="{FF2B5EF4-FFF2-40B4-BE49-F238E27FC236}">
                <a16:creationId xmlns:a16="http://schemas.microsoft.com/office/drawing/2014/main" id="{AAE62AF0-1B9C-4E88-A75D-15AB6FC2586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91183AE-7057-4648-ABC9-21C33946E7F8}" type="slidenum">
              <a:rPr lang="fr-FR" altLang="fr-FR" sz="1200">
                <a:solidFill>
                  <a:srgbClr val="898989"/>
                </a:solidFill>
              </a:rPr>
              <a:pPr/>
              <a:t>57</a:t>
            </a:fld>
            <a:endParaRPr lang="fr-FR" altLang="fr-FR" sz="1200">
              <a:solidFill>
                <a:srgbClr val="898989"/>
              </a:solidFill>
            </a:endParaRPr>
          </a:p>
        </p:txBody>
      </p:sp>
    </p:spTree>
  </p:cSld>
  <p:clrMapOvr>
    <a:masterClrMapping/>
  </p:clrMapOvr>
  <p:transition advClick="0"/>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ce réservé du contenu 2">
            <a:extLst>
              <a:ext uri="{FF2B5EF4-FFF2-40B4-BE49-F238E27FC236}">
                <a16:creationId xmlns:a16="http://schemas.microsoft.com/office/drawing/2014/main" id="{0C1ED26F-6563-4721-8195-BB3EA6565BB9}"/>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endParaRPr lang="fr-FR" altLang="fr-FR" sz="2200" b="1">
              <a:solidFill>
                <a:schemeClr val="accent2"/>
              </a:solidFill>
            </a:endParaRPr>
          </a:p>
          <a:p>
            <a:pPr algn="ctr">
              <a:buFont typeface="Arial" panose="020B0604020202020204" pitchFamily="34" charset="0"/>
              <a:buNone/>
            </a:pPr>
            <a:r>
              <a:rPr lang="fr-FR" altLang="fr-FR" sz="2200" b="1">
                <a:solidFill>
                  <a:schemeClr val="accent2"/>
                </a:solidFill>
              </a:rPr>
              <a:t>Retard dans le règlement des sommes dues (Suite)</a:t>
            </a:r>
          </a:p>
          <a:p>
            <a:pPr algn="ctr">
              <a:buFont typeface="Arial" panose="020B0604020202020204" pitchFamily="34" charset="0"/>
              <a:buNone/>
            </a:pPr>
            <a:endParaRPr lang="fr-FR" altLang="fr-FR" sz="2200" b="1">
              <a:solidFill>
                <a:schemeClr val="accent2"/>
              </a:solidFill>
            </a:endParaRPr>
          </a:p>
          <a:p>
            <a:pPr>
              <a:buFont typeface="Arial" panose="020B0604020202020204" pitchFamily="34" charset="0"/>
              <a:buNone/>
            </a:pPr>
            <a:r>
              <a:rPr lang="fr-FR" altLang="fr-FR" sz="1800" b="1">
                <a:solidFill>
                  <a:srgbClr val="0070C0"/>
                </a:solidFill>
              </a:rPr>
              <a:t>      Nota : </a:t>
            </a:r>
          </a:p>
          <a:p>
            <a:pPr algn="just"/>
            <a:r>
              <a:rPr lang="fr-FR" altLang="fr-FR" sz="1800"/>
              <a:t>Concernant les </a:t>
            </a:r>
            <a:r>
              <a:rPr lang="fr-MA" altLang="fr-FR" sz="1800"/>
              <a:t>intérêts moratoires, il y a un projet de Décret qui : </a:t>
            </a:r>
          </a:p>
          <a:p>
            <a:pPr algn="just"/>
            <a:endParaRPr lang="fr-FR" altLang="fr-FR" sz="1800"/>
          </a:p>
          <a:p>
            <a:pPr lvl="1" algn="just">
              <a:buFont typeface="Wingdings" panose="05000000000000000000" pitchFamily="2" charset="2"/>
              <a:buChar char="ü"/>
            </a:pPr>
            <a:r>
              <a:rPr lang="fr-MA" altLang="fr-FR" sz="1800"/>
              <a:t>ramène à 60 jours [au lieu de 90 jours], le délai d’ordonnancement et de paiement, soit respectivement 45 et 15 jours  [au lieu de 75 et 15 jours] ; </a:t>
            </a:r>
          </a:p>
          <a:p>
            <a:pPr lvl="1" algn="just">
              <a:buFont typeface="Wingdings" panose="05000000000000000000" pitchFamily="2" charset="2"/>
              <a:buChar char="ü"/>
            </a:pPr>
            <a:endParaRPr lang="fr-MA" altLang="fr-FR" sz="1800"/>
          </a:p>
          <a:p>
            <a:pPr lvl="1" algn="just">
              <a:buFont typeface="Wingdings" panose="05000000000000000000" pitchFamily="2" charset="2"/>
              <a:buChar char="ü"/>
            </a:pPr>
            <a:r>
              <a:rPr lang="fr-MA" altLang="fr-FR" sz="1800"/>
              <a:t>fixe le taux à celui des bons du Trésor (TBT) à 3 mois au cours du trimestre précédent, arrondi au dixième supérieur, augmenté d’un point ; </a:t>
            </a:r>
          </a:p>
          <a:p>
            <a:pPr lvl="1" algn="just">
              <a:buFont typeface="Wingdings" panose="05000000000000000000" pitchFamily="2" charset="2"/>
              <a:buChar char="ü"/>
            </a:pPr>
            <a:endParaRPr lang="fr-MA" altLang="fr-FR" sz="1800"/>
          </a:p>
          <a:p>
            <a:pPr lvl="1" algn="just">
              <a:buFont typeface="Wingdings" panose="05000000000000000000" pitchFamily="2" charset="2"/>
              <a:buChar char="ü"/>
            </a:pPr>
            <a:r>
              <a:rPr lang="fr-MA" altLang="fr-FR" sz="1800"/>
              <a:t>prévoit l’obligation d'ordonnancement des IM dans 30 jours sous peine de rejet de toute proposition d’engagement de dépenses imputable sur la ligne budgétaire concernée ; </a:t>
            </a:r>
          </a:p>
          <a:p>
            <a:pPr lvl="1" algn="just">
              <a:buFont typeface="Wingdings" panose="05000000000000000000" pitchFamily="2" charset="2"/>
              <a:buChar char="ü"/>
            </a:pPr>
            <a:endParaRPr lang="fr-MA" altLang="fr-FR" sz="1800"/>
          </a:p>
          <a:p>
            <a:pPr>
              <a:buFont typeface="Arial" panose="020B0604020202020204" pitchFamily="34" charset="0"/>
              <a:buNone/>
            </a:pPr>
            <a:endParaRPr lang="fr-FR" altLang="fr-FR" sz="2000"/>
          </a:p>
          <a:p>
            <a:pPr algn="ctr">
              <a:buFont typeface="Arial" panose="020B0604020202020204" pitchFamily="34" charset="0"/>
              <a:buNone/>
            </a:pPr>
            <a:endParaRPr lang="fr-FR" altLang="fr-FR" sz="2000"/>
          </a:p>
        </p:txBody>
      </p:sp>
      <p:sp>
        <p:nvSpPr>
          <p:cNvPr id="60419" name="Espace réservé du numéro de diapositive 4">
            <a:extLst>
              <a:ext uri="{FF2B5EF4-FFF2-40B4-BE49-F238E27FC236}">
                <a16:creationId xmlns:a16="http://schemas.microsoft.com/office/drawing/2014/main" id="{50904BF1-38A7-435D-9F1E-AC81C9D74FA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457587D-482D-421D-A7B8-0F2D1956B7C6}" type="slidenum">
              <a:rPr lang="fr-FR" altLang="fr-FR" sz="1200">
                <a:solidFill>
                  <a:srgbClr val="898989"/>
                </a:solidFill>
              </a:rPr>
              <a:pPr/>
              <a:t>58</a:t>
            </a:fld>
            <a:endParaRPr lang="fr-FR" altLang="fr-FR" sz="1200">
              <a:solidFill>
                <a:srgbClr val="898989"/>
              </a:solidFill>
            </a:endParaRPr>
          </a:p>
        </p:txBody>
      </p:sp>
    </p:spTree>
  </p:cSld>
  <p:clrMapOvr>
    <a:masterClrMapping/>
  </p:clrMapOvr>
  <p:transition advClick="0"/>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Espace réservé du contenu 2">
            <a:extLst>
              <a:ext uri="{FF2B5EF4-FFF2-40B4-BE49-F238E27FC236}">
                <a16:creationId xmlns:a16="http://schemas.microsoft.com/office/drawing/2014/main" id="{4288B933-C7E2-498E-8367-52290A67FBE1}"/>
              </a:ext>
            </a:extLst>
          </p:cNvPr>
          <p:cNvSpPr>
            <a:spLocks noGrp="1"/>
          </p:cNvSpPr>
          <p:nvPr>
            <p:ph idx="1"/>
          </p:nvPr>
        </p:nvSpPr>
        <p:spPr>
          <a:xfrm>
            <a:off x="142875" y="214313"/>
            <a:ext cx="8786813" cy="6072187"/>
          </a:xfrm>
          <a:ln w="3175">
            <a:solidFill>
              <a:schemeClr val="accent1"/>
            </a:solidFill>
            <a:miter lim="800000"/>
            <a:headEnd/>
            <a:tailEnd/>
          </a:ln>
        </p:spPr>
        <p:txBody>
          <a:bodyPr/>
          <a:lstStyle/>
          <a:p>
            <a:pPr algn="ctr">
              <a:buFont typeface="Arial" panose="020B0604020202020204" pitchFamily="34" charset="0"/>
              <a:buNone/>
            </a:pPr>
            <a:r>
              <a:rPr lang="fr-MA" altLang="fr-FR" sz="2000" b="1">
                <a:solidFill>
                  <a:schemeClr val="accent2"/>
                </a:solidFill>
              </a:rPr>
              <a:t>Décompte définitif - Décomptes partiels définitifs - Décompte général définitif</a:t>
            </a:r>
            <a:endParaRPr lang="fr-FR" altLang="fr-FR" sz="2000" b="1">
              <a:solidFill>
                <a:schemeClr val="accent2"/>
              </a:solidFill>
            </a:endParaRPr>
          </a:p>
          <a:p>
            <a:pPr>
              <a:buFont typeface="Arial" panose="020B0604020202020204" pitchFamily="34" charset="0"/>
              <a:buNone/>
            </a:pPr>
            <a:endParaRPr lang="fr-FR" altLang="fr-FR" sz="1400"/>
          </a:p>
          <a:p>
            <a:pPr algn="just"/>
            <a:r>
              <a:rPr lang="fr-FR" altLang="fr-FR" sz="1700"/>
              <a:t>Suppression de la </a:t>
            </a:r>
            <a:r>
              <a:rPr lang="fr-MA" altLang="fr-FR" sz="1700"/>
              <a:t>distinction entre les pratiques du GC et celles du bâtiment en rapport avec la consécration du seul terme « </a:t>
            </a:r>
            <a:r>
              <a:rPr lang="fr-FR" altLang="fr-FR" sz="1700"/>
              <a:t>attachements » sans le distinguer des situations ;</a:t>
            </a:r>
          </a:p>
          <a:p>
            <a:pPr algn="just"/>
            <a:endParaRPr lang="fr-FR" altLang="fr-FR" sz="1700"/>
          </a:p>
          <a:p>
            <a:pPr algn="just"/>
            <a:r>
              <a:rPr lang="fr-FR" altLang="fr-FR" sz="1700"/>
              <a:t>Nettes distinctions entre les notions de « Décompte définitif - DD », « Décomptes partiels définitifs - DPD » et « Décompte général définitif – DGD » ;</a:t>
            </a:r>
          </a:p>
          <a:p>
            <a:pPr algn="just"/>
            <a:endParaRPr lang="fr-FR" altLang="fr-FR" sz="1700"/>
          </a:p>
          <a:p>
            <a:pPr algn="just"/>
            <a:r>
              <a:rPr lang="fr-FR" altLang="fr-FR" sz="1700"/>
              <a:t>DD si le marché fait l'objet d'une seule réception provisoire des travaux ;</a:t>
            </a:r>
          </a:p>
          <a:p>
            <a:pPr algn="just"/>
            <a:endParaRPr lang="fr-FR" altLang="fr-FR" sz="1700"/>
          </a:p>
          <a:p>
            <a:pPr algn="just"/>
            <a:r>
              <a:rPr lang="fr-FR" altLang="fr-FR" sz="1700"/>
              <a:t>DPD établi lorsque le MO prend possession de certaines ouvrages avant l'achèvement des travaux ; prise de possession précédée d'une réception provisoire partielle ; </a:t>
            </a:r>
          </a:p>
          <a:p>
            <a:pPr algn="just"/>
            <a:endParaRPr lang="fr-FR" altLang="fr-FR" sz="1700"/>
          </a:p>
          <a:p>
            <a:pPr algn="just"/>
            <a:r>
              <a:rPr lang="fr-FR" altLang="fr-FR" sz="1700"/>
              <a:t>DGD  : Récapitulatif des DPD ;</a:t>
            </a:r>
          </a:p>
          <a:p>
            <a:pPr algn="just"/>
            <a:endParaRPr lang="fr-FR" altLang="fr-FR" sz="1700"/>
          </a:p>
          <a:p>
            <a:pPr algn="just"/>
            <a:r>
              <a:rPr lang="fr-FR" altLang="fr-FR" sz="1700"/>
              <a:t>DD, DPD ou DGD établis par l‘ACSEM, signés par le MO et, lce, par architecte et/ou BET ; </a:t>
            </a:r>
          </a:p>
          <a:p>
            <a:pPr algn="just"/>
            <a:r>
              <a:rPr lang="fr-MA" altLang="fr-FR" sz="1700"/>
              <a:t>1 mois [au lieu de 3 mois] après Réception Provisoire, accordé au MO pour inviter l’entreprise, par OS, à prendre connaissance de chacun desdits Décomptes, selon le cas ;</a:t>
            </a:r>
          </a:p>
          <a:p>
            <a:pPr algn="just"/>
            <a:endParaRPr lang="fr-FR" altLang="fr-FR" sz="1700"/>
          </a:p>
          <a:p>
            <a:pPr algn="just"/>
            <a:r>
              <a:rPr lang="fr-FR" altLang="fr-FR" sz="1700"/>
              <a:t>DD/DPD/DGD </a:t>
            </a:r>
            <a:r>
              <a:rPr lang="fr-MA" altLang="fr-FR" sz="1700"/>
              <a:t>définitifs après acceptation par l'entreprise et approbation par l‘AC.</a:t>
            </a:r>
          </a:p>
          <a:p>
            <a:pPr algn="just"/>
            <a:endParaRPr lang="fr-FR" altLang="fr-FR" sz="1400"/>
          </a:p>
          <a:p>
            <a:pPr algn="ctr">
              <a:buFont typeface="Arial" panose="020B0604020202020204" pitchFamily="34" charset="0"/>
              <a:buNone/>
            </a:pPr>
            <a:endParaRPr lang="fr-FR" altLang="fr-FR" sz="1400"/>
          </a:p>
        </p:txBody>
      </p:sp>
      <p:sp>
        <p:nvSpPr>
          <p:cNvPr id="61443" name="Espace réservé du numéro de diapositive 4">
            <a:extLst>
              <a:ext uri="{FF2B5EF4-FFF2-40B4-BE49-F238E27FC236}">
                <a16:creationId xmlns:a16="http://schemas.microsoft.com/office/drawing/2014/main" id="{AA20B685-C771-4468-BDA5-97E51CBE7E2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D7567A0-1B1B-4B8A-B47D-674AAECBC44D}" type="slidenum">
              <a:rPr lang="fr-FR" altLang="fr-FR" sz="1200">
                <a:solidFill>
                  <a:srgbClr val="898989"/>
                </a:solidFill>
              </a:rPr>
              <a:pPr/>
              <a:t>59</a:t>
            </a:fld>
            <a:endParaRPr lang="fr-FR" altLang="fr-FR" sz="1200">
              <a:solidFill>
                <a:srgbClr val="898989"/>
              </a:solidFill>
            </a:endParaRPr>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4">
            <a:extLst>
              <a:ext uri="{FF2B5EF4-FFF2-40B4-BE49-F238E27FC236}">
                <a16:creationId xmlns:a16="http://schemas.microsoft.com/office/drawing/2014/main" id="{6E3484A1-BAF2-4D86-96A6-7A93A1FE0096}"/>
              </a:ext>
            </a:extLst>
          </p:cNvPr>
          <p:cNvSpPr>
            <a:spLocks noGrp="1" noChangeArrowheads="1"/>
          </p:cNvSpPr>
          <p:nvPr>
            <p:ph type="body" sz="half" idx="2"/>
          </p:nvPr>
        </p:nvSpPr>
        <p:spPr>
          <a:xfrm>
            <a:off x="214313" y="285750"/>
            <a:ext cx="8715375" cy="5929313"/>
          </a:xfrm>
          <a:ln w="3175">
            <a:solidFill>
              <a:srgbClr val="008000"/>
            </a:solidFill>
            <a:miter lim="800000"/>
            <a:headEnd/>
            <a:tailEnd/>
          </a:ln>
        </p:spPr>
        <p:txBody>
          <a:bodyPr/>
          <a:lstStyle/>
          <a:p>
            <a:pPr algn="ctr">
              <a:buFont typeface="Arial" panose="020B0604020202020204" pitchFamily="34" charset="0"/>
              <a:buNone/>
            </a:pPr>
            <a:r>
              <a:rPr lang="fr-MA" altLang="fr-FR" sz="2400" b="1">
                <a:solidFill>
                  <a:schemeClr val="accent2"/>
                </a:solidFill>
              </a:rPr>
              <a:t>Importance de la Réforme</a:t>
            </a:r>
          </a:p>
          <a:p>
            <a:endParaRPr lang="fr-MA" altLang="fr-FR" sz="1800" b="1"/>
          </a:p>
          <a:p>
            <a:r>
              <a:rPr lang="fr-MA" altLang="fr-FR" sz="1800" b="1"/>
              <a:t>70 articles modifiés ou nouvellement introduits  (83%) ;</a:t>
            </a:r>
          </a:p>
          <a:p>
            <a:r>
              <a:rPr lang="fr-MA" altLang="fr-FR" sz="1800" b="1"/>
              <a:t>59 articles modifiés (70%)  ;</a:t>
            </a:r>
            <a:endParaRPr lang="fr-FR" altLang="fr-FR" sz="1800"/>
          </a:p>
          <a:p>
            <a:r>
              <a:rPr lang="fr-MA" altLang="fr-FR" sz="1800" b="1"/>
              <a:t>11 articles nouvellement introduits (13%) :</a:t>
            </a:r>
          </a:p>
          <a:p>
            <a:pPr>
              <a:buFont typeface="Arial" panose="020B0604020202020204" pitchFamily="34" charset="0"/>
              <a:buNone/>
            </a:pPr>
            <a:r>
              <a:rPr lang="fr-MA" altLang="fr-FR" sz="1800"/>
              <a:t>      - Dérogations ;</a:t>
            </a:r>
          </a:p>
          <a:p>
            <a:pPr>
              <a:buFont typeface="Arial" panose="020B0604020202020204" pitchFamily="34" charset="0"/>
              <a:buNone/>
            </a:pPr>
            <a:r>
              <a:rPr lang="fr-MA" altLang="fr-FR" sz="1800"/>
              <a:t>      - Protection de l’environnement ;</a:t>
            </a:r>
          </a:p>
          <a:p>
            <a:pPr>
              <a:buFont typeface="Arial" panose="020B0604020202020204" pitchFamily="34" charset="0"/>
              <a:buNone/>
            </a:pPr>
            <a:r>
              <a:rPr lang="fr-MA" altLang="fr-FR" sz="1800"/>
              <a:t>      - Gestion des déchets du chantier ; </a:t>
            </a:r>
          </a:p>
          <a:p>
            <a:pPr>
              <a:buFont typeface="Arial" panose="020B0604020202020204" pitchFamily="34" charset="0"/>
              <a:buNone/>
            </a:pPr>
            <a:r>
              <a:rPr lang="fr-MA" altLang="fr-FR" sz="1800"/>
              <a:t>      - Action de formation et d’alphabétisation dans les chantiers ; </a:t>
            </a:r>
          </a:p>
          <a:p>
            <a:pPr>
              <a:buFont typeface="Arial" panose="020B0604020202020204" pitchFamily="34" charset="0"/>
              <a:buNone/>
            </a:pPr>
            <a:r>
              <a:rPr lang="fr-MA" altLang="fr-FR" sz="1800"/>
              <a:t>      - Changement de la provenance des matériaux ; </a:t>
            </a:r>
          </a:p>
          <a:p>
            <a:pPr>
              <a:buFont typeface="Arial" panose="020B0604020202020204" pitchFamily="34" charset="0"/>
              <a:buNone/>
            </a:pPr>
            <a:r>
              <a:rPr lang="fr-MA" altLang="fr-FR" sz="1800"/>
              <a:t>      - Pénalités particulières ; </a:t>
            </a:r>
          </a:p>
          <a:p>
            <a:pPr>
              <a:buFont typeface="Arial" panose="020B0604020202020204" pitchFamily="34" charset="0"/>
              <a:buNone/>
            </a:pPr>
            <a:r>
              <a:rPr lang="fr-MA" altLang="fr-FR" sz="1800"/>
              <a:t>      - Dispositions spécifiques à la résiliation ; </a:t>
            </a:r>
          </a:p>
          <a:p>
            <a:pPr>
              <a:buFont typeface="Arial" panose="020B0604020202020204" pitchFamily="34" charset="0"/>
              <a:buNone/>
            </a:pPr>
            <a:r>
              <a:rPr lang="fr-MA" altLang="fr-FR" sz="1800"/>
              <a:t>      - Dépenses mises à la charge de l’entreprise ; </a:t>
            </a:r>
          </a:p>
          <a:p>
            <a:pPr>
              <a:buFont typeface="Arial" panose="020B0604020202020204" pitchFamily="34" charset="0"/>
              <a:buNone/>
            </a:pPr>
            <a:r>
              <a:rPr lang="fr-MA" altLang="fr-FR" sz="1800"/>
              <a:t>      - Réceptions partielles ;</a:t>
            </a:r>
          </a:p>
          <a:p>
            <a:pPr>
              <a:buFont typeface="Arial" panose="020B0604020202020204" pitchFamily="34" charset="0"/>
              <a:buNone/>
            </a:pPr>
            <a:r>
              <a:rPr lang="fr-MA" altLang="fr-FR" sz="1800"/>
              <a:t>      - </a:t>
            </a:r>
            <a:r>
              <a:rPr lang="fr-FR" altLang="fr-FR" sz="1800"/>
              <a:t>M</a:t>
            </a:r>
            <a:r>
              <a:rPr lang="fr-MA" altLang="fr-FR" sz="1800"/>
              <a:t>édiation ou arbitrage ; </a:t>
            </a:r>
          </a:p>
          <a:p>
            <a:pPr>
              <a:buFont typeface="Arial" panose="020B0604020202020204" pitchFamily="34" charset="0"/>
              <a:buNone/>
            </a:pPr>
            <a:r>
              <a:rPr lang="fr-MA" altLang="fr-FR" sz="1800"/>
              <a:t>      - Règlement des différends et litiges en cas de groupement.</a:t>
            </a:r>
          </a:p>
          <a:p>
            <a:r>
              <a:rPr lang="fr-MA" altLang="fr-FR" sz="1800" b="1"/>
              <a:t>1 article supprimé</a:t>
            </a:r>
            <a:r>
              <a:rPr lang="fr-MA" altLang="fr-FR" sz="1800"/>
              <a:t> : Intervention du ministre en cas de litige.</a:t>
            </a:r>
          </a:p>
          <a:p>
            <a:pPr>
              <a:buFont typeface="Arial" panose="020B0604020202020204" pitchFamily="34" charset="0"/>
              <a:buNone/>
            </a:pPr>
            <a:endParaRPr lang="fr-FR" altLang="fr-FR" sz="1800"/>
          </a:p>
          <a:p>
            <a:pPr>
              <a:buFont typeface="Arial" panose="020B0604020202020204" pitchFamily="34" charset="0"/>
              <a:buNone/>
            </a:pPr>
            <a:endParaRPr lang="fr-FR" altLang="fr-FR" sz="1800"/>
          </a:p>
          <a:p>
            <a:pPr algn="just"/>
            <a:endParaRPr lang="fr-FR" altLang="fr-FR" sz="1800"/>
          </a:p>
          <a:p>
            <a:pPr algn="just"/>
            <a:endParaRPr lang="fr-FR" altLang="fr-FR" sz="1800"/>
          </a:p>
          <a:p>
            <a:pPr algn="just"/>
            <a:endParaRPr lang="fr-FR" altLang="fr-FR" sz="1800"/>
          </a:p>
        </p:txBody>
      </p:sp>
      <p:sp>
        <p:nvSpPr>
          <p:cNvPr id="7171" name="Espace réservé du numéro de diapositive 6">
            <a:extLst>
              <a:ext uri="{FF2B5EF4-FFF2-40B4-BE49-F238E27FC236}">
                <a16:creationId xmlns:a16="http://schemas.microsoft.com/office/drawing/2014/main" id="{3B0FF758-401F-42D6-AFBC-827F64F27D4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EA8490A-C35B-4905-9D93-464DEC79DEE0}" type="slidenum">
              <a:rPr lang="fr-FR" altLang="fr-FR" sz="1200">
                <a:solidFill>
                  <a:srgbClr val="898989"/>
                </a:solidFill>
              </a:rPr>
              <a:pPr/>
              <a:t>6</a:t>
            </a:fld>
            <a:endParaRPr lang="fr-FR" altLang="fr-FR" sz="1200">
              <a:solidFill>
                <a:srgbClr val="898989"/>
              </a:solidFill>
            </a:endParaRPr>
          </a:p>
        </p:txBody>
      </p:sp>
    </p:spTree>
  </p:cSld>
  <p:clrMapOvr>
    <a:masterClrMapping/>
  </p:clrMapOvr>
  <p:transition advClick="0"/>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Espace réservé du contenu 2">
            <a:extLst>
              <a:ext uri="{FF2B5EF4-FFF2-40B4-BE49-F238E27FC236}">
                <a16:creationId xmlns:a16="http://schemas.microsoft.com/office/drawing/2014/main" id="{032E7971-D887-4309-8C3D-6806D28B21E7}"/>
              </a:ext>
            </a:extLst>
          </p:cNvPr>
          <p:cNvSpPr>
            <a:spLocks noGrp="1"/>
          </p:cNvSpPr>
          <p:nvPr>
            <p:ph idx="1"/>
          </p:nvPr>
        </p:nvSpPr>
        <p:spPr>
          <a:xfrm>
            <a:off x="142875" y="214313"/>
            <a:ext cx="8786813" cy="6072187"/>
          </a:xfrm>
          <a:ln w="3175">
            <a:solidFill>
              <a:schemeClr val="accent1"/>
            </a:solidFill>
            <a:miter lim="800000"/>
            <a:headEnd/>
            <a:tailEnd/>
          </a:ln>
        </p:spPr>
        <p:txBody>
          <a:bodyPr/>
          <a:lstStyle/>
          <a:p>
            <a:pPr algn="ctr">
              <a:buFont typeface="Arial" panose="020B0604020202020204" pitchFamily="34" charset="0"/>
              <a:buNone/>
            </a:pPr>
            <a:r>
              <a:rPr lang="fr-MA" altLang="fr-FR" sz="2000" b="1">
                <a:solidFill>
                  <a:schemeClr val="accent2"/>
                </a:solidFill>
              </a:rPr>
              <a:t>Décompte définitif - Décomptes partiels définitifs - Décompte général définitif</a:t>
            </a:r>
            <a:endParaRPr lang="fr-FR" altLang="fr-FR" sz="2000" b="1">
              <a:solidFill>
                <a:schemeClr val="accent2"/>
              </a:solidFill>
            </a:endParaRPr>
          </a:p>
          <a:p>
            <a:pPr>
              <a:buFont typeface="Arial" panose="020B0604020202020204" pitchFamily="34" charset="0"/>
              <a:buNone/>
            </a:pPr>
            <a:endParaRPr lang="fr-FR" altLang="fr-FR" sz="1400"/>
          </a:p>
          <a:p>
            <a:pPr algn="just"/>
            <a:r>
              <a:rPr lang="fr-MA" altLang="fr-FR" sz="1800"/>
              <a:t>Il y a une distinction entre les deux cas suivants :</a:t>
            </a:r>
            <a:endParaRPr lang="fr-FR" altLang="fr-FR" sz="1800"/>
          </a:p>
          <a:p>
            <a:pPr algn="just">
              <a:buFont typeface="Arial" panose="020B0604020202020204" pitchFamily="34" charset="0"/>
              <a:buNone/>
            </a:pPr>
            <a:r>
              <a:rPr lang="fr-MA" altLang="fr-FR" sz="1800"/>
              <a:t> </a:t>
            </a:r>
            <a:endParaRPr lang="fr-FR" altLang="fr-FR" sz="1800"/>
          </a:p>
          <a:p>
            <a:pPr lvl="1" algn="just">
              <a:buFont typeface="Wingdings" panose="05000000000000000000" pitchFamily="2" charset="2"/>
              <a:buChar char="ü"/>
            </a:pPr>
            <a:r>
              <a:rPr lang="fr-MA" altLang="fr-FR" sz="1800"/>
              <a:t>L’entreprise ne défère pas à l'OS ou refuse de signer lesdits décomptes ; </a:t>
            </a:r>
          </a:p>
          <a:p>
            <a:pPr lvl="1" algn="just">
              <a:buFont typeface="Arial" panose="020B0604020202020204" pitchFamily="34" charset="0"/>
              <a:buNone/>
            </a:pPr>
            <a:r>
              <a:rPr lang="fr-MA" altLang="fr-FR" sz="1800"/>
              <a:t>      Dans ce cas, aucune réclamation n’est recevable ;</a:t>
            </a:r>
            <a:endParaRPr lang="fr-FR" altLang="fr-FR" sz="1800"/>
          </a:p>
          <a:p>
            <a:pPr algn="just">
              <a:buFont typeface="Wingdings" panose="05000000000000000000" pitchFamily="2" charset="2"/>
              <a:buChar char="ü"/>
            </a:pPr>
            <a:endParaRPr lang="fr-FR" altLang="fr-FR" sz="1800"/>
          </a:p>
          <a:p>
            <a:pPr lvl="1" algn="just">
              <a:buFont typeface="Wingdings" panose="05000000000000000000" pitchFamily="2" charset="2"/>
              <a:buChar char="ü"/>
            </a:pPr>
            <a:r>
              <a:rPr lang="fr-MA" altLang="fr-FR" sz="1800"/>
              <a:t>L’entreprise signe lesdits décomptes avec réserves ; elle doit </a:t>
            </a:r>
            <a:r>
              <a:rPr lang="fr-FR" altLang="fr-FR" sz="1800"/>
              <a:t>adresser au MO sa réclamation</a:t>
            </a:r>
            <a:r>
              <a:rPr lang="fr-MA" altLang="fr-FR" sz="1800"/>
              <a:t>, sous peine d’irrecevabilité, dans 30 jours a/c signature avec réserve [au lieu de 40 jours a/c notification de l’OS l’invitant à en prendre connaissance ;</a:t>
            </a:r>
          </a:p>
          <a:p>
            <a:pPr algn="just"/>
            <a:endParaRPr lang="fr-FR" altLang="fr-FR" sz="1800"/>
          </a:p>
          <a:p>
            <a:pPr algn="just"/>
            <a:r>
              <a:rPr lang="fr-MA" altLang="fr-FR" sz="1800"/>
              <a:t>Il est alors fait application des dispositions relatives au règlement des différends et litiges ; </a:t>
            </a:r>
            <a:endParaRPr lang="fr-FR" altLang="fr-FR" sz="1800"/>
          </a:p>
          <a:p>
            <a:pPr algn="just">
              <a:buFont typeface="Arial" panose="020B0604020202020204" pitchFamily="34" charset="0"/>
              <a:buNone/>
            </a:pPr>
            <a:endParaRPr lang="fr-FR" altLang="fr-FR" sz="1800"/>
          </a:p>
          <a:p>
            <a:pPr algn="just"/>
            <a:r>
              <a:rPr lang="fr-MA" altLang="fr-FR" sz="1800"/>
              <a:t>Lorsque le MO ou l'AC reconnait le bienfondé des réserves, un DD rectificatif est établi sur la base des montants acceptés.</a:t>
            </a:r>
            <a:endParaRPr lang="fr-FR" altLang="fr-FR" sz="1800"/>
          </a:p>
          <a:p>
            <a:pPr algn="just">
              <a:buFont typeface="Arial" panose="020B0604020202020204" pitchFamily="34" charset="0"/>
              <a:buNone/>
            </a:pPr>
            <a:endParaRPr lang="fr-FR" altLang="fr-FR" sz="1800"/>
          </a:p>
          <a:p>
            <a:pPr algn="just"/>
            <a:r>
              <a:rPr lang="fr-MA" altLang="fr-FR" sz="1800"/>
              <a:t>Copie du DD, DPD ou DGD, selon le cas, communiquée à l'entreprise dans 10 jours a/c  sa signature par le MO.</a:t>
            </a:r>
            <a:endParaRPr lang="fr-FR" altLang="fr-FR" sz="1800"/>
          </a:p>
        </p:txBody>
      </p:sp>
      <p:sp>
        <p:nvSpPr>
          <p:cNvPr id="62467" name="Espace réservé du numéro de diapositive 4">
            <a:extLst>
              <a:ext uri="{FF2B5EF4-FFF2-40B4-BE49-F238E27FC236}">
                <a16:creationId xmlns:a16="http://schemas.microsoft.com/office/drawing/2014/main" id="{5AE796B6-B28E-4510-B45B-95BA20792FC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0367144-6372-40FA-B941-8DD5A0873412}" type="slidenum">
              <a:rPr lang="fr-FR" altLang="fr-FR" sz="1200">
                <a:solidFill>
                  <a:srgbClr val="898989"/>
                </a:solidFill>
              </a:rPr>
              <a:pPr/>
              <a:t>60</a:t>
            </a:fld>
            <a:endParaRPr lang="fr-FR" altLang="fr-FR" sz="1200">
              <a:solidFill>
                <a:srgbClr val="898989"/>
              </a:solidFill>
            </a:endParaRPr>
          </a:p>
        </p:txBody>
      </p:sp>
    </p:spTree>
  </p:cSld>
  <p:clrMapOvr>
    <a:masterClrMapping/>
  </p:clrMapOvr>
  <p:transition advClick="0"/>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Espace réservé du contenu 2">
            <a:extLst>
              <a:ext uri="{FF2B5EF4-FFF2-40B4-BE49-F238E27FC236}">
                <a16:creationId xmlns:a16="http://schemas.microsoft.com/office/drawing/2014/main" id="{2499330E-8A08-472F-B139-AFD46ACD5EC6}"/>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Résiliation du marché : Récapitulatif des cas de résiliation </a:t>
            </a:r>
          </a:p>
          <a:p>
            <a:pPr algn="ctr">
              <a:buFont typeface="Arial" panose="020B0604020202020204" pitchFamily="34" charset="0"/>
              <a:buNone/>
            </a:pPr>
            <a:endParaRPr lang="fr-FR" altLang="fr-FR" sz="2000"/>
          </a:p>
          <a:p>
            <a:r>
              <a:rPr lang="fr-MA" altLang="fr-FR" sz="1800" u="sng"/>
              <a:t>Ouvrant droit à indemnité :</a:t>
            </a:r>
          </a:p>
          <a:p>
            <a:pPr lvl="1">
              <a:buFont typeface="Wingdings" panose="05000000000000000000" pitchFamily="2" charset="2"/>
              <a:buChar char="ü"/>
            </a:pPr>
            <a:r>
              <a:rPr lang="fr-MA" altLang="fr-FR" sz="1800"/>
              <a:t>Retard de la notification de l’OS de commencement des travaux ;</a:t>
            </a:r>
          </a:p>
          <a:p>
            <a:pPr lvl="1">
              <a:buFont typeface="Wingdings" panose="05000000000000000000" pitchFamily="2" charset="2"/>
              <a:buChar char="ü"/>
            </a:pPr>
            <a:r>
              <a:rPr lang="fr-MA" altLang="fr-FR" sz="1800"/>
              <a:t> l’ajournement et la cessation des travaux ;</a:t>
            </a:r>
          </a:p>
          <a:p>
            <a:pPr lvl="1">
              <a:buFont typeface="Wingdings" panose="05000000000000000000" pitchFamily="2" charset="2"/>
              <a:buChar char="ü"/>
            </a:pPr>
            <a:endParaRPr lang="fr-FR" altLang="fr-FR" sz="1800"/>
          </a:p>
          <a:p>
            <a:r>
              <a:rPr lang="fr-MA" altLang="fr-FR" sz="1800" u="sng"/>
              <a:t>N’ouvrant pas droit  à indemnité  :</a:t>
            </a:r>
          </a:p>
          <a:p>
            <a:pPr lvl="1">
              <a:buFont typeface="Wingdings" panose="05000000000000000000" pitchFamily="2" charset="2"/>
              <a:buChar char="ü"/>
            </a:pPr>
            <a:r>
              <a:rPr lang="fr-MA" altLang="fr-FR" sz="1800"/>
              <a:t>Force majeure ;</a:t>
            </a:r>
          </a:p>
          <a:p>
            <a:pPr lvl="1">
              <a:buFont typeface="Wingdings" panose="05000000000000000000" pitchFamily="2" charset="2"/>
              <a:buChar char="ü"/>
            </a:pPr>
            <a:r>
              <a:rPr lang="fr-MA" altLang="fr-FR" sz="1800"/>
              <a:t>Décès de l’entrepreneur ;</a:t>
            </a:r>
          </a:p>
          <a:p>
            <a:pPr lvl="1">
              <a:buFont typeface="Wingdings" panose="05000000000000000000" pitchFamily="2" charset="2"/>
              <a:buChar char="ü"/>
            </a:pPr>
            <a:r>
              <a:rPr lang="fr-MA" altLang="fr-FR" sz="1800"/>
              <a:t>Incapacité civile, physique ou mentale de l'entrepreneur ;</a:t>
            </a:r>
          </a:p>
          <a:p>
            <a:pPr lvl="1">
              <a:buFont typeface="Wingdings" panose="05000000000000000000" pitchFamily="2" charset="2"/>
              <a:buChar char="ü"/>
            </a:pPr>
            <a:r>
              <a:rPr lang="fr-MA" altLang="fr-FR" sz="1800"/>
              <a:t>Interdiction d'exercice de la profession ;</a:t>
            </a:r>
          </a:p>
          <a:p>
            <a:pPr lvl="1">
              <a:buFont typeface="Wingdings" panose="05000000000000000000" pitchFamily="2" charset="2"/>
              <a:buChar char="ü"/>
            </a:pPr>
            <a:r>
              <a:rPr lang="fr-MA" altLang="fr-FR" sz="1800"/>
              <a:t>Redressement ou la liquidation judiciaire;</a:t>
            </a:r>
          </a:p>
          <a:p>
            <a:pPr lvl="1">
              <a:buFont typeface="Wingdings" panose="05000000000000000000" pitchFamily="2" charset="2"/>
              <a:buChar char="ü"/>
            </a:pPr>
            <a:r>
              <a:rPr lang="fr-MA" altLang="fr-FR" sz="1800"/>
              <a:t>Révision des prix de plus ou moins 50% ;</a:t>
            </a:r>
          </a:p>
          <a:p>
            <a:pPr lvl="1">
              <a:buFont typeface="Wingdings" panose="05000000000000000000" pitchFamily="2" charset="2"/>
              <a:buChar char="ü"/>
            </a:pPr>
            <a:r>
              <a:rPr lang="fr-MA" altLang="fr-FR" sz="1800"/>
              <a:t>Diminution dans la masse des travaux de plus de 25 % ;</a:t>
            </a:r>
          </a:p>
          <a:p>
            <a:pPr lvl="1">
              <a:buFont typeface="Wingdings" panose="05000000000000000000" pitchFamily="2" charset="2"/>
              <a:buChar char="ü"/>
            </a:pPr>
            <a:r>
              <a:rPr lang="fr-MA" altLang="fr-FR" sz="1800"/>
              <a:t>Retard dans l’exécution ;</a:t>
            </a:r>
          </a:p>
          <a:p>
            <a:pPr lvl="1">
              <a:buFont typeface="Wingdings" panose="05000000000000000000" pitchFamily="2" charset="2"/>
              <a:buChar char="ü"/>
            </a:pPr>
            <a:r>
              <a:rPr lang="fr-MA" altLang="fr-FR" sz="1800"/>
              <a:t>Retard de paiement de plus de 8 mois ;</a:t>
            </a:r>
          </a:p>
          <a:p>
            <a:pPr lvl="1">
              <a:buFont typeface="Wingdings" panose="05000000000000000000" pitchFamily="2" charset="2"/>
              <a:buChar char="ü"/>
            </a:pPr>
            <a:r>
              <a:rPr lang="fr-MA" altLang="fr-FR" sz="1800"/>
              <a:t>Mesures coercitives.</a:t>
            </a:r>
            <a:endParaRPr lang="fr-FR" altLang="fr-FR" sz="1800"/>
          </a:p>
          <a:p>
            <a:pPr lvl="1">
              <a:buFont typeface="Wingdings" panose="05000000000000000000" pitchFamily="2" charset="2"/>
              <a:buChar char="ü"/>
            </a:pPr>
            <a:endParaRPr lang="fr-FR" altLang="fr-FR" sz="1800"/>
          </a:p>
        </p:txBody>
      </p:sp>
      <p:sp>
        <p:nvSpPr>
          <p:cNvPr id="63491" name="Espace réservé du numéro de diapositive 4">
            <a:extLst>
              <a:ext uri="{FF2B5EF4-FFF2-40B4-BE49-F238E27FC236}">
                <a16:creationId xmlns:a16="http://schemas.microsoft.com/office/drawing/2014/main" id="{E8A4F018-8BE3-4800-A416-BA70E03907B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2957C73A-AEA5-4B02-AC0F-360E9F090B49}" type="slidenum">
              <a:rPr lang="fr-FR" altLang="fr-FR" sz="1200">
                <a:solidFill>
                  <a:srgbClr val="898989"/>
                </a:solidFill>
              </a:rPr>
              <a:pPr/>
              <a:t>61</a:t>
            </a:fld>
            <a:endParaRPr lang="fr-FR" altLang="fr-FR" sz="1200">
              <a:solidFill>
                <a:srgbClr val="898989"/>
              </a:solidFill>
            </a:endParaRPr>
          </a:p>
        </p:txBody>
      </p:sp>
    </p:spTree>
  </p:cSld>
  <p:clrMapOvr>
    <a:masterClrMapping/>
  </p:clrMapOvr>
  <p:transition advClick="0"/>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Espace réservé du contenu 2">
            <a:extLst>
              <a:ext uri="{FF2B5EF4-FFF2-40B4-BE49-F238E27FC236}">
                <a16:creationId xmlns:a16="http://schemas.microsoft.com/office/drawing/2014/main" id="{15070DA5-B72A-41A2-A7D1-86C93AC4D816}"/>
              </a:ext>
            </a:extLst>
          </p:cNvPr>
          <p:cNvSpPr>
            <a:spLocks noGrp="1"/>
          </p:cNvSpPr>
          <p:nvPr>
            <p:ph idx="1"/>
          </p:nvPr>
        </p:nvSpPr>
        <p:spPr>
          <a:xfrm>
            <a:off x="142875" y="214313"/>
            <a:ext cx="8786813" cy="6072187"/>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Reprise du matériel et des matériaux en cas de résiliation</a:t>
            </a:r>
            <a:endParaRPr lang="fr-FR" altLang="fr-FR" sz="2200" b="1">
              <a:solidFill>
                <a:schemeClr val="accent2"/>
              </a:solidFill>
            </a:endParaRPr>
          </a:p>
          <a:p>
            <a:pPr>
              <a:buFont typeface="Arial" panose="020B0604020202020204" pitchFamily="34" charset="0"/>
              <a:buNone/>
            </a:pPr>
            <a:endParaRPr lang="fr-FR" altLang="fr-FR" sz="1400"/>
          </a:p>
          <a:p>
            <a:pPr algn="just"/>
            <a:r>
              <a:rPr lang="fr-MA" altLang="fr-FR" sz="1800"/>
              <a:t>Délai de 15 jours fixé au MO pour convoquer l'entreprise pour faire le constat, à sanctionner par un PV, des ouvrages exécutés, l'inventaire des approvisionnements et du descriptif du matériel et installations de chantier</a:t>
            </a:r>
            <a:endParaRPr lang="fr-FR" altLang="fr-FR" sz="1800" b="1"/>
          </a:p>
          <a:p>
            <a:pPr algn="just">
              <a:buFont typeface="Arial" panose="020B0604020202020204" pitchFamily="34" charset="0"/>
              <a:buNone/>
            </a:pPr>
            <a:r>
              <a:rPr lang="fr-MA" altLang="fr-FR" sz="1800"/>
              <a:t> </a:t>
            </a:r>
            <a:endParaRPr lang="fr-FR" altLang="fr-FR" sz="1800"/>
          </a:p>
          <a:p>
            <a:pPr algn="just"/>
            <a:r>
              <a:rPr lang="fr-MA" altLang="fr-FR" sz="1800"/>
              <a:t>L’entreprise dispose de 10 jours pour exécuter les mesures, fixées par OS, pour assurer la conservation et la sécurité des ouvrages exécutés ;</a:t>
            </a:r>
            <a:endParaRPr lang="fr-FR" altLang="fr-FR" sz="1800" b="1"/>
          </a:p>
          <a:p>
            <a:pPr algn="just">
              <a:buFont typeface="Arial" panose="020B0604020202020204" pitchFamily="34" charset="0"/>
              <a:buNone/>
            </a:pPr>
            <a:r>
              <a:rPr lang="fr-MA" altLang="fr-FR" sz="1800"/>
              <a:t> </a:t>
            </a:r>
            <a:endParaRPr lang="fr-FR" altLang="fr-FR" sz="1800" b="1"/>
          </a:p>
          <a:p>
            <a:pPr algn="just"/>
            <a:r>
              <a:rPr lang="fr-MA" altLang="fr-FR" sz="1800"/>
              <a:t>A défaut, le MO les fait exécuter d'office à la charge de l’entreprise ; </a:t>
            </a:r>
          </a:p>
          <a:p>
            <a:pPr algn="just"/>
            <a:endParaRPr lang="fr-FR" altLang="fr-FR" sz="1800" b="1"/>
          </a:p>
          <a:p>
            <a:pPr algn="just"/>
            <a:r>
              <a:rPr lang="fr-MA" altLang="fr-FR" sz="1800"/>
              <a:t>Obligation pour l’entreprise d’évacuer les chantiers, magasins et emplacements des travaux et d'en retirer son matériel et équipements, dans le délai fixé par le MO ;</a:t>
            </a:r>
            <a:endParaRPr lang="fr-FR" altLang="fr-FR" sz="1800" b="1"/>
          </a:p>
          <a:p>
            <a:pPr algn="just">
              <a:buFont typeface="Arial" panose="020B0604020202020204" pitchFamily="34" charset="0"/>
              <a:buNone/>
            </a:pPr>
            <a:r>
              <a:rPr lang="fr-MA" altLang="fr-FR" sz="1800"/>
              <a:t> </a:t>
            </a:r>
            <a:endParaRPr lang="fr-FR" altLang="fr-FR" sz="1800" b="1"/>
          </a:p>
          <a:p>
            <a:pPr algn="just"/>
            <a:r>
              <a:rPr lang="fr-MA" altLang="fr-FR" sz="1800"/>
              <a:t>A défaut, application d’une pénalité de 5/10.000 du MI du marché, augmenté du montant des TS et de l'augmentation dans la masse des travaux, sans faire obstacle à l'évacuation aux frais et risques de l'entreprise ;</a:t>
            </a:r>
            <a:endParaRPr lang="fr-FR" altLang="fr-FR" sz="1800" b="1"/>
          </a:p>
          <a:p>
            <a:pPr algn="just">
              <a:buFont typeface="Arial" panose="020B0604020202020204" pitchFamily="34" charset="0"/>
              <a:buNone/>
            </a:pPr>
            <a:r>
              <a:rPr lang="fr-MA" altLang="fr-FR" sz="1800"/>
              <a:t> </a:t>
            </a:r>
            <a:endParaRPr lang="fr-FR" altLang="fr-FR" sz="1800" b="1"/>
          </a:p>
          <a:p>
            <a:pPr algn="just"/>
            <a:r>
              <a:rPr lang="fr-MA" altLang="fr-FR" sz="1800"/>
              <a:t>RP des ouvrages exécutés par les personnes désignées par le MO ;</a:t>
            </a:r>
            <a:endParaRPr lang="fr-FR" altLang="fr-FR" sz="1800" b="1"/>
          </a:p>
          <a:p>
            <a:pPr algn="ctr">
              <a:buFont typeface="Arial" panose="020B0604020202020204" pitchFamily="34" charset="0"/>
              <a:buNone/>
            </a:pPr>
            <a:endParaRPr lang="fr-FR" altLang="fr-FR" sz="1400"/>
          </a:p>
        </p:txBody>
      </p:sp>
      <p:sp>
        <p:nvSpPr>
          <p:cNvPr id="64515" name="Espace réservé du numéro de diapositive 4">
            <a:extLst>
              <a:ext uri="{FF2B5EF4-FFF2-40B4-BE49-F238E27FC236}">
                <a16:creationId xmlns:a16="http://schemas.microsoft.com/office/drawing/2014/main" id="{8F34BE6C-40E0-493A-94AB-F2ED2F712EF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48BDE33-AC73-443A-B99C-F65F65BE5D87}" type="slidenum">
              <a:rPr lang="fr-FR" altLang="fr-FR" sz="1200">
                <a:solidFill>
                  <a:srgbClr val="898989"/>
                </a:solidFill>
              </a:rPr>
              <a:pPr/>
              <a:t>62</a:t>
            </a:fld>
            <a:endParaRPr lang="fr-FR" altLang="fr-FR" sz="1200">
              <a:solidFill>
                <a:srgbClr val="898989"/>
              </a:solidFill>
            </a:endParaRPr>
          </a:p>
        </p:txBody>
      </p:sp>
    </p:spTree>
  </p:cSld>
  <p:clrMapOvr>
    <a:masterClrMapping/>
  </p:clrMapOvr>
  <p:transition advClick="0"/>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Espace réservé du contenu 2">
            <a:extLst>
              <a:ext uri="{FF2B5EF4-FFF2-40B4-BE49-F238E27FC236}">
                <a16:creationId xmlns:a16="http://schemas.microsoft.com/office/drawing/2014/main" id="{BB1A447B-644F-41BA-979A-62BF2BE95C13}"/>
              </a:ext>
            </a:extLst>
          </p:cNvPr>
          <p:cNvSpPr>
            <a:spLocks noGrp="1"/>
          </p:cNvSpPr>
          <p:nvPr>
            <p:ph idx="1"/>
          </p:nvPr>
        </p:nvSpPr>
        <p:spPr>
          <a:xfrm>
            <a:off x="142875" y="214313"/>
            <a:ext cx="8786813" cy="5929312"/>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Reprise du matériel et des matériaux en cas de résiliation (Suite)</a:t>
            </a:r>
            <a:endParaRPr lang="fr-FR" altLang="fr-FR" sz="2200" b="1">
              <a:solidFill>
                <a:schemeClr val="accent2"/>
              </a:solidFill>
            </a:endParaRPr>
          </a:p>
          <a:p>
            <a:pPr>
              <a:buFont typeface="Arial" panose="020B0604020202020204" pitchFamily="34" charset="0"/>
              <a:buNone/>
            </a:pPr>
            <a:endParaRPr lang="fr-FR" altLang="fr-FR" sz="1400"/>
          </a:p>
          <a:p>
            <a:pPr algn="just"/>
            <a:r>
              <a:rPr lang="fr-MA" altLang="fr-FR" sz="1800"/>
              <a:t>Possibilité pour le MO de racheter, en totalité ou en partie : </a:t>
            </a:r>
            <a:endParaRPr lang="fr-FR" altLang="fr-FR" sz="1800"/>
          </a:p>
          <a:p>
            <a:pPr lvl="1" algn="just">
              <a:buFont typeface="Wingdings" panose="05000000000000000000" pitchFamily="2" charset="2"/>
              <a:buChar char="ü"/>
            </a:pPr>
            <a:r>
              <a:rPr lang="fr-MA" altLang="fr-FR" sz="1800"/>
              <a:t>les ouvrages provisoires agréés par lui ; </a:t>
            </a:r>
          </a:p>
          <a:p>
            <a:pPr lvl="1" algn="just">
              <a:buFont typeface="Wingdings" panose="05000000000000000000" pitchFamily="2" charset="2"/>
              <a:buChar char="ü"/>
            </a:pPr>
            <a:r>
              <a:rPr lang="fr-MA" altLang="fr-FR" sz="1800"/>
              <a:t>les matériaux, équipements et outillages approvisionnés, acquis ou réalisés pour les besoins du marché, dans la limite de ses besoins ;</a:t>
            </a:r>
          </a:p>
          <a:p>
            <a:pPr lvl="1" algn="just">
              <a:buFont typeface="Wingdings" panose="05000000000000000000" pitchFamily="2" charset="2"/>
              <a:buChar char="ü"/>
            </a:pPr>
            <a:r>
              <a:rPr lang="fr-MA" altLang="fr-FR" sz="1800"/>
              <a:t>le matériel spécialement construit pour l'exécution des travaux et non susceptible d'être réemployé d'une manière courante sur les chantiers ;</a:t>
            </a:r>
            <a:endParaRPr lang="fr-FR" altLang="fr-FR" sz="1800"/>
          </a:p>
          <a:p>
            <a:pPr algn="just">
              <a:buFont typeface="Arial" panose="020B0604020202020204" pitchFamily="34" charset="0"/>
              <a:buNone/>
            </a:pPr>
            <a:endParaRPr lang="fr-FR" altLang="fr-FR" sz="1800"/>
          </a:p>
          <a:p>
            <a:pPr algn="just"/>
            <a:r>
              <a:rPr lang="fr-MA" altLang="fr-FR" sz="1800"/>
              <a:t>Le prix de rachat des ouvrages provisoires et du matériel = à la partie non amortie des dépenses exposées par l'entreprise, correspondant à une exécution normale ;</a:t>
            </a:r>
            <a:endParaRPr lang="fr-FR" altLang="fr-FR" sz="1800"/>
          </a:p>
          <a:p>
            <a:pPr algn="just">
              <a:buFont typeface="Arial" panose="020B0604020202020204" pitchFamily="34" charset="0"/>
              <a:buNone/>
            </a:pPr>
            <a:endParaRPr lang="fr-FR" altLang="fr-FR" sz="1800"/>
          </a:p>
          <a:p>
            <a:pPr algn="just"/>
            <a:r>
              <a:rPr lang="fr-MA" altLang="fr-FR" sz="1800"/>
              <a:t>Sauf stipulations du CPS, conformes aux conditions du CPS, équipements et outillages approvisionnés, acquis ou réalisés pour les besoins du marché, sont rachetés aux prix du bordereau des approvisionnements ou, à défaut, sur la base des prix négociés ;</a:t>
            </a:r>
            <a:endParaRPr lang="fr-FR" altLang="fr-FR" sz="1800"/>
          </a:p>
          <a:p>
            <a:pPr algn="just">
              <a:buFont typeface="Arial" panose="020B0604020202020204" pitchFamily="34" charset="0"/>
              <a:buNone/>
            </a:pPr>
            <a:endParaRPr lang="fr-FR" altLang="fr-FR" sz="1800"/>
          </a:p>
          <a:p>
            <a:pPr algn="just"/>
            <a:r>
              <a:rPr lang="fr-MA" altLang="fr-FR" sz="1800"/>
              <a:t>Les rachats prévus ci-dessus sont présentés dans un mémoire et récapitulés dans une situation à intégrer au dernier DP et au DD.</a:t>
            </a:r>
            <a:endParaRPr lang="fr-FR" altLang="fr-FR" sz="1400"/>
          </a:p>
        </p:txBody>
      </p:sp>
      <p:sp>
        <p:nvSpPr>
          <p:cNvPr id="65539" name="Espace réservé du numéro de diapositive 4">
            <a:extLst>
              <a:ext uri="{FF2B5EF4-FFF2-40B4-BE49-F238E27FC236}">
                <a16:creationId xmlns:a16="http://schemas.microsoft.com/office/drawing/2014/main" id="{6B3E5310-4121-45B7-8170-E0CAF611E8C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A1CA414-AC5F-45DE-9955-0397E813DD3A}" type="slidenum">
              <a:rPr lang="fr-FR" altLang="fr-FR" sz="1200">
                <a:solidFill>
                  <a:srgbClr val="898989"/>
                </a:solidFill>
              </a:rPr>
              <a:pPr/>
              <a:t>63</a:t>
            </a:fld>
            <a:endParaRPr lang="fr-FR" altLang="fr-FR" sz="1200">
              <a:solidFill>
                <a:srgbClr val="898989"/>
              </a:solidFill>
            </a:endParaRPr>
          </a:p>
        </p:txBody>
      </p:sp>
    </p:spTree>
  </p:cSld>
  <p:clrMapOvr>
    <a:masterClrMapping/>
  </p:clrMapOvr>
  <p:transition advClick="0"/>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Espace réservé du contenu 2">
            <a:extLst>
              <a:ext uri="{FF2B5EF4-FFF2-40B4-BE49-F238E27FC236}">
                <a16:creationId xmlns:a16="http://schemas.microsoft.com/office/drawing/2014/main" id="{D0A44EDD-C40A-495F-86EC-190B764B945A}"/>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Calcul des indemnités</a:t>
            </a:r>
          </a:p>
          <a:p>
            <a:pPr algn="ctr">
              <a:buFont typeface="Arial" panose="020B0604020202020204" pitchFamily="34" charset="0"/>
              <a:buNone/>
            </a:pPr>
            <a:endParaRPr lang="fr-FR" altLang="fr-FR" sz="2000"/>
          </a:p>
          <a:p>
            <a:pPr algn="just"/>
            <a:r>
              <a:rPr lang="fr-MA" altLang="fr-FR" sz="2000" b="1">
                <a:solidFill>
                  <a:srgbClr val="0070C0"/>
                </a:solidFill>
              </a:rPr>
              <a:t>Rappel</a:t>
            </a:r>
            <a:r>
              <a:rPr lang="fr-MA" altLang="fr-FR" sz="2000"/>
              <a:t> : L'octroi d'indemnité est décidé par l‘AC ; elle est :</a:t>
            </a:r>
            <a:endParaRPr lang="fr-FR" altLang="fr-FR" sz="2000"/>
          </a:p>
          <a:p>
            <a:pPr lvl="1" algn="just">
              <a:buFont typeface="Wingdings" panose="05000000000000000000" pitchFamily="2" charset="2"/>
              <a:buChar char="ü"/>
            </a:pPr>
            <a:r>
              <a:rPr lang="fr-MA" altLang="fr-FR" sz="2000"/>
              <a:t>Soit, déterminée sur les bases définies au CPS ;</a:t>
            </a:r>
          </a:p>
          <a:p>
            <a:pPr lvl="1" algn="just">
              <a:buFont typeface="Wingdings" panose="05000000000000000000" pitchFamily="2" charset="2"/>
              <a:buChar char="ü"/>
            </a:pPr>
            <a:r>
              <a:rPr lang="fr-MA" altLang="fr-FR" sz="2000"/>
              <a:t>Sinon, fixée à l'amiable ;</a:t>
            </a:r>
          </a:p>
          <a:p>
            <a:pPr lvl="1" algn="just">
              <a:buFont typeface="Arial" panose="020B0604020202020204" pitchFamily="34" charset="0"/>
              <a:buNone/>
            </a:pPr>
            <a:r>
              <a:rPr lang="fr-MA" altLang="fr-FR" sz="2000"/>
              <a:t>    A défaut d'entente, il est fait application de la procédure de traitement des litiges.</a:t>
            </a:r>
          </a:p>
          <a:p>
            <a:pPr lvl="1" algn="just">
              <a:buFont typeface="Arial" panose="020B0604020202020204" pitchFamily="34" charset="0"/>
              <a:buNone/>
            </a:pPr>
            <a:endParaRPr lang="fr-MA" altLang="fr-FR" sz="2000"/>
          </a:p>
          <a:p>
            <a:pPr algn="ctr">
              <a:buFont typeface="Arial" panose="020B0604020202020204" pitchFamily="34" charset="0"/>
              <a:buNone/>
            </a:pPr>
            <a:r>
              <a:rPr lang="fr-MA" altLang="fr-FR" sz="2200" b="1">
                <a:solidFill>
                  <a:schemeClr val="accent2"/>
                </a:solidFill>
              </a:rPr>
              <a:t>Dépenses mises à la charge de l’entreprise </a:t>
            </a:r>
            <a:endParaRPr lang="fr-FR" altLang="fr-FR" sz="2200" b="1">
              <a:solidFill>
                <a:schemeClr val="accent2"/>
              </a:solidFill>
            </a:endParaRPr>
          </a:p>
          <a:p>
            <a:pPr algn="just"/>
            <a:endParaRPr lang="fr-FR" altLang="fr-FR" sz="2000"/>
          </a:p>
          <a:p>
            <a:pPr algn="just"/>
            <a:r>
              <a:rPr lang="fr-MA" altLang="fr-FR" sz="2000"/>
              <a:t>Les dépenses d’exécution des prestations aux frais et risques de l’entreprise sont : </a:t>
            </a:r>
            <a:endParaRPr lang="fr-FR" altLang="fr-FR" sz="2000"/>
          </a:p>
          <a:p>
            <a:pPr lvl="1" algn="just">
              <a:buFont typeface="Wingdings" panose="05000000000000000000" pitchFamily="2" charset="2"/>
              <a:buChar char="ü"/>
            </a:pPr>
            <a:r>
              <a:rPr lang="fr-MA" altLang="fr-FR" sz="2000"/>
              <a:t>prélevées sur le décompte du mois de leur réalisation ; </a:t>
            </a:r>
            <a:endParaRPr lang="fr-FR" altLang="fr-FR" sz="2000"/>
          </a:p>
          <a:p>
            <a:pPr lvl="1" algn="just">
              <a:buFont typeface="Wingdings" panose="05000000000000000000" pitchFamily="2" charset="2"/>
              <a:buChar char="ü"/>
            </a:pPr>
            <a:r>
              <a:rPr lang="fr-MA" altLang="fr-FR" sz="2000"/>
              <a:t>prélevées, en cas d’insuffisance, sur le cautionnement et sur la RG ; </a:t>
            </a:r>
            <a:endParaRPr lang="fr-FR" altLang="fr-FR" sz="2000"/>
          </a:p>
          <a:p>
            <a:pPr lvl="1" algn="just">
              <a:buFont typeface="Wingdings" panose="05000000000000000000" pitchFamily="2" charset="2"/>
              <a:buChar char="ü"/>
            </a:pPr>
            <a:r>
              <a:rPr lang="fr-MA" altLang="fr-FR" sz="2000"/>
              <a:t>récupérées, lce, par tout moyen de recouvrement suite ordres de recette.</a:t>
            </a:r>
            <a:endParaRPr lang="fr-FR" altLang="fr-FR" sz="2000"/>
          </a:p>
        </p:txBody>
      </p:sp>
      <p:sp>
        <p:nvSpPr>
          <p:cNvPr id="66563" name="Espace réservé du numéro de diapositive 4">
            <a:extLst>
              <a:ext uri="{FF2B5EF4-FFF2-40B4-BE49-F238E27FC236}">
                <a16:creationId xmlns:a16="http://schemas.microsoft.com/office/drawing/2014/main" id="{A46C0C17-67A2-4D61-8C4F-F9662C12367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2876BE5-E4AD-4B7E-A6B1-925FA79441F4}" type="slidenum">
              <a:rPr lang="fr-FR" altLang="fr-FR" sz="1200">
                <a:solidFill>
                  <a:srgbClr val="898989"/>
                </a:solidFill>
              </a:rPr>
              <a:pPr/>
              <a:t>64</a:t>
            </a:fld>
            <a:endParaRPr lang="fr-FR" altLang="fr-FR" sz="1200">
              <a:solidFill>
                <a:srgbClr val="898989"/>
              </a:solidFill>
            </a:endParaRPr>
          </a:p>
        </p:txBody>
      </p:sp>
    </p:spTree>
  </p:cSld>
  <p:clrMapOvr>
    <a:masterClrMapping/>
  </p:clrMapOvr>
  <p:transition advClick="0"/>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Espace réservé du contenu 2">
            <a:extLst>
              <a:ext uri="{FF2B5EF4-FFF2-40B4-BE49-F238E27FC236}">
                <a16:creationId xmlns:a16="http://schemas.microsoft.com/office/drawing/2014/main" id="{A8C02CFA-7728-4CC7-8DA5-7BC7C5DB16FD}"/>
              </a:ext>
            </a:extLst>
          </p:cNvPr>
          <p:cNvSpPr>
            <a:spLocks noGrp="1"/>
          </p:cNvSpPr>
          <p:nvPr>
            <p:ph idx="1"/>
          </p:nvPr>
        </p:nvSpPr>
        <p:spPr>
          <a:xfrm>
            <a:off x="142875" y="214313"/>
            <a:ext cx="8786813" cy="6215062"/>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Réception provisoire (RP)</a:t>
            </a:r>
            <a:endParaRPr lang="fr-FR" altLang="fr-FR" sz="2400" b="1">
              <a:solidFill>
                <a:schemeClr val="accent2"/>
              </a:solidFill>
            </a:endParaRPr>
          </a:p>
          <a:p>
            <a:pPr>
              <a:buFont typeface="Arial" panose="020B0604020202020204" pitchFamily="34" charset="0"/>
              <a:buNone/>
            </a:pPr>
            <a:endParaRPr lang="fr-FR" altLang="fr-FR" sz="1800"/>
          </a:p>
          <a:p>
            <a:pPr algn="just"/>
            <a:r>
              <a:rPr lang="fr-MA" altLang="fr-FR" sz="1800"/>
              <a:t>Pour la Réception provisoire, l’entreprise avise le MO de l’achèvement des travaux ;</a:t>
            </a:r>
          </a:p>
          <a:p>
            <a:pPr algn="just">
              <a:buFont typeface="Arial" panose="020B0604020202020204" pitchFamily="34" charset="0"/>
              <a:buNone/>
            </a:pPr>
            <a:r>
              <a:rPr lang="fr-MA" altLang="fr-FR" sz="1800"/>
              <a:t>      </a:t>
            </a:r>
            <a:r>
              <a:rPr lang="fr-MA" altLang="fr-FR" sz="1800" b="1">
                <a:solidFill>
                  <a:srgbClr val="0070C0"/>
                </a:solidFill>
              </a:rPr>
              <a:t>Nota</a:t>
            </a:r>
            <a:r>
              <a:rPr lang="fr-MA" altLang="fr-FR" sz="1800"/>
              <a:t> : cet avis ne peut plus intervenir avant l’achèvement des travaux.</a:t>
            </a:r>
            <a:endParaRPr lang="fr-FR" altLang="fr-FR" sz="1800"/>
          </a:p>
          <a:p>
            <a:pPr algn="just"/>
            <a:endParaRPr lang="fr-FR" altLang="fr-FR" sz="1800"/>
          </a:p>
          <a:p>
            <a:pPr algn="just"/>
            <a:r>
              <a:rPr lang="fr-MA" altLang="fr-FR" sz="1800"/>
              <a:t>10 jours [au lieu de 20 jours] a/c réception de l'avis de l’entreprise, pour procéder aux opérations préalables à la RP ;</a:t>
            </a:r>
            <a:endParaRPr lang="fr-FR" altLang="fr-FR" sz="1800"/>
          </a:p>
          <a:p>
            <a:pPr algn="just">
              <a:buFont typeface="Arial" panose="020B0604020202020204" pitchFamily="34" charset="0"/>
              <a:buNone/>
            </a:pPr>
            <a:endParaRPr lang="fr-FR" altLang="fr-FR" sz="1800"/>
          </a:p>
          <a:p>
            <a:pPr algn="just"/>
            <a:r>
              <a:rPr lang="fr-MA" altLang="fr-FR" sz="1800"/>
              <a:t>En cas de conformité, la RP prend effet à compter de la date de l’avis.</a:t>
            </a:r>
            <a:endParaRPr lang="fr-FR" altLang="fr-FR" sz="1800"/>
          </a:p>
          <a:p>
            <a:pPr algn="just"/>
            <a:endParaRPr lang="fr-FR" altLang="fr-FR" sz="1800"/>
          </a:p>
          <a:p>
            <a:pPr algn="just"/>
            <a:r>
              <a:rPr lang="fr-MA" altLang="fr-FR" sz="1800"/>
              <a:t>Sinon, le MO notifie, par OS, les anomalies constatées avec un délai pour y remédier ; ce délai est fonction de l’importance des anomalies relevées.</a:t>
            </a:r>
            <a:endParaRPr lang="fr-FR" altLang="fr-FR" sz="1800"/>
          </a:p>
          <a:p>
            <a:pPr algn="just">
              <a:buFont typeface="Arial" panose="020B0604020202020204" pitchFamily="34" charset="0"/>
              <a:buNone/>
            </a:pPr>
            <a:endParaRPr lang="fr-FR" altLang="fr-FR" sz="1800"/>
          </a:p>
          <a:p>
            <a:pPr algn="just"/>
            <a:r>
              <a:rPr lang="fr-MA" altLang="fr-FR" sz="1800"/>
              <a:t>Après réparation des anomalies, l’entreprise en avise le MO qui dispose de 15 jours a/c avis de l’entreprise pour effectuer les vérifications nécessaires.</a:t>
            </a:r>
            <a:endParaRPr lang="fr-FR" altLang="fr-FR" sz="1800"/>
          </a:p>
          <a:p>
            <a:pPr algn="just">
              <a:buFont typeface="Arial" panose="020B0604020202020204" pitchFamily="34" charset="0"/>
              <a:buNone/>
            </a:pPr>
            <a:endParaRPr lang="fr-FR" altLang="fr-FR" sz="1800"/>
          </a:p>
          <a:p>
            <a:pPr algn="just"/>
            <a:r>
              <a:rPr lang="fr-MA" altLang="fr-FR" sz="1800"/>
              <a:t>Si anomalies levée, la RP est prononcée et prend effet a/c dernier avis de l’entreprise.</a:t>
            </a:r>
            <a:endParaRPr lang="fr-FR" altLang="fr-FR" sz="1800"/>
          </a:p>
          <a:p>
            <a:pPr algn="just">
              <a:buFont typeface="Arial" panose="020B0604020202020204" pitchFamily="34" charset="0"/>
              <a:buNone/>
            </a:pPr>
            <a:endParaRPr lang="fr-FR" altLang="fr-FR" sz="1800"/>
          </a:p>
          <a:p>
            <a:pPr algn="just"/>
            <a:r>
              <a:rPr lang="fr-MA" altLang="fr-FR" sz="1800"/>
              <a:t>Sinon, application des mesures coercitives.</a:t>
            </a:r>
            <a:endParaRPr lang="fr-FR" altLang="fr-FR" sz="1800"/>
          </a:p>
          <a:p>
            <a:pPr algn="ctr">
              <a:buFont typeface="Arial" panose="020B0604020202020204" pitchFamily="34" charset="0"/>
              <a:buNone/>
            </a:pPr>
            <a:endParaRPr lang="fr-FR" altLang="fr-FR" sz="1800"/>
          </a:p>
        </p:txBody>
      </p:sp>
      <p:sp>
        <p:nvSpPr>
          <p:cNvPr id="67587" name="Espace réservé du numéro de diapositive 4">
            <a:extLst>
              <a:ext uri="{FF2B5EF4-FFF2-40B4-BE49-F238E27FC236}">
                <a16:creationId xmlns:a16="http://schemas.microsoft.com/office/drawing/2014/main" id="{807A9D40-7E27-46F5-ABAE-EA32488A4943}"/>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3C5DEE0-4859-4C75-B4BD-AE9F4E8EEDE1}" type="slidenum">
              <a:rPr lang="fr-FR" altLang="fr-FR" sz="1200">
                <a:solidFill>
                  <a:srgbClr val="898989"/>
                </a:solidFill>
              </a:rPr>
              <a:pPr/>
              <a:t>65</a:t>
            </a:fld>
            <a:endParaRPr lang="fr-FR" altLang="fr-FR" sz="1200">
              <a:solidFill>
                <a:srgbClr val="898989"/>
              </a:solidFill>
            </a:endParaRPr>
          </a:p>
        </p:txBody>
      </p:sp>
    </p:spTree>
  </p:cSld>
  <p:clrMapOvr>
    <a:masterClrMapping/>
  </p:clrMapOvr>
  <p:transition advClick="0"/>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Espace réservé du contenu 2">
            <a:extLst>
              <a:ext uri="{FF2B5EF4-FFF2-40B4-BE49-F238E27FC236}">
                <a16:creationId xmlns:a16="http://schemas.microsoft.com/office/drawing/2014/main" id="{277245D2-EA44-4456-9071-623CBE2318C6}"/>
              </a:ext>
            </a:extLst>
          </p:cNvPr>
          <p:cNvSpPr>
            <a:spLocks noGrp="1"/>
          </p:cNvSpPr>
          <p:nvPr>
            <p:ph idx="1"/>
          </p:nvPr>
        </p:nvSpPr>
        <p:spPr>
          <a:xfrm>
            <a:off x="142875" y="214313"/>
            <a:ext cx="8786813" cy="6215062"/>
          </a:xfrm>
          <a:ln w="3175">
            <a:solidFill>
              <a:schemeClr val="accent1"/>
            </a:solidFill>
            <a:miter lim="800000"/>
            <a:headEnd/>
            <a:tailEnd/>
          </a:ln>
        </p:spPr>
        <p:txBody>
          <a:bodyPr/>
          <a:lstStyle/>
          <a:p>
            <a:pPr algn="ctr">
              <a:buFont typeface="Arial" panose="020B0604020202020204" pitchFamily="34" charset="0"/>
              <a:buNone/>
            </a:pPr>
            <a:r>
              <a:rPr lang="fr-MA" altLang="fr-FR" sz="2400" b="1">
                <a:solidFill>
                  <a:schemeClr val="accent2"/>
                </a:solidFill>
              </a:rPr>
              <a:t>Réception provisoire (Suite)</a:t>
            </a:r>
            <a:endParaRPr lang="fr-FR" altLang="fr-FR" sz="2400" b="1">
              <a:solidFill>
                <a:schemeClr val="accent2"/>
              </a:solidFill>
            </a:endParaRPr>
          </a:p>
          <a:p>
            <a:pPr>
              <a:buFont typeface="Arial" panose="020B0604020202020204" pitchFamily="34" charset="0"/>
              <a:buNone/>
            </a:pPr>
            <a:endParaRPr lang="fr-FR" altLang="fr-FR" sz="1800"/>
          </a:p>
          <a:p>
            <a:pPr algn="just"/>
            <a:r>
              <a:rPr lang="fr-MA" altLang="fr-FR" sz="1800"/>
              <a:t>En cas d’anomalies mineures, la RP est prononcée et le MO fixe à l’entreprise un délai d’un mois pour y remédier, sous peine d’application des mesures coercitives ;</a:t>
            </a:r>
            <a:endParaRPr lang="fr-FR" altLang="fr-FR" sz="1800"/>
          </a:p>
          <a:p>
            <a:pPr algn="just">
              <a:buFont typeface="Arial" panose="020B0604020202020204" pitchFamily="34" charset="0"/>
              <a:buNone/>
            </a:pPr>
            <a:endParaRPr lang="fr-FR" altLang="fr-FR" sz="1800"/>
          </a:p>
          <a:p>
            <a:pPr algn="just"/>
            <a:r>
              <a:rPr lang="fr-MA" altLang="fr-FR" sz="1800"/>
              <a:t>Délai des opérations préalables à la RP non pris en compte dans le délai contractuel ;</a:t>
            </a:r>
            <a:endParaRPr lang="fr-FR" altLang="fr-FR" sz="1800"/>
          </a:p>
          <a:p>
            <a:pPr algn="just">
              <a:buFont typeface="Arial" panose="020B0604020202020204" pitchFamily="34" charset="0"/>
              <a:buNone/>
            </a:pPr>
            <a:endParaRPr lang="fr-FR" altLang="fr-FR" sz="1800"/>
          </a:p>
          <a:p>
            <a:pPr algn="just"/>
            <a:r>
              <a:rPr lang="fr-MA" altLang="fr-FR" sz="1800"/>
              <a:t>Toute prise de possession des ouvrages par le MO doit être précédée de leur réception.</a:t>
            </a:r>
            <a:endParaRPr lang="fr-FR" altLang="fr-FR" sz="1800"/>
          </a:p>
          <a:p>
            <a:pPr algn="just">
              <a:buFont typeface="Arial" panose="020B0604020202020204" pitchFamily="34" charset="0"/>
              <a:buNone/>
            </a:pPr>
            <a:endParaRPr lang="fr-FR" altLang="fr-FR" sz="1800"/>
          </a:p>
          <a:p>
            <a:pPr algn="just"/>
            <a:r>
              <a:rPr lang="fr-MA" altLang="fr-FR" sz="1800"/>
              <a:t>Mais, s'il y a urgence, la prise de possession peut intervenir sans la réception, S/R d'un état contradictoire des lieux ; dans ce cas, le MO devra aussitôt que possible prononcer la RP dans les mêmes conditions.</a:t>
            </a:r>
            <a:endParaRPr lang="fr-FR" altLang="fr-FR" sz="1800"/>
          </a:p>
          <a:p>
            <a:pPr algn="just">
              <a:buFont typeface="Arial" panose="020B0604020202020204" pitchFamily="34" charset="0"/>
              <a:buNone/>
            </a:pPr>
            <a:endParaRPr lang="fr-FR" altLang="fr-FR" sz="1800"/>
          </a:p>
          <a:p>
            <a:pPr algn="just">
              <a:buFont typeface="Arial" panose="020B0604020202020204" pitchFamily="34" charset="0"/>
              <a:buNone/>
            </a:pPr>
            <a:r>
              <a:rPr lang="fr-MA" altLang="fr-FR" sz="1800"/>
              <a:t>      </a:t>
            </a:r>
            <a:r>
              <a:rPr lang="fr-MA" altLang="fr-FR" sz="1800" b="1">
                <a:solidFill>
                  <a:srgbClr val="0070C0"/>
                </a:solidFill>
              </a:rPr>
              <a:t>Nota</a:t>
            </a:r>
            <a:r>
              <a:rPr lang="fr-MA" altLang="fr-FR" sz="1800"/>
              <a:t> : Non reprise de la possibilité pour le  MO de renoncer à ordonner la réfection des ouvrages estimés défectueux et proposer à l’entreprise une réfaction sur les prix, eu égard à la faible importance des imperfections et aux difficultés que présenterait la mise en conformité.</a:t>
            </a:r>
          </a:p>
          <a:p>
            <a:pPr algn="just">
              <a:buFont typeface="Arial" panose="020B0604020202020204" pitchFamily="34" charset="0"/>
              <a:buNone/>
            </a:pPr>
            <a:endParaRPr lang="fr-FR" altLang="fr-FR" sz="1800"/>
          </a:p>
          <a:p>
            <a:pPr algn="ctr">
              <a:buFont typeface="Arial" panose="020B0604020202020204" pitchFamily="34" charset="0"/>
              <a:buNone/>
            </a:pPr>
            <a:endParaRPr lang="fr-FR" altLang="fr-FR" sz="1800"/>
          </a:p>
        </p:txBody>
      </p:sp>
      <p:sp>
        <p:nvSpPr>
          <p:cNvPr id="68611" name="Espace réservé du numéro de diapositive 4">
            <a:extLst>
              <a:ext uri="{FF2B5EF4-FFF2-40B4-BE49-F238E27FC236}">
                <a16:creationId xmlns:a16="http://schemas.microsoft.com/office/drawing/2014/main" id="{72DA3A2A-A0C8-4260-AC55-545BFFB05B4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A732CC1-A97F-4B86-A15A-76B9E3BD68C5}" type="slidenum">
              <a:rPr lang="fr-FR" altLang="fr-FR" sz="1200">
                <a:solidFill>
                  <a:srgbClr val="898989"/>
                </a:solidFill>
              </a:rPr>
              <a:pPr/>
              <a:t>66</a:t>
            </a:fld>
            <a:endParaRPr lang="fr-FR" altLang="fr-FR" sz="1200">
              <a:solidFill>
                <a:srgbClr val="898989"/>
              </a:solidFill>
            </a:endParaRPr>
          </a:p>
        </p:txBody>
      </p:sp>
    </p:spTree>
  </p:cSld>
  <p:clrMapOvr>
    <a:masterClrMapping/>
  </p:clrMapOvr>
  <p:transition advClick="0"/>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Espace réservé du contenu 2">
            <a:extLst>
              <a:ext uri="{FF2B5EF4-FFF2-40B4-BE49-F238E27FC236}">
                <a16:creationId xmlns:a16="http://schemas.microsoft.com/office/drawing/2014/main" id="{11514588-E91B-4F0B-BC3E-5912E1078786}"/>
              </a:ext>
            </a:extLst>
          </p:cNvPr>
          <p:cNvSpPr>
            <a:spLocks noGrp="1"/>
          </p:cNvSpPr>
          <p:nvPr>
            <p:ph idx="1"/>
          </p:nvPr>
        </p:nvSpPr>
        <p:spPr>
          <a:xfrm>
            <a:off x="142875" y="214313"/>
            <a:ext cx="8786813" cy="6072187"/>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Mise à disposition de certains ouvrages ou parties d'ouvrages</a:t>
            </a:r>
            <a:endParaRPr lang="fr-FR" altLang="fr-FR" sz="2200" b="1">
              <a:solidFill>
                <a:schemeClr val="accent2"/>
              </a:solidFill>
            </a:endParaRPr>
          </a:p>
          <a:p>
            <a:pPr algn="just"/>
            <a:r>
              <a:rPr lang="fr-MA" altLang="fr-FR" sz="1700"/>
              <a:t>Dans le cas de prescription de la mise à sa disposition provisoire d’ouvrages non encore achevés, le MO doit prescrire, lce, par le même OS, l’ajournement correspondant.</a:t>
            </a:r>
            <a:endParaRPr lang="fr-FR" altLang="fr-FR" sz="1700"/>
          </a:p>
          <a:p>
            <a:pPr algn="just"/>
            <a:endParaRPr lang="fr-MA" altLang="fr-FR" sz="1700" b="1"/>
          </a:p>
          <a:p>
            <a:pPr algn="ctr">
              <a:buFont typeface="Arial" panose="020B0604020202020204" pitchFamily="34" charset="0"/>
              <a:buNone/>
            </a:pPr>
            <a:r>
              <a:rPr lang="fr-MA" altLang="fr-FR" sz="2200" b="1">
                <a:solidFill>
                  <a:schemeClr val="accent2"/>
                </a:solidFill>
              </a:rPr>
              <a:t>Garanties contractuelles</a:t>
            </a:r>
            <a:endParaRPr lang="fr-FR" altLang="fr-FR" sz="2200"/>
          </a:p>
          <a:p>
            <a:pPr algn="just"/>
            <a:r>
              <a:rPr lang="fr-MA" altLang="fr-FR" sz="1700"/>
              <a:t>Possibilité pour le MO d’adresser, à tout moment au cours du </a:t>
            </a:r>
            <a:r>
              <a:rPr lang="fr-MA" altLang="fr-FR" sz="1700" b="1"/>
              <a:t>délai de garantie</a:t>
            </a:r>
            <a:r>
              <a:rPr lang="fr-MA" altLang="fr-FR" sz="1700"/>
              <a:t>, les listes des imperfections ou malfaçons relevées imputables à à l'entreprise ;</a:t>
            </a:r>
            <a:endParaRPr lang="fr-FR" altLang="fr-FR" sz="1700"/>
          </a:p>
          <a:p>
            <a:pPr algn="just">
              <a:buFont typeface="Arial" panose="020B0604020202020204" pitchFamily="34" charset="0"/>
              <a:buNone/>
            </a:pPr>
            <a:r>
              <a:rPr lang="fr-MA" altLang="fr-FR" sz="1700"/>
              <a:t>      </a:t>
            </a:r>
            <a:r>
              <a:rPr lang="fr-MA" altLang="fr-FR" sz="1700" b="1">
                <a:solidFill>
                  <a:srgbClr val="0070C0"/>
                </a:solidFill>
              </a:rPr>
              <a:t>Nota</a:t>
            </a:r>
            <a:r>
              <a:rPr lang="fr-MA" altLang="fr-FR" sz="1700"/>
              <a:t> : Auparavant, cette liste devrait être dressée, au plus tard, 10 mois après la RP ; </a:t>
            </a:r>
            <a:endParaRPr lang="fr-FR" altLang="fr-FR" sz="1700"/>
          </a:p>
          <a:p>
            <a:pPr algn="just"/>
            <a:r>
              <a:rPr lang="fr-MA" altLang="fr-FR" sz="1700"/>
              <a:t>Durant le dernier mois du délai de garantie, les imperfections relevées par le MO doivent être réparées par l’entreprise dans un délai fixé par OS.</a:t>
            </a:r>
            <a:endParaRPr lang="fr-FR" altLang="fr-FR" sz="1700"/>
          </a:p>
          <a:p>
            <a:pPr algn="just"/>
            <a:r>
              <a:rPr lang="fr-MA" altLang="fr-FR" sz="1700"/>
              <a:t>Ce délai ne doit pas dépasser 2 mois après l’expiration du délai de garantie contractuel.</a:t>
            </a:r>
            <a:endParaRPr lang="fr-FR" altLang="fr-FR" sz="1700"/>
          </a:p>
          <a:p>
            <a:pPr algn="just"/>
            <a:r>
              <a:rPr lang="fr-MA" altLang="fr-FR" sz="1700" b="1">
                <a:solidFill>
                  <a:srgbClr val="0070C0"/>
                </a:solidFill>
              </a:rPr>
              <a:t>Rappel</a:t>
            </a:r>
            <a:r>
              <a:rPr lang="fr-MA" altLang="fr-FR" sz="1700"/>
              <a:t> : L'existence de garanties particulières, le cas échéant par le CPS, ne peut retarder l'application des dispositions relatives à la responsabilité de l'entreprise après la réception définitive dont celle liée à la garantie décennale.</a:t>
            </a:r>
            <a:endParaRPr lang="fr-FR" altLang="fr-FR" sz="1700" b="1"/>
          </a:p>
          <a:p>
            <a:pPr algn="just">
              <a:buFont typeface="Arial" panose="020B0604020202020204" pitchFamily="34" charset="0"/>
              <a:buNone/>
            </a:pPr>
            <a:endParaRPr lang="fr-FR" altLang="fr-FR" sz="1700"/>
          </a:p>
          <a:p>
            <a:pPr algn="just"/>
            <a:r>
              <a:rPr lang="fr-MA" altLang="fr-FR" sz="1700" b="1">
                <a:solidFill>
                  <a:srgbClr val="0070C0"/>
                </a:solidFill>
              </a:rPr>
              <a:t>Nota</a:t>
            </a:r>
            <a:r>
              <a:rPr lang="fr-MA" altLang="fr-FR" sz="1700"/>
              <a:t> : Parmi les obligations de parfait achèvement, n’ont pas été repris les cas de :</a:t>
            </a:r>
          </a:p>
          <a:p>
            <a:pPr lvl="1" algn="just">
              <a:buFont typeface="Wingdings" panose="05000000000000000000" pitchFamily="2" charset="2"/>
              <a:buChar char="ü"/>
            </a:pPr>
            <a:r>
              <a:rPr lang="fr-MA" altLang="fr-FR" sz="1700"/>
              <a:t>finition pour les prestations prévues et non exécutées, ou ;</a:t>
            </a:r>
          </a:p>
          <a:p>
            <a:pPr lvl="1" algn="just">
              <a:buFont typeface="Wingdings" panose="05000000000000000000" pitchFamily="2" charset="2"/>
              <a:buChar char="ü"/>
            </a:pPr>
            <a:r>
              <a:rPr lang="fr-MA" altLang="fr-FR" sz="1700"/>
              <a:t>reprise des réserves qui auront donné lieu à la RP avec réserves.</a:t>
            </a:r>
            <a:endParaRPr lang="fr-FR" altLang="fr-FR" sz="1700"/>
          </a:p>
        </p:txBody>
      </p:sp>
      <p:sp>
        <p:nvSpPr>
          <p:cNvPr id="69635" name="Espace réservé du numéro de diapositive 4">
            <a:extLst>
              <a:ext uri="{FF2B5EF4-FFF2-40B4-BE49-F238E27FC236}">
                <a16:creationId xmlns:a16="http://schemas.microsoft.com/office/drawing/2014/main" id="{FD64BFD9-3ECD-4305-8005-EE77771890D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034DCCDF-8B72-4161-8A33-06F001D788C4}" type="slidenum">
              <a:rPr lang="fr-FR" altLang="fr-FR" sz="1200">
                <a:solidFill>
                  <a:srgbClr val="898989"/>
                </a:solidFill>
              </a:rPr>
              <a:pPr/>
              <a:t>67</a:t>
            </a:fld>
            <a:endParaRPr lang="fr-FR" altLang="fr-FR" sz="1200">
              <a:solidFill>
                <a:srgbClr val="898989"/>
              </a:solidFill>
            </a:endParaRPr>
          </a:p>
        </p:txBody>
      </p:sp>
    </p:spTree>
  </p:cSld>
  <p:clrMapOvr>
    <a:masterClrMapping/>
  </p:clrMapOvr>
  <p:transition advClick="0"/>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Espace réservé du contenu 2">
            <a:extLst>
              <a:ext uri="{FF2B5EF4-FFF2-40B4-BE49-F238E27FC236}">
                <a16:creationId xmlns:a16="http://schemas.microsoft.com/office/drawing/2014/main" id="{30FEAAF2-E975-4844-91E4-6550C72E8A62}"/>
              </a:ext>
            </a:extLst>
          </p:cNvPr>
          <p:cNvSpPr>
            <a:spLocks noGrp="1"/>
          </p:cNvSpPr>
          <p:nvPr>
            <p:ph idx="1"/>
          </p:nvPr>
        </p:nvSpPr>
        <p:spPr>
          <a:xfrm>
            <a:off x="142875" y="214313"/>
            <a:ext cx="8786813" cy="5572125"/>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Réception définitive (RD)</a:t>
            </a:r>
            <a:endParaRPr lang="fr-FR" altLang="fr-FR" sz="2200" b="1">
              <a:solidFill>
                <a:schemeClr val="accent2"/>
              </a:solidFill>
            </a:endParaRPr>
          </a:p>
          <a:p>
            <a:pPr>
              <a:buFont typeface="Arial" panose="020B0604020202020204" pitchFamily="34" charset="0"/>
              <a:buNone/>
            </a:pPr>
            <a:endParaRPr lang="fr-FR" altLang="fr-FR" sz="1800"/>
          </a:p>
          <a:p>
            <a:pPr algn="just"/>
            <a:r>
              <a:rPr lang="fr-MA" altLang="fr-FR" sz="1800"/>
              <a:t>La RD marque la fin de l'exécution du marché et libère l'entreprise de tous ses engagements vis-à-vis du MO ;</a:t>
            </a:r>
            <a:endParaRPr lang="fr-FR" altLang="fr-FR" sz="1800"/>
          </a:p>
          <a:p>
            <a:pPr algn="just">
              <a:buFont typeface="Arial" panose="020B0604020202020204" pitchFamily="34" charset="0"/>
              <a:buNone/>
            </a:pPr>
            <a:endParaRPr lang="fr-FR" altLang="fr-FR" sz="1800"/>
          </a:p>
          <a:p>
            <a:pPr algn="just"/>
            <a:r>
              <a:rPr lang="fr-MA" altLang="fr-FR" sz="1800"/>
              <a:t>Désormais, il appartient à l’entreprise de demander, 20 jours avant l'expiration du délai de garantie, au MO de procéder à la RD ;</a:t>
            </a:r>
            <a:endParaRPr lang="fr-FR" altLang="fr-FR" sz="1800"/>
          </a:p>
          <a:p>
            <a:pPr algn="just">
              <a:buFont typeface="Arial" panose="020B0604020202020204" pitchFamily="34" charset="0"/>
              <a:buNone/>
            </a:pPr>
            <a:endParaRPr lang="fr-FR" altLang="fr-FR" sz="1800"/>
          </a:p>
          <a:p>
            <a:pPr algn="just"/>
            <a:r>
              <a:rPr lang="fr-MA" altLang="fr-FR" sz="1800"/>
              <a:t>Le MO fait procéder à la RD dans les 10 jours suivant l’expiration du délai de garantie ;</a:t>
            </a:r>
            <a:endParaRPr lang="fr-FR" altLang="fr-FR" sz="1800"/>
          </a:p>
          <a:p>
            <a:pPr algn="just">
              <a:buFont typeface="Arial" panose="020B0604020202020204" pitchFamily="34" charset="0"/>
              <a:buNone/>
            </a:pPr>
            <a:endParaRPr lang="fr-FR" altLang="fr-FR" sz="1800"/>
          </a:p>
          <a:p>
            <a:pPr algn="just"/>
            <a:r>
              <a:rPr lang="fr-MA" altLang="fr-FR" sz="1800"/>
              <a:t>Le PV de la RD est signé par les personnes désignées par le MO et par l’entreprise et, le lce, par le MOE, avec copie remise à l’entreprise ;</a:t>
            </a:r>
            <a:endParaRPr lang="fr-FR" altLang="fr-FR" sz="1800"/>
          </a:p>
          <a:p>
            <a:pPr algn="just">
              <a:buFont typeface="Arial" panose="020B0604020202020204" pitchFamily="34" charset="0"/>
              <a:buNone/>
            </a:pPr>
            <a:endParaRPr lang="fr-FR" altLang="fr-FR" sz="1800"/>
          </a:p>
          <a:p>
            <a:pPr algn="just"/>
            <a:r>
              <a:rPr lang="fr-MA" altLang="fr-FR" sz="1800"/>
              <a:t>La CD et la RG sont libérées dès la signature du PV/RD.</a:t>
            </a:r>
            <a:endParaRPr lang="fr-FR" altLang="fr-FR" sz="1800"/>
          </a:p>
          <a:p>
            <a:pPr algn="just">
              <a:buFont typeface="Arial" panose="020B0604020202020204" pitchFamily="34" charset="0"/>
              <a:buNone/>
            </a:pPr>
            <a:endParaRPr lang="fr-FR" altLang="fr-FR" sz="1800"/>
          </a:p>
          <a:p>
            <a:pPr algn="just"/>
            <a:r>
              <a:rPr lang="fr-MA" altLang="fr-FR" sz="1800"/>
              <a:t>Prise des mesures coercitives, à défaut d’exécution par l’entreprise de ses obligations.</a:t>
            </a:r>
            <a:endParaRPr lang="fr-FR" altLang="fr-FR" sz="1800"/>
          </a:p>
        </p:txBody>
      </p:sp>
      <p:sp>
        <p:nvSpPr>
          <p:cNvPr id="70659" name="Espace réservé du numéro de diapositive 4">
            <a:extLst>
              <a:ext uri="{FF2B5EF4-FFF2-40B4-BE49-F238E27FC236}">
                <a16:creationId xmlns:a16="http://schemas.microsoft.com/office/drawing/2014/main" id="{320931DE-8730-4758-BCD7-CB806123C338}"/>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1B8D0EFB-9971-4569-AAAF-5F23E5D3F370}" type="slidenum">
              <a:rPr lang="fr-FR" altLang="fr-FR" sz="1200">
                <a:solidFill>
                  <a:srgbClr val="898989"/>
                </a:solidFill>
              </a:rPr>
              <a:pPr/>
              <a:t>68</a:t>
            </a:fld>
            <a:endParaRPr lang="fr-FR" altLang="fr-FR" sz="1200">
              <a:solidFill>
                <a:srgbClr val="898989"/>
              </a:solidFill>
            </a:endParaRPr>
          </a:p>
        </p:txBody>
      </p:sp>
    </p:spTree>
  </p:cSld>
  <p:clrMapOvr>
    <a:masterClrMapping/>
  </p:clrMapOvr>
  <p:transition advClick="0"/>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Espace réservé du contenu 2">
            <a:extLst>
              <a:ext uri="{FF2B5EF4-FFF2-40B4-BE49-F238E27FC236}">
                <a16:creationId xmlns:a16="http://schemas.microsoft.com/office/drawing/2014/main" id="{B5265F05-0C58-4E0D-A1F3-AF331CA6676A}"/>
              </a:ext>
            </a:extLst>
          </p:cNvPr>
          <p:cNvSpPr>
            <a:spLocks noGrp="1"/>
          </p:cNvSpPr>
          <p:nvPr>
            <p:ph idx="1"/>
          </p:nvPr>
        </p:nvSpPr>
        <p:spPr>
          <a:xfrm>
            <a:off x="142875" y="214313"/>
            <a:ext cx="8786813" cy="6143625"/>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Réceptions partielles</a:t>
            </a:r>
            <a:r>
              <a:rPr lang="fr-MA" altLang="fr-FR" sz="1800" b="1"/>
              <a:t> </a:t>
            </a:r>
          </a:p>
          <a:p>
            <a:pPr algn="ctr">
              <a:buFont typeface="Arial" panose="020B0604020202020204" pitchFamily="34" charset="0"/>
              <a:buNone/>
            </a:pPr>
            <a:endParaRPr lang="fr-FR" altLang="fr-FR" sz="1800"/>
          </a:p>
          <a:p>
            <a:pPr algn="just"/>
            <a:r>
              <a:rPr lang="fr-MA" altLang="fr-FR" sz="1800"/>
              <a:t>Il y a réception partielle si prévu/CPS avec prise de possession des ouvrages concernés ;</a:t>
            </a:r>
            <a:endParaRPr lang="fr-FR" altLang="fr-FR" sz="1800"/>
          </a:p>
          <a:p>
            <a:pPr algn="just"/>
            <a:r>
              <a:rPr lang="fr-MA" altLang="fr-FR" sz="1800"/>
              <a:t> Elle peut être prononcée pour des ouvrages, assortis de délais partiels d'achèvement ;</a:t>
            </a:r>
            <a:endParaRPr lang="fr-FR" altLang="fr-FR" sz="1800"/>
          </a:p>
          <a:p>
            <a:pPr algn="just"/>
            <a:r>
              <a:rPr lang="fr-MA" altLang="fr-FR" sz="1800"/>
              <a:t> Dans ce cas, c'est la dernière réception partielle qui tient lieu de RP du marché.</a:t>
            </a:r>
            <a:endParaRPr lang="fr-FR" altLang="fr-FR" sz="1800"/>
          </a:p>
          <a:p>
            <a:pPr algn="just"/>
            <a:r>
              <a:rPr lang="fr-MA" altLang="fr-FR" sz="1800"/>
              <a:t> Pour ces ouvrages, le délai de garantie court de la date d’effet de la RP partielle ;</a:t>
            </a:r>
            <a:endParaRPr lang="fr-FR" altLang="fr-FR" sz="1800"/>
          </a:p>
          <a:p>
            <a:pPr algn="just"/>
            <a:r>
              <a:rPr lang="fr-MA" altLang="fr-FR" sz="1800"/>
              <a:t> La dernière réception partielle définitive marque la RD du marché.</a:t>
            </a:r>
            <a:endParaRPr lang="fr-FR" altLang="fr-FR" sz="1800"/>
          </a:p>
          <a:p>
            <a:pPr algn="just">
              <a:buFont typeface="Arial" panose="020B0604020202020204" pitchFamily="34" charset="0"/>
              <a:buNone/>
            </a:pPr>
            <a:r>
              <a:rPr lang="fr-MA" altLang="fr-FR" sz="1800"/>
              <a:t>       </a:t>
            </a:r>
            <a:r>
              <a:rPr lang="fr-MA" altLang="fr-FR" sz="1800" b="1">
                <a:solidFill>
                  <a:srgbClr val="0070C0"/>
                </a:solidFill>
              </a:rPr>
              <a:t>Nota</a:t>
            </a:r>
            <a:r>
              <a:rPr lang="fr-MA" altLang="fr-FR" sz="1800"/>
              <a:t> : Cette disposition signifie qu’il y a autant de réceptions partielles définitives que de RP partielles ;</a:t>
            </a:r>
            <a:endParaRPr lang="fr-FR" altLang="fr-FR" sz="1800"/>
          </a:p>
          <a:p>
            <a:pPr algn="just"/>
            <a:r>
              <a:rPr lang="fr-MA" altLang="fr-FR" sz="1800"/>
              <a:t> Sont applicables à chaque RP partielle, les dispositions relatives à la RP, à la mise à disposition de certains ouvrages et des garanties contractuelles.</a:t>
            </a:r>
          </a:p>
          <a:p>
            <a:pPr algn="just"/>
            <a:endParaRPr lang="fr-FR" altLang="fr-FR" sz="1800"/>
          </a:p>
          <a:p>
            <a:pPr algn="ctr">
              <a:buFont typeface="Arial" panose="020B0604020202020204" pitchFamily="34" charset="0"/>
              <a:buNone/>
            </a:pPr>
            <a:r>
              <a:rPr lang="fr-MA" altLang="fr-FR" sz="2200" b="1">
                <a:solidFill>
                  <a:schemeClr val="accent2"/>
                </a:solidFill>
              </a:rPr>
              <a:t>Responsabilité de l'entreprise après la RD</a:t>
            </a:r>
          </a:p>
          <a:p>
            <a:pPr algn="ctr">
              <a:buFont typeface="Arial" panose="020B0604020202020204" pitchFamily="34" charset="0"/>
              <a:buNone/>
            </a:pPr>
            <a:endParaRPr lang="fr-FR" altLang="fr-FR" sz="1800" b="1">
              <a:solidFill>
                <a:schemeClr val="accent2"/>
              </a:solidFill>
            </a:endParaRPr>
          </a:p>
          <a:p>
            <a:pPr algn="just"/>
            <a:r>
              <a:rPr lang="fr-MA" altLang="fr-FR" sz="1800"/>
              <a:t>La date de la RD de l’ouvrage ou partie d’ouvrage marque, le cas échéant, le début de la période de garantie pour responsabilité décennale.</a:t>
            </a:r>
            <a:endParaRPr lang="fr-FR" altLang="fr-FR" sz="1800"/>
          </a:p>
          <a:p>
            <a:pPr algn="just">
              <a:buFont typeface="Arial" panose="020B0604020202020204" pitchFamily="34" charset="0"/>
              <a:buNone/>
            </a:pPr>
            <a:r>
              <a:rPr lang="fr-MA" altLang="fr-FR" sz="1800" b="1">
                <a:solidFill>
                  <a:srgbClr val="0070C0"/>
                </a:solidFill>
              </a:rPr>
              <a:t>       Nota</a:t>
            </a:r>
            <a:r>
              <a:rPr lang="fr-MA" altLang="fr-FR" sz="1800"/>
              <a:t> : Cette disposition devrait signifier que, pour tout ouvrage assorti d’une RP partielle, la date de sa RD marque le début de la période de garantie pour la responsabilité décennale afférente.</a:t>
            </a:r>
            <a:endParaRPr lang="fr-FR" altLang="fr-FR" sz="1800"/>
          </a:p>
          <a:p>
            <a:pPr algn="just">
              <a:buFont typeface="Arial" panose="020B0604020202020204" pitchFamily="34" charset="0"/>
              <a:buNone/>
            </a:pPr>
            <a:endParaRPr lang="fr-FR" altLang="fr-FR" sz="1800"/>
          </a:p>
        </p:txBody>
      </p:sp>
      <p:sp>
        <p:nvSpPr>
          <p:cNvPr id="71683" name="Espace réservé du numéro de diapositive 4">
            <a:extLst>
              <a:ext uri="{FF2B5EF4-FFF2-40B4-BE49-F238E27FC236}">
                <a16:creationId xmlns:a16="http://schemas.microsoft.com/office/drawing/2014/main" id="{D222BC30-A7E1-4A81-A72B-359FA0C5ABC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B795F0C7-4058-4372-A0EC-0FA270AC377A}" type="slidenum">
              <a:rPr lang="fr-FR" altLang="fr-FR" sz="1200">
                <a:solidFill>
                  <a:srgbClr val="898989"/>
                </a:solidFill>
              </a:rPr>
              <a:pPr/>
              <a:t>69</a:t>
            </a:fld>
            <a:endParaRPr lang="fr-FR" altLang="fr-FR" sz="1200">
              <a:solidFill>
                <a:srgbClr val="898989"/>
              </a:solidFill>
            </a:endParaRPr>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4">
            <a:extLst>
              <a:ext uri="{FF2B5EF4-FFF2-40B4-BE49-F238E27FC236}">
                <a16:creationId xmlns:a16="http://schemas.microsoft.com/office/drawing/2014/main" id="{55811243-F4ED-49C7-8D03-803623039E86}"/>
              </a:ext>
            </a:extLst>
          </p:cNvPr>
          <p:cNvSpPr>
            <a:spLocks noGrp="1" noChangeArrowheads="1"/>
          </p:cNvSpPr>
          <p:nvPr>
            <p:ph type="body" sz="half" idx="2"/>
          </p:nvPr>
        </p:nvSpPr>
        <p:spPr>
          <a:xfrm>
            <a:off x="214313" y="285750"/>
            <a:ext cx="8715375" cy="5929313"/>
          </a:xfrm>
          <a:ln w="3175">
            <a:solidFill>
              <a:srgbClr val="008000"/>
            </a:solidFill>
            <a:miter lim="800000"/>
            <a:headEnd/>
            <a:tailEnd/>
          </a:ln>
        </p:spPr>
        <p:txBody>
          <a:bodyPr/>
          <a:lstStyle/>
          <a:p>
            <a:pPr algn="ctr">
              <a:buFont typeface="Arial" panose="020B0604020202020204" pitchFamily="34" charset="0"/>
              <a:buNone/>
            </a:pPr>
            <a:r>
              <a:rPr lang="fr-MA" altLang="fr-FR" sz="2000" b="1">
                <a:solidFill>
                  <a:schemeClr val="accent2"/>
                </a:solidFill>
              </a:rPr>
              <a:t>Importance de la Réforme</a:t>
            </a:r>
            <a:r>
              <a:rPr lang="fr-FR" altLang="fr-FR" sz="2000" b="1">
                <a:solidFill>
                  <a:schemeClr val="accent2"/>
                </a:solidFill>
              </a:rPr>
              <a:t> (Suite)</a:t>
            </a:r>
            <a:endParaRPr lang="fr-MA" altLang="fr-FR" sz="2000" b="1"/>
          </a:p>
          <a:p>
            <a:r>
              <a:rPr lang="fr-MA" altLang="fr-FR" sz="2000" b="1"/>
              <a:t>14 articles sans changement (17%) : </a:t>
            </a:r>
            <a:endParaRPr lang="fr-FR" altLang="fr-FR" sz="2000" b="1"/>
          </a:p>
          <a:p>
            <a:pPr>
              <a:buFont typeface="Arial" panose="020B0604020202020204" pitchFamily="34" charset="0"/>
              <a:buNone/>
            </a:pPr>
            <a:r>
              <a:rPr lang="fr-MA" altLang="fr-FR" sz="2000"/>
              <a:t>      - Pièces contractuelles postérieures à la conclusion du marché ;</a:t>
            </a:r>
            <a:endParaRPr lang="fr-FR" altLang="fr-FR" sz="2000"/>
          </a:p>
          <a:p>
            <a:pPr>
              <a:buFont typeface="Arial" panose="020B0604020202020204" pitchFamily="34" charset="0"/>
              <a:buNone/>
            </a:pPr>
            <a:r>
              <a:rPr lang="fr-MA" altLang="fr-FR" sz="2000"/>
              <a:t>      - Garanties pécuniaires ;</a:t>
            </a:r>
          </a:p>
          <a:p>
            <a:pPr>
              <a:buFont typeface="Arial" panose="020B0604020202020204" pitchFamily="34" charset="0"/>
              <a:buNone/>
            </a:pPr>
            <a:r>
              <a:rPr lang="fr-MA" altLang="fr-FR" sz="2000"/>
              <a:t>      - Retenue de garantie  ;</a:t>
            </a:r>
          </a:p>
          <a:p>
            <a:pPr>
              <a:buFont typeface="Arial" panose="020B0604020202020204" pitchFamily="34" charset="0"/>
              <a:buNone/>
            </a:pPr>
            <a:r>
              <a:rPr lang="fr-MA" altLang="fr-FR" sz="2000"/>
              <a:t>      - Cautions personnelles et solidaires  ;</a:t>
            </a:r>
          </a:p>
          <a:p>
            <a:pPr>
              <a:buFont typeface="Arial" panose="020B0604020202020204" pitchFamily="34" charset="0"/>
              <a:buNone/>
            </a:pPr>
            <a:r>
              <a:rPr lang="fr-MA" altLang="fr-FR" sz="2000"/>
              <a:t>      - Domicile de l'entrepreneur ;</a:t>
            </a:r>
          </a:p>
          <a:p>
            <a:pPr>
              <a:buFont typeface="Arial" panose="020B0604020202020204" pitchFamily="34" charset="0"/>
              <a:buNone/>
            </a:pPr>
            <a:r>
              <a:rPr lang="fr-MA" altLang="fr-FR" sz="2000"/>
              <a:t>      - Choix des collaborateurs de l'entrepreneur ;</a:t>
            </a:r>
          </a:p>
          <a:p>
            <a:pPr>
              <a:buFont typeface="Arial" panose="020B0604020202020204" pitchFamily="34" charset="0"/>
              <a:buNone/>
            </a:pPr>
            <a:r>
              <a:rPr lang="fr-MA" altLang="fr-FR" sz="2000"/>
              <a:t>      - Propriété industrielle ou commerciale ;</a:t>
            </a:r>
          </a:p>
          <a:p>
            <a:pPr>
              <a:buFont typeface="Arial" panose="020B0604020202020204" pitchFamily="34" charset="0"/>
              <a:buNone/>
            </a:pPr>
            <a:r>
              <a:rPr lang="fr-MA" altLang="fr-FR" sz="2000"/>
              <a:t>      - Cession du marché ;</a:t>
            </a:r>
          </a:p>
          <a:p>
            <a:pPr>
              <a:buFont typeface="Arial" panose="020B0604020202020204" pitchFamily="34" charset="0"/>
              <a:buNone/>
            </a:pPr>
            <a:r>
              <a:rPr lang="fr-MA" altLang="fr-FR" sz="2000"/>
              <a:t>      - Organisation de police des chantiers ;</a:t>
            </a:r>
          </a:p>
          <a:p>
            <a:pPr>
              <a:buFont typeface="Arial" panose="020B0604020202020204" pitchFamily="34" charset="0"/>
              <a:buNone/>
            </a:pPr>
            <a:r>
              <a:rPr lang="fr-MA" altLang="fr-FR" sz="2000"/>
              <a:t>      - Protection du secret ;</a:t>
            </a:r>
          </a:p>
          <a:p>
            <a:pPr>
              <a:buFont typeface="Arial" panose="020B0604020202020204" pitchFamily="34" charset="0"/>
              <a:buNone/>
            </a:pPr>
            <a:r>
              <a:rPr lang="fr-MA" altLang="fr-FR" sz="2000"/>
              <a:t>      - Sujétions d'exécution - Pertes - Avaries ;</a:t>
            </a:r>
            <a:endParaRPr lang="fr-FR" altLang="fr-FR" sz="2000"/>
          </a:p>
          <a:p>
            <a:pPr>
              <a:buFont typeface="Arial" panose="020B0604020202020204" pitchFamily="34" charset="0"/>
              <a:buNone/>
            </a:pPr>
            <a:r>
              <a:rPr lang="fr-MA" altLang="fr-FR" sz="2000"/>
              <a:t>      - Cessation des travaux ;</a:t>
            </a:r>
            <a:endParaRPr lang="fr-FR" altLang="fr-FR" sz="2000"/>
          </a:p>
          <a:p>
            <a:pPr>
              <a:buFont typeface="Arial" panose="020B0604020202020204" pitchFamily="34" charset="0"/>
              <a:buNone/>
            </a:pPr>
            <a:r>
              <a:rPr lang="fr-MA" altLang="fr-FR" sz="2000"/>
              <a:t>      - Décès de l'entrepreneur ;</a:t>
            </a:r>
            <a:endParaRPr lang="fr-FR" altLang="fr-FR" sz="2000"/>
          </a:p>
          <a:p>
            <a:pPr>
              <a:buFont typeface="Arial" panose="020B0604020202020204" pitchFamily="34" charset="0"/>
              <a:buNone/>
            </a:pPr>
            <a:r>
              <a:rPr lang="fr-MA" altLang="fr-FR" sz="2000"/>
              <a:t>      - Prix et règlement des comptes .</a:t>
            </a:r>
            <a:endParaRPr lang="fr-FR" altLang="fr-FR" sz="2000"/>
          </a:p>
        </p:txBody>
      </p:sp>
      <p:sp>
        <p:nvSpPr>
          <p:cNvPr id="8195" name="Espace réservé du numéro de diapositive 6">
            <a:extLst>
              <a:ext uri="{FF2B5EF4-FFF2-40B4-BE49-F238E27FC236}">
                <a16:creationId xmlns:a16="http://schemas.microsoft.com/office/drawing/2014/main" id="{D6116036-072D-4CBF-96B4-F8EC4FDBD44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CB74276-A2A1-4E2A-8C6A-AEA1791E3F9B}" type="slidenum">
              <a:rPr lang="fr-FR" altLang="fr-FR" sz="1200">
                <a:solidFill>
                  <a:srgbClr val="898989"/>
                </a:solidFill>
              </a:rPr>
              <a:pPr/>
              <a:t>7</a:t>
            </a:fld>
            <a:endParaRPr lang="fr-FR" altLang="fr-FR" sz="1200">
              <a:solidFill>
                <a:srgbClr val="898989"/>
              </a:solidFill>
            </a:endParaRPr>
          </a:p>
        </p:txBody>
      </p:sp>
    </p:spTree>
  </p:cSld>
  <p:clrMapOvr>
    <a:masterClrMapping/>
  </p:clrMapOvr>
  <p:transition advClick="0"/>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Espace réservé du contenu 2">
            <a:extLst>
              <a:ext uri="{FF2B5EF4-FFF2-40B4-BE49-F238E27FC236}">
                <a16:creationId xmlns:a16="http://schemas.microsoft.com/office/drawing/2014/main" id="{6A5D98D1-61D7-4E23-8A02-24EFCC61C19A}"/>
              </a:ext>
            </a:extLst>
          </p:cNvPr>
          <p:cNvSpPr>
            <a:spLocks noGrp="1"/>
          </p:cNvSpPr>
          <p:nvPr>
            <p:ph idx="1"/>
          </p:nvPr>
        </p:nvSpPr>
        <p:spPr>
          <a:xfrm>
            <a:off x="142875" y="214313"/>
            <a:ext cx="8786813" cy="6072187"/>
          </a:xfrm>
          <a:ln w="3175">
            <a:solidFill>
              <a:schemeClr val="accent1"/>
            </a:solidFill>
          </a:ln>
        </p:spPr>
        <p:txBody>
          <a:bodyPr/>
          <a:lstStyle/>
          <a:p>
            <a:pPr algn="ctr">
              <a:buFont typeface="Arial" charset="0"/>
              <a:buNone/>
              <a:defRPr/>
            </a:pPr>
            <a:r>
              <a:rPr lang="fr-MA" sz="2200" b="1" dirty="0">
                <a:solidFill>
                  <a:schemeClr val="accent2"/>
                </a:solidFill>
              </a:rPr>
              <a:t>Constatation du défaut d’exécution imputable à l’entreprise</a:t>
            </a:r>
          </a:p>
          <a:p>
            <a:pPr algn="ctr">
              <a:buFont typeface="Arial" charset="0"/>
              <a:buNone/>
              <a:defRPr/>
            </a:pPr>
            <a:endParaRPr lang="fr-FR" sz="1200" dirty="0"/>
          </a:p>
          <a:p>
            <a:pPr algn="just">
              <a:buFont typeface="Arial" charset="0"/>
              <a:buChar char="•"/>
              <a:defRPr/>
            </a:pPr>
            <a:r>
              <a:rPr lang="fr-MA" sz="1800" dirty="0"/>
              <a:t>Mise en demeure par lettre du MO et non pas par décision de l’AC ; </a:t>
            </a:r>
          </a:p>
          <a:p>
            <a:pPr algn="just">
              <a:buFont typeface="Arial" charset="0"/>
              <a:buChar char="•"/>
              <a:defRPr/>
            </a:pPr>
            <a:endParaRPr lang="fr-FR" sz="1800" dirty="0"/>
          </a:p>
          <a:p>
            <a:pPr algn="just">
              <a:buFont typeface="Arial" charset="0"/>
              <a:buChar char="•"/>
              <a:defRPr/>
            </a:pPr>
            <a:r>
              <a:rPr lang="fr-MA" sz="1800" dirty="0"/>
              <a:t>Refus justifié d’un OS exclu des cas pouvant donner lieu à la mise en demeure ; </a:t>
            </a:r>
          </a:p>
          <a:p>
            <a:pPr algn="just">
              <a:buFont typeface="Arial" charset="0"/>
              <a:buChar char="•"/>
              <a:defRPr/>
            </a:pPr>
            <a:endParaRPr lang="fr-FR" sz="1800" dirty="0"/>
          </a:p>
          <a:p>
            <a:pPr algn="just">
              <a:buFont typeface="Arial" charset="0"/>
              <a:buChar char="•"/>
              <a:defRPr/>
            </a:pPr>
            <a:r>
              <a:rPr lang="fr-MA" sz="1800" dirty="0"/>
              <a:t>Si non-conformité à la mise en demeure, l’AC dispose de 30 jours pour : </a:t>
            </a:r>
          </a:p>
          <a:p>
            <a:pPr algn="just">
              <a:buFont typeface="Arial" charset="0"/>
              <a:buNone/>
              <a:defRPr/>
            </a:pPr>
            <a:endParaRPr lang="fr-FR" sz="1800" dirty="0"/>
          </a:p>
          <a:p>
            <a:pPr marL="400050" algn="just">
              <a:buFont typeface="Arial" charset="0"/>
              <a:buNone/>
              <a:defRPr/>
            </a:pPr>
            <a:r>
              <a:rPr lang="fr-MA" sz="1800" dirty="0"/>
              <a:t>       1 soit, prononcer la résiliation pure et simple ;</a:t>
            </a:r>
          </a:p>
          <a:p>
            <a:pPr marL="400050" algn="just">
              <a:buFont typeface="Arial" charset="0"/>
              <a:buNone/>
              <a:defRPr/>
            </a:pPr>
            <a:r>
              <a:rPr lang="fr-MA" sz="1800" b="1" dirty="0">
                <a:solidFill>
                  <a:srgbClr val="0070C0"/>
                </a:solidFill>
              </a:rPr>
              <a:t>       Nota</a:t>
            </a:r>
            <a:r>
              <a:rPr lang="fr-MA" sz="1800" dirty="0"/>
              <a:t> : Ce cas suppose que le MO n’a subi aucun préjudice du fait du manquement       de l’entreprise et ne prévoit aucune sanction autre que la résiliation ;</a:t>
            </a:r>
          </a:p>
          <a:p>
            <a:pPr marL="400050" algn="just">
              <a:buFont typeface="Arial" charset="0"/>
              <a:buNone/>
              <a:defRPr/>
            </a:pPr>
            <a:endParaRPr lang="fr-MA" sz="1800" dirty="0"/>
          </a:p>
          <a:p>
            <a:pPr marL="400050" algn="just">
              <a:buFont typeface="Arial" charset="0"/>
              <a:buNone/>
              <a:defRPr/>
            </a:pPr>
            <a:r>
              <a:rPr lang="fr-MA" sz="1800" dirty="0"/>
              <a:t>      2) soit, prononcer la résiliation avec confiscation du CD et prélèvement du montant de réparation des imperfections ou malfaçons, au prorata,  sur la RG et, </a:t>
            </a:r>
            <a:r>
              <a:rPr lang="fr-MA" sz="1800" dirty="0" err="1"/>
              <a:t>lce</a:t>
            </a:r>
            <a:r>
              <a:rPr lang="fr-MA" sz="1800" dirty="0"/>
              <a:t>, sur les sommes encore dues à l'entreprise sans préjudice </a:t>
            </a:r>
            <a:r>
              <a:rPr lang="fr-MA" sz="1800" dirty="0" err="1"/>
              <a:t>desde</a:t>
            </a:r>
            <a:r>
              <a:rPr lang="fr-MA" sz="1800" dirty="0"/>
              <a:t> tout autre moyen de recouvrement.</a:t>
            </a:r>
          </a:p>
          <a:p>
            <a:pPr marL="400050" algn="just">
              <a:buFont typeface="Arial" charset="0"/>
              <a:buNone/>
              <a:defRPr/>
            </a:pPr>
            <a:r>
              <a:rPr lang="fr-MA" sz="1800" b="1" dirty="0">
                <a:solidFill>
                  <a:srgbClr val="0070C0"/>
                </a:solidFill>
              </a:rPr>
              <a:t>      Nota</a:t>
            </a:r>
            <a:r>
              <a:rPr lang="fr-MA" sz="1800" dirty="0"/>
              <a:t> : La confiscation systématique du CD, même en l’absence de préjudice subi par le MO du fait de la résiliation, pose le problème du principe de la proportionnalité de la sanction selon la gravité du grief qui la motive.</a:t>
            </a:r>
            <a:endParaRPr lang="fr-FR" sz="1800" dirty="0"/>
          </a:p>
          <a:p>
            <a:pPr marL="800100" lvl="1" indent="-342900" algn="just">
              <a:buFont typeface="Arial" charset="0"/>
              <a:buNone/>
              <a:defRPr/>
            </a:pPr>
            <a:endParaRPr lang="fr-FR" sz="1800" dirty="0"/>
          </a:p>
          <a:p>
            <a:pPr algn="just">
              <a:buFont typeface="Arial" charset="0"/>
              <a:buNone/>
              <a:defRPr/>
            </a:pPr>
            <a:endParaRPr lang="fr-FR" sz="1800" dirty="0"/>
          </a:p>
          <a:p>
            <a:pPr algn="ctr">
              <a:buFont typeface="Arial" charset="0"/>
              <a:buNone/>
              <a:defRPr/>
            </a:pPr>
            <a:endParaRPr lang="fr-FR" sz="1200" dirty="0"/>
          </a:p>
        </p:txBody>
      </p:sp>
      <p:sp>
        <p:nvSpPr>
          <p:cNvPr id="72707" name="Espace réservé du numéro de diapositive 4">
            <a:extLst>
              <a:ext uri="{FF2B5EF4-FFF2-40B4-BE49-F238E27FC236}">
                <a16:creationId xmlns:a16="http://schemas.microsoft.com/office/drawing/2014/main" id="{76A722F6-F922-4308-8F88-3ABCCB6F0C9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FE860CE-9D21-4998-BA61-CAE333AA07BD}" type="slidenum">
              <a:rPr lang="fr-FR" altLang="fr-FR" sz="1200">
                <a:solidFill>
                  <a:srgbClr val="898989"/>
                </a:solidFill>
              </a:rPr>
              <a:pPr/>
              <a:t>70</a:t>
            </a:fld>
            <a:endParaRPr lang="fr-FR" altLang="fr-FR" sz="1200">
              <a:solidFill>
                <a:srgbClr val="898989"/>
              </a:solidFill>
            </a:endParaRPr>
          </a:p>
        </p:txBody>
      </p:sp>
    </p:spTree>
  </p:cSld>
  <p:clrMapOvr>
    <a:masterClrMapping/>
  </p:clrMapOvr>
  <p:transition advClick="0"/>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Espace réservé du contenu 2">
            <a:extLst>
              <a:ext uri="{FF2B5EF4-FFF2-40B4-BE49-F238E27FC236}">
                <a16:creationId xmlns:a16="http://schemas.microsoft.com/office/drawing/2014/main" id="{C514539D-EADC-4557-874C-34936EC5A637}"/>
              </a:ext>
            </a:extLst>
          </p:cNvPr>
          <p:cNvSpPr>
            <a:spLocks noGrp="1"/>
          </p:cNvSpPr>
          <p:nvPr>
            <p:ph idx="1"/>
          </p:nvPr>
        </p:nvSpPr>
        <p:spPr>
          <a:xfrm>
            <a:off x="142875" y="214313"/>
            <a:ext cx="8786813" cy="6215062"/>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Constatation du défaut d’exécution imputable à l’entreprise (Suite)</a:t>
            </a:r>
          </a:p>
          <a:p>
            <a:pPr algn="ctr">
              <a:buFont typeface="Arial" panose="020B0604020202020204" pitchFamily="34" charset="0"/>
              <a:buNone/>
            </a:pPr>
            <a:endParaRPr lang="fr-FR" altLang="fr-FR" sz="1200"/>
          </a:p>
          <a:p>
            <a:pPr algn="just">
              <a:buFont typeface="Arial" panose="020B0604020202020204" pitchFamily="34" charset="0"/>
              <a:buNone/>
            </a:pPr>
            <a:r>
              <a:rPr lang="fr-MA" altLang="fr-FR" sz="1800" b="1">
                <a:solidFill>
                  <a:srgbClr val="0070C0"/>
                </a:solidFill>
              </a:rPr>
              <a:t>      </a:t>
            </a:r>
            <a:r>
              <a:rPr lang="fr-MA" altLang="fr-FR" sz="1800"/>
              <a:t>3) soit prononcer la résiliation du marché, et passer un nouveau marché aux frais de l'entreprise pour l'achèvement des travaux par voie négociée, sans changer les conditions du marché initial et après publicité et mise en concurrence ;</a:t>
            </a:r>
          </a:p>
          <a:p>
            <a:pPr algn="just">
              <a:buFont typeface="Arial" panose="020B0604020202020204" pitchFamily="34" charset="0"/>
              <a:buNone/>
            </a:pPr>
            <a:r>
              <a:rPr lang="fr-MA" altLang="fr-FR" sz="1800"/>
              <a:t>       [Au lieu de l’AO auparavant , pour se conformer au Décret des MP] ;</a:t>
            </a:r>
          </a:p>
          <a:p>
            <a:pPr algn="just">
              <a:buFont typeface="Arial" panose="020B0604020202020204" pitchFamily="34" charset="0"/>
              <a:buNone/>
            </a:pPr>
            <a:endParaRPr lang="fr-FR" altLang="fr-FR" sz="1800"/>
          </a:p>
          <a:p>
            <a:pPr algn="just">
              <a:buFont typeface="Arial" panose="020B0604020202020204" pitchFamily="34" charset="0"/>
              <a:buNone/>
            </a:pPr>
            <a:r>
              <a:rPr lang="fr-MA" altLang="fr-FR" sz="1800"/>
              <a:t>     4) soit ordonner l'établissement d'une </a:t>
            </a:r>
            <a:r>
              <a:rPr lang="fr-MA" altLang="fr-FR" sz="1800" b="1"/>
              <a:t>régie</a:t>
            </a:r>
            <a:r>
              <a:rPr lang="fr-MA" altLang="fr-FR" sz="1800"/>
              <a:t> aux frais de l'entreprise qui ne peut être que partielle, alors que ce caractère partiel de la régie n’était pas systématique auparavant ;</a:t>
            </a:r>
          </a:p>
          <a:p>
            <a:pPr algn="just">
              <a:buFont typeface="Arial" panose="020B0604020202020204" pitchFamily="34" charset="0"/>
              <a:buNone/>
            </a:pPr>
            <a:r>
              <a:rPr lang="fr-MA" altLang="fr-FR" sz="1800"/>
              <a:t>      - L’AC désigne un régisseur, le MO ou une autre entreprise, pour l'achèvement les travaux du marché avec les moyens matériels et humains de l’entreprise défaillante. </a:t>
            </a:r>
            <a:r>
              <a:rPr lang="fr-MA" altLang="fr-FR" sz="1200"/>
              <a:t> </a:t>
            </a:r>
            <a:endParaRPr lang="fr-FR" altLang="fr-FR" sz="1200"/>
          </a:p>
          <a:p>
            <a:pPr algn="just">
              <a:buFont typeface="Arial" panose="020B0604020202020204" pitchFamily="34" charset="0"/>
              <a:buNone/>
            </a:pPr>
            <a:r>
              <a:rPr lang="fr-MA" altLang="fr-FR" sz="1800"/>
              <a:t>      - Fournitures achetées par le MO et mises  à la charge de l’entreprise défaillante ;</a:t>
            </a:r>
            <a:endParaRPr lang="fr-FR" altLang="fr-FR" sz="1800"/>
          </a:p>
          <a:p>
            <a:pPr algn="just">
              <a:buFont typeface="Arial" panose="020B0604020202020204" pitchFamily="34" charset="0"/>
              <a:buNone/>
            </a:pPr>
            <a:r>
              <a:rPr lang="fr-MA" altLang="fr-FR" sz="1800"/>
              <a:t>      - L'entreprise peut être relevée de la régie dès qu'elle justifie des moyens nécessaires pour reprendre l'exécution des travaux et les mener à bonne fin.</a:t>
            </a:r>
            <a:endParaRPr lang="fr-FR" altLang="fr-FR" sz="1800"/>
          </a:p>
          <a:p>
            <a:pPr algn="just">
              <a:buFont typeface="Arial" panose="020B0604020202020204" pitchFamily="34" charset="0"/>
              <a:buNone/>
            </a:pPr>
            <a:r>
              <a:rPr lang="fr-MA" altLang="fr-FR" sz="1800"/>
              <a:t>      - Ordonnancement des sommes dues à l'entreprise suspendu jusqu'à la réalisation des travaux d'achèvement.</a:t>
            </a:r>
          </a:p>
          <a:p>
            <a:pPr algn="just">
              <a:buFont typeface="Arial" panose="020B0604020202020204" pitchFamily="34" charset="0"/>
              <a:buNone/>
            </a:pPr>
            <a:endParaRPr lang="fr-MA" altLang="fr-FR" sz="1800"/>
          </a:p>
          <a:p>
            <a:pPr algn="just"/>
            <a:r>
              <a:rPr lang="fr-MA" altLang="fr-FR" sz="1800"/>
              <a:t>Possibilité d'exclusion temporaire ou définitive, après la résiliation : Cas 1), 2) et 3) ;</a:t>
            </a:r>
          </a:p>
          <a:p>
            <a:pPr algn="just"/>
            <a:endParaRPr lang="fr-MA" altLang="fr-FR" sz="1800"/>
          </a:p>
          <a:p>
            <a:pPr algn="just"/>
            <a:r>
              <a:rPr lang="fr-MA" altLang="fr-FR" sz="1800"/>
              <a:t>Possibilité de résiliation et d’exclusion temporaire ou définitive, après la régie : Cas 4)</a:t>
            </a:r>
            <a:endParaRPr lang="fr-FR" altLang="fr-FR" sz="1800"/>
          </a:p>
          <a:p>
            <a:pPr algn="just">
              <a:buFont typeface="Arial" panose="020B0604020202020204" pitchFamily="34" charset="0"/>
              <a:buNone/>
            </a:pPr>
            <a:endParaRPr lang="fr-FR" altLang="fr-FR" sz="1200"/>
          </a:p>
          <a:p>
            <a:pPr algn="ctr">
              <a:buFont typeface="Arial" panose="020B0604020202020204" pitchFamily="34" charset="0"/>
              <a:buNone/>
            </a:pPr>
            <a:endParaRPr lang="fr-FR" altLang="fr-FR" sz="1200"/>
          </a:p>
        </p:txBody>
      </p:sp>
      <p:sp>
        <p:nvSpPr>
          <p:cNvPr id="73731" name="Espace réservé du numéro de diapositive 4">
            <a:extLst>
              <a:ext uri="{FF2B5EF4-FFF2-40B4-BE49-F238E27FC236}">
                <a16:creationId xmlns:a16="http://schemas.microsoft.com/office/drawing/2014/main" id="{A9F9C599-7CB5-406E-9D49-667B43B88C4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756F3D49-D8C1-4DCE-9BE1-7E66ADFEAADD}" type="slidenum">
              <a:rPr lang="fr-FR" altLang="fr-FR" sz="1200">
                <a:solidFill>
                  <a:srgbClr val="898989"/>
                </a:solidFill>
              </a:rPr>
              <a:pPr/>
              <a:t>71</a:t>
            </a:fld>
            <a:endParaRPr lang="fr-FR" altLang="fr-FR" sz="1200">
              <a:solidFill>
                <a:srgbClr val="898989"/>
              </a:solidFill>
            </a:endParaRPr>
          </a:p>
        </p:txBody>
      </p:sp>
    </p:spTree>
  </p:cSld>
  <p:clrMapOvr>
    <a:masterClrMapping/>
  </p:clrMapOvr>
  <p:transition advClick="0"/>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Espace réservé du contenu 2">
            <a:extLst>
              <a:ext uri="{FF2B5EF4-FFF2-40B4-BE49-F238E27FC236}">
                <a16:creationId xmlns:a16="http://schemas.microsoft.com/office/drawing/2014/main" id="{18468481-A8B6-4FCB-9FB0-361B1124D670}"/>
              </a:ext>
            </a:extLst>
          </p:cNvPr>
          <p:cNvSpPr>
            <a:spLocks noGrp="1"/>
          </p:cNvSpPr>
          <p:nvPr>
            <p:ph idx="1"/>
          </p:nvPr>
        </p:nvSpPr>
        <p:spPr>
          <a:xfrm>
            <a:off x="142875" y="214313"/>
            <a:ext cx="8786813" cy="6143625"/>
          </a:xfrm>
          <a:ln w="3175">
            <a:solidFill>
              <a:schemeClr val="accent1"/>
            </a:solidFill>
            <a:miter lim="800000"/>
            <a:headEnd/>
            <a:tailEnd/>
          </a:ln>
        </p:spPr>
        <p:txBody>
          <a:bodyPr/>
          <a:lstStyle/>
          <a:p>
            <a:pPr algn="ctr">
              <a:buFont typeface="Arial" panose="020B0604020202020204" pitchFamily="34" charset="0"/>
              <a:buNone/>
            </a:pPr>
            <a:r>
              <a:rPr lang="fr-MA" altLang="fr-FR" sz="2000" b="1">
                <a:solidFill>
                  <a:schemeClr val="accent2"/>
                </a:solidFill>
              </a:rPr>
              <a:t>Défaillance en cas de marché passé avec un groupement</a:t>
            </a:r>
            <a:endParaRPr lang="fr-FR" altLang="fr-FR" sz="2000" b="1">
              <a:solidFill>
                <a:schemeClr val="accent2"/>
              </a:solidFill>
            </a:endParaRPr>
          </a:p>
          <a:p>
            <a:pPr>
              <a:buFont typeface="Arial" panose="020B0604020202020204" pitchFamily="34" charset="0"/>
              <a:buNone/>
            </a:pPr>
            <a:endParaRPr lang="fr-FR" altLang="fr-FR" sz="1200"/>
          </a:p>
          <a:p>
            <a:pPr algn="just"/>
            <a:r>
              <a:rPr lang="fr-MA" altLang="fr-FR" sz="1700"/>
              <a:t>Défaillance du mandataire, suite à une mise en demeure sans effet :</a:t>
            </a:r>
          </a:p>
          <a:p>
            <a:pPr algn="just"/>
            <a:endParaRPr lang="fr-MA" altLang="fr-FR" sz="1700"/>
          </a:p>
          <a:p>
            <a:pPr lvl="1" algn="just">
              <a:buFont typeface="Wingdings" panose="05000000000000000000" pitchFamily="2" charset="2"/>
              <a:buChar char="ü"/>
            </a:pPr>
            <a:r>
              <a:rPr lang="fr-MA" altLang="fr-FR" sz="1700"/>
              <a:t>Désignation, dans 10 jours d’un autre mandataire parmi les autres membres, avec :</a:t>
            </a:r>
          </a:p>
          <a:p>
            <a:pPr lvl="1" algn="just">
              <a:buFont typeface="Wingdings" panose="05000000000000000000" pitchFamily="2" charset="2"/>
              <a:buChar char="ü"/>
            </a:pPr>
            <a:r>
              <a:rPr lang="fr-MA" altLang="fr-FR" sz="1700"/>
              <a:t>Additif à la convention du groupement et ;</a:t>
            </a:r>
          </a:p>
          <a:p>
            <a:pPr lvl="1" algn="just">
              <a:buFont typeface="Wingdings" panose="05000000000000000000" pitchFamily="2" charset="2"/>
              <a:buChar char="ü"/>
            </a:pPr>
            <a:r>
              <a:rPr lang="fr-MA" altLang="fr-FR" sz="1700"/>
              <a:t>A venant signé par le nouveau mandataire et approuvé par l'AC ;</a:t>
            </a:r>
          </a:p>
          <a:p>
            <a:pPr lvl="1" algn="just">
              <a:buFont typeface="Wingdings" panose="05000000000000000000" pitchFamily="2" charset="2"/>
              <a:buChar char="ü"/>
            </a:pPr>
            <a:r>
              <a:rPr lang="fr-MA" altLang="fr-FR" sz="1700"/>
              <a:t>Faute de désignation, application de mesures coercitives à l'ensemble des membres ;</a:t>
            </a:r>
          </a:p>
          <a:p>
            <a:pPr lvl="1" algn="just">
              <a:buFont typeface="Arial" panose="020B0604020202020204" pitchFamily="34" charset="0"/>
              <a:buNone/>
            </a:pPr>
            <a:r>
              <a:rPr lang="fr-MA" altLang="fr-FR" sz="1700"/>
              <a:t>      </a:t>
            </a:r>
            <a:r>
              <a:rPr lang="fr-MA" altLang="fr-FR" sz="1700" b="1">
                <a:solidFill>
                  <a:srgbClr val="0070C0"/>
                </a:solidFill>
              </a:rPr>
              <a:t>Nota</a:t>
            </a:r>
            <a:r>
              <a:rPr lang="fr-MA" altLang="fr-FR" sz="1700"/>
              <a:t> : Suppression du choix par l’AC d’une personne pour coordonner l'action des membres aux frais et risques du groupement ;</a:t>
            </a:r>
            <a:endParaRPr lang="fr-FR" altLang="fr-FR" sz="1700"/>
          </a:p>
          <a:p>
            <a:pPr algn="just">
              <a:buFont typeface="Arial" panose="020B0604020202020204" pitchFamily="34" charset="0"/>
              <a:buNone/>
            </a:pPr>
            <a:endParaRPr lang="fr-FR" altLang="fr-FR" sz="1200"/>
          </a:p>
          <a:p>
            <a:pPr algn="just"/>
            <a:r>
              <a:rPr lang="fr-MA" altLang="fr-FR" sz="1700"/>
              <a:t>Défaillance d’un membre d’un groupement conjoint, autre que le mandataire :</a:t>
            </a:r>
          </a:p>
          <a:p>
            <a:pPr algn="just"/>
            <a:endParaRPr lang="fr-MA" altLang="fr-FR" sz="1700"/>
          </a:p>
          <a:p>
            <a:pPr lvl="1" algn="just">
              <a:buFont typeface="Wingdings" panose="05000000000000000000" pitchFamily="2" charset="2"/>
              <a:buChar char="ü"/>
            </a:pPr>
            <a:r>
              <a:rPr lang="fr-MA" altLang="fr-FR" sz="1700"/>
              <a:t>Mise en demeure du </a:t>
            </a:r>
            <a:r>
              <a:rPr lang="fr-MA" altLang="fr-FR" sz="1800"/>
              <a:t>mandataire </a:t>
            </a:r>
            <a:r>
              <a:rPr lang="fr-MA" altLang="fr-FR" sz="1700"/>
              <a:t>de pallier la défaillance du membre concerné, en :</a:t>
            </a:r>
          </a:p>
          <a:p>
            <a:pPr lvl="1" algn="just">
              <a:buFont typeface="Arial" panose="020B0604020202020204" pitchFamily="34" charset="0"/>
              <a:buNone/>
            </a:pPr>
            <a:r>
              <a:rPr lang="fr-MA" altLang="fr-FR" sz="1700"/>
              <a:t>     * invitant le membre défaillant à honorer ses engagements ou ;</a:t>
            </a:r>
          </a:p>
          <a:p>
            <a:pPr lvl="1" algn="just">
              <a:buFont typeface="Arial" panose="020B0604020202020204" pitchFamily="34" charset="0"/>
              <a:buNone/>
            </a:pPr>
            <a:r>
              <a:rPr lang="fr-MA" altLang="fr-FR" sz="1700"/>
              <a:t>     * s’y substituant ou ;</a:t>
            </a:r>
          </a:p>
          <a:p>
            <a:pPr lvl="1" algn="just">
              <a:buFont typeface="Arial" panose="020B0604020202020204" pitchFamily="34" charset="0"/>
              <a:buNone/>
            </a:pPr>
            <a:r>
              <a:rPr lang="fr-MA" altLang="fr-FR" sz="1700"/>
              <a:t>     * proposant au MO un autre membre ou un sous-traitant, l’un ou l’autre devant répondre aux conditions requises pour réaliser les prestations concernées ;</a:t>
            </a:r>
            <a:endParaRPr lang="fr-FR" altLang="fr-FR" sz="1700"/>
          </a:p>
          <a:p>
            <a:pPr lvl="1" algn="just">
              <a:buFont typeface="Wingdings" panose="05000000000000000000" pitchFamily="2" charset="2"/>
              <a:buChar char="ü"/>
            </a:pPr>
            <a:r>
              <a:rPr lang="fr-MA" altLang="fr-FR" sz="1700"/>
              <a:t>Mise en demeure sans effet : Application de mesures coercitives à l'ensemble des membres ;</a:t>
            </a:r>
            <a:endParaRPr lang="fr-FR" altLang="fr-FR" sz="1700"/>
          </a:p>
          <a:p>
            <a:pPr algn="just">
              <a:buFont typeface="Arial" panose="020B0604020202020204" pitchFamily="34" charset="0"/>
              <a:buNone/>
            </a:pPr>
            <a:endParaRPr lang="fr-FR" altLang="fr-FR" sz="1200"/>
          </a:p>
          <a:p>
            <a:pPr>
              <a:buFont typeface="Arial" panose="020B0604020202020204" pitchFamily="34" charset="0"/>
              <a:buNone/>
            </a:pPr>
            <a:endParaRPr lang="fr-FR" altLang="fr-FR" sz="1200"/>
          </a:p>
        </p:txBody>
      </p:sp>
      <p:sp>
        <p:nvSpPr>
          <p:cNvPr id="74755" name="Espace réservé du numéro de diapositive 4">
            <a:extLst>
              <a:ext uri="{FF2B5EF4-FFF2-40B4-BE49-F238E27FC236}">
                <a16:creationId xmlns:a16="http://schemas.microsoft.com/office/drawing/2014/main" id="{03051D3C-1B9D-436D-A3B8-28CAD1A8A01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5A8413C1-5FC0-42F0-A874-4AF03472CB62}" type="slidenum">
              <a:rPr lang="fr-FR" altLang="fr-FR" sz="1200">
                <a:solidFill>
                  <a:srgbClr val="898989"/>
                </a:solidFill>
              </a:rPr>
              <a:pPr/>
              <a:t>72</a:t>
            </a:fld>
            <a:endParaRPr lang="fr-FR" altLang="fr-FR" sz="1200">
              <a:solidFill>
                <a:srgbClr val="898989"/>
              </a:solidFill>
            </a:endParaRPr>
          </a:p>
        </p:txBody>
      </p:sp>
    </p:spTree>
  </p:cSld>
  <p:clrMapOvr>
    <a:masterClrMapping/>
  </p:clrMapOvr>
  <p:transition advClick="0"/>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Espace réservé du contenu 2">
            <a:extLst>
              <a:ext uri="{FF2B5EF4-FFF2-40B4-BE49-F238E27FC236}">
                <a16:creationId xmlns:a16="http://schemas.microsoft.com/office/drawing/2014/main" id="{6E108849-73E5-4603-A70C-12E0444A8148}"/>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endParaRPr lang="fr-MA" altLang="fr-FR" sz="2400" b="1">
              <a:solidFill>
                <a:schemeClr val="accent2"/>
              </a:solidFill>
            </a:endParaRPr>
          </a:p>
          <a:p>
            <a:pPr algn="ctr">
              <a:buFont typeface="Arial" panose="020B0604020202020204" pitchFamily="34" charset="0"/>
              <a:buNone/>
            </a:pPr>
            <a:r>
              <a:rPr lang="fr-MA" altLang="fr-FR" sz="2200" b="1">
                <a:solidFill>
                  <a:schemeClr val="accent2"/>
                </a:solidFill>
              </a:rPr>
              <a:t>Défaillance en cas de marché passé avec un groupement (Suite)</a:t>
            </a:r>
            <a:endParaRPr lang="fr-FR" altLang="fr-FR" sz="2200" b="1">
              <a:solidFill>
                <a:schemeClr val="accent2"/>
              </a:solidFill>
            </a:endParaRPr>
          </a:p>
          <a:p>
            <a:pPr>
              <a:buFont typeface="Arial" panose="020B0604020202020204" pitchFamily="34" charset="0"/>
              <a:buNone/>
            </a:pPr>
            <a:endParaRPr lang="fr-FR" altLang="fr-FR" sz="1200"/>
          </a:p>
          <a:p>
            <a:pPr algn="just">
              <a:buFont typeface="Arial" panose="020B0604020202020204" pitchFamily="34" charset="0"/>
              <a:buNone/>
            </a:pPr>
            <a:r>
              <a:rPr lang="fr-MA" altLang="fr-FR" sz="1700" b="1">
                <a:solidFill>
                  <a:srgbClr val="0070C0"/>
                </a:solidFill>
              </a:rPr>
              <a:t>       </a:t>
            </a:r>
            <a:r>
              <a:rPr lang="fr-MA" altLang="fr-FR" sz="1800" b="1">
                <a:solidFill>
                  <a:srgbClr val="0070C0"/>
                </a:solidFill>
              </a:rPr>
              <a:t>Nota</a:t>
            </a:r>
            <a:r>
              <a:rPr lang="fr-MA" altLang="fr-FR" sz="1800"/>
              <a:t> : Contrairement au groupement solidaire, l’application des mesures coercitives à l'ensemble des membres d’un groupement conjoint ne semble pas conforme au caractère conjoint d’un tel groupement dans la mesure où un membre non défaillant, autre que le mandataire, n’est pas concerné par la défaillance de tout autre membre.</a:t>
            </a:r>
            <a:endParaRPr lang="fr-FR" altLang="fr-FR" sz="1800"/>
          </a:p>
          <a:p>
            <a:pPr algn="just">
              <a:buFont typeface="Arial" panose="020B0604020202020204" pitchFamily="34" charset="0"/>
              <a:buNone/>
            </a:pPr>
            <a:endParaRPr lang="fr-FR" altLang="fr-FR" sz="1800"/>
          </a:p>
          <a:p>
            <a:pPr algn="just"/>
            <a:r>
              <a:rPr lang="fr-MA" altLang="fr-FR" sz="1800"/>
              <a:t>Défaillance d’un membre d’un groupement solidaire, autre que le mandataire :</a:t>
            </a:r>
          </a:p>
          <a:p>
            <a:pPr algn="just"/>
            <a:endParaRPr lang="fr-MA" altLang="fr-FR" sz="1800"/>
          </a:p>
          <a:p>
            <a:pPr lvl="1" algn="just">
              <a:buFont typeface="Wingdings" panose="05000000000000000000" pitchFamily="2" charset="2"/>
              <a:buChar char="ü"/>
            </a:pPr>
            <a:r>
              <a:rPr lang="fr-MA" altLang="fr-FR" sz="1800"/>
              <a:t>Mise en demeure de l'ensemble des membres, y compris le mandataire, pour pallier la défaillance constatée ; </a:t>
            </a:r>
          </a:p>
          <a:p>
            <a:pPr lvl="1" algn="just">
              <a:buFont typeface="Arial" panose="020B0604020202020204" pitchFamily="34" charset="0"/>
              <a:buNone/>
            </a:pPr>
            <a:endParaRPr lang="fr-MA" altLang="fr-FR" sz="1800"/>
          </a:p>
          <a:p>
            <a:pPr lvl="1" algn="just">
              <a:buFont typeface="Wingdings" panose="05000000000000000000" pitchFamily="2" charset="2"/>
              <a:buChar char="ü"/>
            </a:pPr>
            <a:r>
              <a:rPr lang="fr-MA" altLang="fr-FR" sz="1800"/>
              <a:t>Mise en demeure sans effet : Application des mesures coercitives à l'ensemble des membres du groupement.</a:t>
            </a:r>
            <a:endParaRPr lang="fr-FR" altLang="fr-FR" sz="1800"/>
          </a:p>
          <a:p>
            <a:pPr algn="ctr">
              <a:buFont typeface="Arial" panose="020B0604020202020204" pitchFamily="34" charset="0"/>
              <a:buNone/>
            </a:pPr>
            <a:endParaRPr lang="fr-FR" altLang="fr-FR" sz="1700"/>
          </a:p>
        </p:txBody>
      </p:sp>
      <p:sp>
        <p:nvSpPr>
          <p:cNvPr id="75779" name="Espace réservé du numéro de diapositive 4">
            <a:extLst>
              <a:ext uri="{FF2B5EF4-FFF2-40B4-BE49-F238E27FC236}">
                <a16:creationId xmlns:a16="http://schemas.microsoft.com/office/drawing/2014/main" id="{6D9C0F0A-D0F7-4313-A030-1380C5AB761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98F587B9-74A9-403A-AADA-31CE2AD62EEB}" type="slidenum">
              <a:rPr lang="fr-FR" altLang="fr-FR" sz="1200">
                <a:solidFill>
                  <a:srgbClr val="898989"/>
                </a:solidFill>
              </a:rPr>
              <a:pPr/>
              <a:t>73</a:t>
            </a:fld>
            <a:endParaRPr lang="fr-FR" altLang="fr-FR" sz="1200">
              <a:solidFill>
                <a:srgbClr val="898989"/>
              </a:solidFill>
            </a:endParaRPr>
          </a:p>
        </p:txBody>
      </p:sp>
    </p:spTree>
  </p:cSld>
  <p:clrMapOvr>
    <a:masterClrMapping/>
  </p:clrMapOvr>
  <p:transition advClick="0"/>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Espace réservé du contenu 2">
            <a:extLst>
              <a:ext uri="{FF2B5EF4-FFF2-40B4-BE49-F238E27FC236}">
                <a16:creationId xmlns:a16="http://schemas.microsoft.com/office/drawing/2014/main" id="{F85161FA-4850-4310-A938-27809D67880A}"/>
              </a:ext>
            </a:extLst>
          </p:cNvPr>
          <p:cNvSpPr>
            <a:spLocks noGrp="1"/>
          </p:cNvSpPr>
          <p:nvPr>
            <p:ph idx="1"/>
          </p:nvPr>
        </p:nvSpPr>
        <p:spPr>
          <a:xfrm>
            <a:off x="142875" y="214313"/>
            <a:ext cx="8786813" cy="6143625"/>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Réclamations</a:t>
            </a:r>
            <a:endParaRPr lang="fr-FR" altLang="fr-FR" sz="2200"/>
          </a:p>
          <a:p>
            <a:endParaRPr lang="fr-FR" altLang="fr-FR" sz="1200"/>
          </a:p>
          <a:p>
            <a:r>
              <a:rPr lang="fr-MA" altLang="fr-FR" sz="1800"/>
              <a:t>Description du différend, des incidences sur l’exécution, délais et prix ;</a:t>
            </a:r>
          </a:p>
          <a:p>
            <a:endParaRPr lang="fr-FR" altLang="fr-FR" sz="1800"/>
          </a:p>
          <a:p>
            <a:r>
              <a:rPr lang="fr-MA" altLang="fr-FR" sz="1800"/>
              <a:t>Réclamation adressée d’abord au MO et pas directement à l’AC ; </a:t>
            </a:r>
          </a:p>
          <a:p>
            <a:endParaRPr lang="fr-FR" altLang="fr-FR" sz="1800"/>
          </a:p>
          <a:p>
            <a:r>
              <a:rPr lang="fr-MA" altLang="fr-FR" sz="1800"/>
              <a:t>30 jours : Délai de réponse par le MO ; </a:t>
            </a:r>
          </a:p>
          <a:p>
            <a:endParaRPr lang="fr-FR" altLang="fr-FR" sz="1800"/>
          </a:p>
          <a:p>
            <a:r>
              <a:rPr lang="fr-MA" altLang="fr-FR" sz="1800"/>
              <a:t>30 jours : Délai de saisine de l’AC, en cas de silence ou réponse non satisfaisante du MO ;</a:t>
            </a:r>
          </a:p>
          <a:p>
            <a:r>
              <a:rPr lang="fr-MA" altLang="fr-FR" sz="1800"/>
              <a:t> </a:t>
            </a:r>
            <a:endParaRPr lang="fr-FR" altLang="fr-FR" sz="1800"/>
          </a:p>
          <a:p>
            <a:r>
              <a:rPr lang="fr-MA" altLang="fr-FR" sz="1800"/>
              <a:t>45 jours : Délai de réponse de l’AC ; </a:t>
            </a:r>
          </a:p>
          <a:p>
            <a:endParaRPr lang="fr-FR" altLang="fr-FR" sz="1800"/>
          </a:p>
          <a:p>
            <a:pPr>
              <a:buFont typeface="Arial" panose="020B0604020202020204" pitchFamily="34" charset="0"/>
              <a:buNone/>
            </a:pPr>
            <a:r>
              <a:rPr lang="fr-MA" altLang="fr-FR" sz="1800" b="1">
                <a:solidFill>
                  <a:srgbClr val="0070C0"/>
                </a:solidFill>
              </a:rPr>
              <a:t>	Nota</a:t>
            </a:r>
            <a:r>
              <a:rPr lang="fr-MA" altLang="fr-FR" sz="1800"/>
              <a:t> : Recours au ministre pour le traitement des litiges </a:t>
            </a:r>
            <a:r>
              <a:rPr lang="fr-MA" altLang="fr-FR" sz="1800">
                <a:solidFill>
                  <a:srgbClr val="FF0000"/>
                </a:solidFill>
              </a:rPr>
              <a:t>supprimé</a:t>
            </a:r>
            <a:r>
              <a:rPr lang="fr-MA" altLang="fr-FR" sz="1800"/>
              <a:t> ; à rappeler qu’avant :</a:t>
            </a:r>
            <a:endParaRPr lang="fr-FR" altLang="fr-FR" sz="1800"/>
          </a:p>
          <a:p>
            <a:pPr lvl="1">
              <a:buFont typeface="Wingdings" panose="05000000000000000000" pitchFamily="2" charset="2"/>
              <a:buChar char="ü"/>
            </a:pPr>
            <a:r>
              <a:rPr lang="fr-MA" altLang="fr-FR" sz="1800"/>
              <a:t>L’entreprise pouvait saisir le ministre dans les 3 mois suivant la réponse de l’AC ;</a:t>
            </a:r>
          </a:p>
          <a:p>
            <a:pPr lvl="1">
              <a:buFont typeface="Wingdings" panose="05000000000000000000" pitchFamily="2" charset="2"/>
              <a:buChar char="ü"/>
            </a:pPr>
            <a:r>
              <a:rPr lang="fr-MA" altLang="fr-FR" sz="1800"/>
              <a:t>Le ministre devait répondre dans les 3 mois suivants ;</a:t>
            </a:r>
          </a:p>
          <a:p>
            <a:pPr lvl="1">
              <a:buFont typeface="Wingdings" panose="05000000000000000000" pitchFamily="2" charset="2"/>
              <a:buChar char="ü"/>
            </a:pPr>
            <a:r>
              <a:rPr lang="fr-MA" altLang="fr-FR" sz="1800"/>
              <a:t>Dans le silence ou de réponse non satisfaisante du ministre, l’entreprise dispose de 6 mois pour en saisir la juridiction compétente.</a:t>
            </a:r>
            <a:endParaRPr lang="fr-FR" altLang="fr-FR" sz="1800"/>
          </a:p>
          <a:p>
            <a:pPr algn="ctr">
              <a:buFont typeface="Arial" panose="020B0604020202020204" pitchFamily="34" charset="0"/>
              <a:buNone/>
            </a:pPr>
            <a:endParaRPr lang="fr-FR" altLang="fr-FR" sz="1800"/>
          </a:p>
        </p:txBody>
      </p:sp>
      <p:sp>
        <p:nvSpPr>
          <p:cNvPr id="76803" name="Espace réservé du numéro de diapositive 4">
            <a:extLst>
              <a:ext uri="{FF2B5EF4-FFF2-40B4-BE49-F238E27FC236}">
                <a16:creationId xmlns:a16="http://schemas.microsoft.com/office/drawing/2014/main" id="{30D19C12-F502-4082-B7CE-380DFC077BD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C8C0D0F1-0A5B-4CBE-B873-35A2403C08A1}" type="slidenum">
              <a:rPr lang="fr-FR" altLang="fr-FR" sz="1200">
                <a:solidFill>
                  <a:srgbClr val="898989"/>
                </a:solidFill>
              </a:rPr>
              <a:pPr/>
              <a:t>74</a:t>
            </a:fld>
            <a:endParaRPr lang="fr-FR" altLang="fr-FR" sz="1200">
              <a:solidFill>
                <a:srgbClr val="898989"/>
              </a:solidFill>
            </a:endParaRPr>
          </a:p>
        </p:txBody>
      </p:sp>
    </p:spTree>
  </p:cSld>
  <p:clrMapOvr>
    <a:masterClrMapping/>
  </p:clrMapOvr>
  <p:transition advClick="0"/>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Espace réservé du contenu 2">
            <a:extLst>
              <a:ext uri="{FF2B5EF4-FFF2-40B4-BE49-F238E27FC236}">
                <a16:creationId xmlns:a16="http://schemas.microsoft.com/office/drawing/2014/main" id="{ABA1C53F-ACE8-429B-9D00-8D335193BC63}"/>
              </a:ext>
            </a:extLst>
          </p:cNvPr>
          <p:cNvSpPr>
            <a:spLocks noGrp="1"/>
          </p:cNvSpPr>
          <p:nvPr>
            <p:ph idx="1"/>
          </p:nvPr>
        </p:nvSpPr>
        <p:spPr>
          <a:xfrm>
            <a:off x="142875" y="214313"/>
            <a:ext cx="8786813" cy="5911850"/>
          </a:xfrm>
          <a:ln w="3175">
            <a:solidFill>
              <a:schemeClr val="accent1"/>
            </a:solidFill>
            <a:miter lim="800000"/>
            <a:headEnd/>
            <a:tailEnd/>
          </a:ln>
        </p:spPr>
        <p:txBody>
          <a:bodyPr/>
          <a:lstStyle/>
          <a:p>
            <a:pPr algn="ctr">
              <a:buFont typeface="Arial" panose="020B0604020202020204" pitchFamily="34" charset="0"/>
              <a:buNone/>
            </a:pPr>
            <a:r>
              <a:rPr lang="fr-MA" altLang="fr-FR" sz="2200" b="1">
                <a:solidFill>
                  <a:schemeClr val="accent2"/>
                </a:solidFill>
              </a:rPr>
              <a:t>Recours à la médiation ou à l’arbitrage</a:t>
            </a:r>
            <a:endParaRPr lang="fr-FR" altLang="fr-FR" sz="2200" b="1">
              <a:solidFill>
                <a:schemeClr val="accent2"/>
              </a:solidFill>
            </a:endParaRPr>
          </a:p>
          <a:p>
            <a:pPr algn="just"/>
            <a:endParaRPr lang="fr-FR" altLang="fr-FR" sz="1800"/>
          </a:p>
          <a:p>
            <a:pPr algn="just"/>
            <a:r>
              <a:rPr lang="fr-MA" altLang="fr-FR" sz="1800"/>
              <a:t>Possibilité pour le MO et l’entreprise de convenir de recourir, soit à la médiation, soit à l’arbitrage , en cas de silence ou de réponse non satisfaisante de l’AC ;          </a:t>
            </a:r>
          </a:p>
          <a:p>
            <a:pPr algn="just"/>
            <a:endParaRPr lang="fr-MA" altLang="fr-FR" sz="1800"/>
          </a:p>
          <a:p>
            <a:pPr algn="ctr">
              <a:buFont typeface="Arial" panose="020B0604020202020204" pitchFamily="34" charset="0"/>
              <a:buNone/>
            </a:pPr>
            <a:r>
              <a:rPr lang="fr-MA" altLang="fr-FR" sz="2200" b="1">
                <a:solidFill>
                  <a:schemeClr val="accent2"/>
                </a:solidFill>
              </a:rPr>
              <a:t>Recours juridictionnel</a:t>
            </a:r>
            <a:endParaRPr lang="fr-FR" altLang="fr-FR" sz="2200" b="1">
              <a:solidFill>
                <a:schemeClr val="accent2"/>
              </a:solidFill>
            </a:endParaRPr>
          </a:p>
          <a:p>
            <a:pPr algn="just">
              <a:buFont typeface="Arial" panose="020B0604020202020204" pitchFamily="34" charset="0"/>
              <a:buNone/>
            </a:pPr>
            <a:endParaRPr lang="fr-FR" altLang="fr-FR" sz="1800"/>
          </a:p>
          <a:p>
            <a:pPr algn="just"/>
            <a:r>
              <a:rPr lang="fr-MA" altLang="fr-FR" sz="1800"/>
              <a:t>Possibilité pour l’entreprise de saisir juridiction administrative, </a:t>
            </a:r>
            <a:r>
              <a:rPr lang="fr-MA" altLang="fr-FR" sz="1800" b="1" u="sng"/>
              <a:t>sous peine de forclusion</a:t>
            </a:r>
            <a:r>
              <a:rPr lang="fr-MA" altLang="fr-FR" sz="1800"/>
              <a:t>, dans les 60 jours a/c : </a:t>
            </a:r>
            <a:endParaRPr lang="fr-FR" altLang="fr-FR" sz="1800"/>
          </a:p>
          <a:p>
            <a:pPr lvl="1" algn="just">
              <a:buFont typeface="Wingdings" panose="05000000000000000000" pitchFamily="2" charset="2"/>
              <a:buChar char="ü"/>
            </a:pPr>
            <a:r>
              <a:rPr lang="fr-MA" altLang="fr-FR" sz="1800"/>
              <a:t>soit, de la réponse de l’AC ;</a:t>
            </a:r>
            <a:endParaRPr lang="fr-FR" altLang="fr-FR" sz="1800"/>
          </a:p>
          <a:p>
            <a:pPr lvl="1" algn="just">
              <a:buFont typeface="Wingdings" panose="05000000000000000000" pitchFamily="2" charset="2"/>
              <a:buChar char="ü"/>
            </a:pPr>
            <a:r>
              <a:rPr lang="fr-MA" altLang="fr-FR" sz="1800"/>
              <a:t>soit, de l’expiration des 45 jours en cas de silence de l’AC.</a:t>
            </a:r>
            <a:endParaRPr lang="fr-FR" altLang="fr-FR" sz="1800"/>
          </a:p>
          <a:p>
            <a:pPr algn="just">
              <a:buFont typeface="Arial" panose="020B0604020202020204" pitchFamily="34" charset="0"/>
              <a:buNone/>
            </a:pPr>
            <a:endParaRPr lang="fr-MA" altLang="fr-FR" sz="1800" b="1">
              <a:solidFill>
                <a:schemeClr val="accent2"/>
              </a:solidFill>
            </a:endParaRPr>
          </a:p>
          <a:p>
            <a:pPr algn="ctr">
              <a:buFont typeface="Arial" panose="020B0604020202020204" pitchFamily="34" charset="0"/>
              <a:buNone/>
            </a:pPr>
            <a:r>
              <a:rPr lang="fr-MA" altLang="fr-FR" sz="2200" b="1">
                <a:solidFill>
                  <a:schemeClr val="accent2"/>
                </a:solidFill>
              </a:rPr>
              <a:t>Règlement des différends et litiges en cas de groupement</a:t>
            </a:r>
            <a:endParaRPr lang="fr-FR" altLang="fr-FR" sz="2200" b="1">
              <a:solidFill>
                <a:schemeClr val="accent2"/>
              </a:solidFill>
            </a:endParaRPr>
          </a:p>
          <a:p>
            <a:pPr algn="just">
              <a:buFont typeface="Arial" panose="020B0604020202020204" pitchFamily="34" charset="0"/>
              <a:buNone/>
            </a:pPr>
            <a:endParaRPr lang="fr-FR" altLang="fr-FR" sz="1800"/>
          </a:p>
          <a:p>
            <a:pPr algn="just"/>
            <a:r>
              <a:rPr lang="fr-MA" altLang="fr-FR" sz="1800"/>
              <a:t>Le mandataire représente chacun des membres pour le recours à la médiation, à l’arbitrage ou pour le recours juridictionnel jusqu’à la date de la RD ; </a:t>
            </a:r>
            <a:endParaRPr lang="fr-FR" altLang="fr-FR" sz="1800"/>
          </a:p>
          <a:p>
            <a:pPr algn="just"/>
            <a:r>
              <a:rPr lang="fr-MA" altLang="fr-FR" sz="1800"/>
              <a:t>Au-delà, chaque membre est seul habilité à poursuivre les litiges le concernant.</a:t>
            </a:r>
            <a:endParaRPr lang="fr-FR" altLang="fr-FR" sz="1800"/>
          </a:p>
          <a:p>
            <a:pPr algn="just">
              <a:buFont typeface="Arial" panose="020B0604020202020204" pitchFamily="34" charset="0"/>
              <a:buNone/>
            </a:pPr>
            <a:endParaRPr lang="fr-FR" altLang="fr-FR" sz="1800"/>
          </a:p>
          <a:p>
            <a:pPr algn="just">
              <a:buFont typeface="Arial" panose="020B0604020202020204" pitchFamily="34" charset="0"/>
              <a:buNone/>
            </a:pPr>
            <a:endParaRPr lang="fr-FR" altLang="fr-FR" sz="1800"/>
          </a:p>
          <a:p>
            <a:pPr algn="ctr">
              <a:buFont typeface="Arial" panose="020B0604020202020204" pitchFamily="34" charset="0"/>
              <a:buNone/>
            </a:pPr>
            <a:endParaRPr lang="fr-MA" altLang="fr-FR" sz="1400" b="1">
              <a:solidFill>
                <a:schemeClr val="accent2"/>
              </a:solidFill>
            </a:endParaRPr>
          </a:p>
          <a:p>
            <a:pPr algn="ctr">
              <a:buFont typeface="Arial" panose="020B0604020202020204" pitchFamily="34" charset="0"/>
              <a:buNone/>
            </a:pPr>
            <a:endParaRPr lang="fr-FR" altLang="fr-FR" sz="1400"/>
          </a:p>
        </p:txBody>
      </p:sp>
      <p:sp>
        <p:nvSpPr>
          <p:cNvPr id="77827" name="Espace réservé du numéro de diapositive 4">
            <a:extLst>
              <a:ext uri="{FF2B5EF4-FFF2-40B4-BE49-F238E27FC236}">
                <a16:creationId xmlns:a16="http://schemas.microsoft.com/office/drawing/2014/main" id="{0A4A5C19-3956-4347-9B1A-60DC61CF883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8C28CF5A-6267-411E-AEA2-F3852DAC0F04}" type="slidenum">
              <a:rPr lang="fr-FR" altLang="fr-FR" sz="1200">
                <a:solidFill>
                  <a:srgbClr val="898989"/>
                </a:solidFill>
              </a:rPr>
              <a:pPr/>
              <a:t>75</a:t>
            </a:fld>
            <a:endParaRPr lang="fr-FR" altLang="fr-FR" sz="1200">
              <a:solidFill>
                <a:srgbClr val="898989"/>
              </a:solidFill>
            </a:endParaRPr>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4">
            <a:extLst>
              <a:ext uri="{FF2B5EF4-FFF2-40B4-BE49-F238E27FC236}">
                <a16:creationId xmlns:a16="http://schemas.microsoft.com/office/drawing/2014/main" id="{D14D97FD-6BD1-4988-952A-E44FF29B6B95}"/>
              </a:ext>
            </a:extLst>
          </p:cNvPr>
          <p:cNvSpPr>
            <a:spLocks noGrp="1" noChangeArrowheads="1"/>
          </p:cNvSpPr>
          <p:nvPr>
            <p:ph type="body" sz="half" idx="2"/>
          </p:nvPr>
        </p:nvSpPr>
        <p:spPr>
          <a:xfrm>
            <a:off x="214313" y="1357313"/>
            <a:ext cx="8715375" cy="3857625"/>
          </a:xfrm>
        </p:spPr>
        <p:txBody>
          <a:bodyPr/>
          <a:lstStyle/>
          <a:p>
            <a:pPr algn="just">
              <a:buFont typeface="Arial" panose="020B0604020202020204" pitchFamily="34" charset="0"/>
              <a:buNone/>
            </a:pPr>
            <a:endParaRPr lang="fr-FR" altLang="fr-FR" sz="2300"/>
          </a:p>
          <a:p>
            <a:pPr algn="ctr" eaLnBrk="1" hangingPunct="1">
              <a:lnSpc>
                <a:spcPct val="120000"/>
              </a:lnSpc>
              <a:buFont typeface="Arial" panose="020B0604020202020204" pitchFamily="34" charset="0"/>
              <a:buNone/>
            </a:pPr>
            <a:r>
              <a:rPr lang="fr-FR" altLang="fr-FR" sz="2000" b="1">
                <a:solidFill>
                  <a:schemeClr val="accent2"/>
                </a:solidFill>
              </a:rPr>
              <a:t> </a:t>
            </a:r>
            <a:r>
              <a:rPr lang="fr-MA" altLang="fr-FR" sz="2000" b="1">
                <a:solidFill>
                  <a:schemeClr val="accent2"/>
                </a:solidFill>
              </a:rPr>
              <a:t> </a:t>
            </a:r>
          </a:p>
          <a:p>
            <a:pPr algn="ctr" eaLnBrk="1" hangingPunct="1">
              <a:lnSpc>
                <a:spcPct val="120000"/>
              </a:lnSpc>
              <a:buFont typeface="Arial" panose="020B0604020202020204" pitchFamily="34" charset="0"/>
              <a:buNone/>
            </a:pPr>
            <a:r>
              <a:rPr lang="fr-MA" altLang="fr-FR" sz="4000" b="1">
                <a:solidFill>
                  <a:schemeClr val="accent2"/>
                </a:solidFill>
              </a:rPr>
              <a:t>PRINCIPALES DISPOSITIONS</a:t>
            </a:r>
            <a:r>
              <a:rPr lang="fr-FR" altLang="fr-FR" sz="4000" b="1">
                <a:solidFill>
                  <a:schemeClr val="accent2"/>
                </a:solidFill>
              </a:rPr>
              <a:t> DU</a:t>
            </a:r>
          </a:p>
          <a:p>
            <a:pPr algn="ctr" eaLnBrk="1" hangingPunct="1">
              <a:lnSpc>
                <a:spcPct val="120000"/>
              </a:lnSpc>
              <a:buFont typeface="Arial" panose="020B0604020202020204" pitchFamily="34" charset="0"/>
              <a:buNone/>
            </a:pPr>
            <a:r>
              <a:rPr lang="fr-MA" altLang="fr-FR" sz="4000" b="1">
                <a:solidFill>
                  <a:schemeClr val="accent2"/>
                </a:solidFill>
              </a:rPr>
              <a:t>NOUVEAU CCAG-TRAVAUX</a:t>
            </a:r>
          </a:p>
          <a:p>
            <a:pPr algn="ctr" eaLnBrk="1" hangingPunct="1">
              <a:lnSpc>
                <a:spcPct val="120000"/>
              </a:lnSpc>
              <a:buFont typeface="Arial" panose="020B0604020202020204" pitchFamily="34" charset="0"/>
              <a:buNone/>
            </a:pPr>
            <a:endParaRPr lang="fr-FR" altLang="fr-FR" sz="2400">
              <a:solidFill>
                <a:srgbClr val="00B050"/>
              </a:solidFill>
            </a:endParaRPr>
          </a:p>
          <a:p>
            <a:pPr algn="just">
              <a:buFont typeface="Arial" panose="020B0604020202020204" pitchFamily="34" charset="0"/>
              <a:buNone/>
            </a:pPr>
            <a:endParaRPr lang="fr-FR" altLang="fr-FR" sz="2200"/>
          </a:p>
        </p:txBody>
      </p:sp>
      <p:sp>
        <p:nvSpPr>
          <p:cNvPr id="9219" name="Espace réservé du numéro de diapositive 6">
            <a:extLst>
              <a:ext uri="{FF2B5EF4-FFF2-40B4-BE49-F238E27FC236}">
                <a16:creationId xmlns:a16="http://schemas.microsoft.com/office/drawing/2014/main" id="{5C25DBCA-352B-4396-A61F-4DF40073757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E8906FE7-48A5-45ED-9594-2658A7A6571D}" type="slidenum">
              <a:rPr lang="fr-FR" altLang="fr-FR" sz="1200">
                <a:solidFill>
                  <a:srgbClr val="898989"/>
                </a:solidFill>
              </a:rPr>
              <a:pPr/>
              <a:t>8</a:t>
            </a:fld>
            <a:endParaRPr lang="fr-FR" altLang="fr-FR" sz="1200">
              <a:solidFill>
                <a:srgbClr val="898989"/>
              </a:solidFill>
            </a:endParaRPr>
          </a:p>
        </p:txBody>
      </p:sp>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4">
            <a:extLst>
              <a:ext uri="{FF2B5EF4-FFF2-40B4-BE49-F238E27FC236}">
                <a16:creationId xmlns:a16="http://schemas.microsoft.com/office/drawing/2014/main" id="{C5E34467-F65D-4EE9-96CE-861A5345708A}"/>
              </a:ext>
            </a:extLst>
          </p:cNvPr>
          <p:cNvSpPr>
            <a:spLocks noGrp="1" noChangeArrowheads="1"/>
          </p:cNvSpPr>
          <p:nvPr>
            <p:ph type="body" sz="half" idx="2"/>
          </p:nvPr>
        </p:nvSpPr>
        <p:spPr>
          <a:xfrm>
            <a:off x="214313" y="214313"/>
            <a:ext cx="8715375" cy="5857875"/>
          </a:xfrm>
          <a:ln w="3175">
            <a:solidFill>
              <a:srgbClr val="008000"/>
            </a:solidFill>
            <a:miter lim="800000"/>
            <a:headEnd/>
            <a:tailEnd/>
          </a:ln>
        </p:spPr>
        <p:txBody>
          <a:bodyPr/>
          <a:lstStyle/>
          <a:p>
            <a:pPr algn="ctr">
              <a:buFont typeface="Arial" panose="020B0604020202020204" pitchFamily="34" charset="0"/>
              <a:buNone/>
            </a:pPr>
            <a:endParaRPr lang="fr-MA" altLang="fr-FR" sz="2400" b="1">
              <a:solidFill>
                <a:schemeClr val="accent2"/>
              </a:solidFill>
            </a:endParaRPr>
          </a:p>
          <a:p>
            <a:pPr algn="ctr">
              <a:buFont typeface="Arial" panose="020B0604020202020204" pitchFamily="34" charset="0"/>
              <a:buNone/>
            </a:pPr>
            <a:r>
              <a:rPr lang="fr-MA" altLang="fr-FR" sz="2400" b="1">
                <a:solidFill>
                  <a:schemeClr val="accent2"/>
                </a:solidFill>
              </a:rPr>
              <a:t>Champ d'application</a:t>
            </a:r>
          </a:p>
          <a:p>
            <a:pPr algn="ctr">
              <a:buFont typeface="Arial" panose="020B0604020202020204" pitchFamily="34" charset="0"/>
              <a:buNone/>
            </a:pPr>
            <a:endParaRPr lang="fr-MA" altLang="fr-FR" sz="2000"/>
          </a:p>
          <a:p>
            <a:pPr algn="just"/>
            <a:r>
              <a:rPr lang="fr-MA" altLang="fr-FR" sz="2000"/>
              <a:t>Etat, d</a:t>
            </a:r>
            <a:r>
              <a:rPr lang="fr-FR" altLang="fr-FR" sz="2000"/>
              <a:t>es CT et EP concernés par le DMP du</a:t>
            </a:r>
            <a:r>
              <a:rPr lang="fr-MA" altLang="fr-FR" sz="2000"/>
              <a:t> 20/03/2013 ; </a:t>
            </a:r>
          </a:p>
          <a:p>
            <a:pPr algn="just">
              <a:buFont typeface="Arial" panose="020B0604020202020204" pitchFamily="34" charset="0"/>
              <a:buNone/>
            </a:pPr>
            <a:endParaRPr lang="fr-MA" altLang="fr-FR" sz="2000"/>
          </a:p>
          <a:p>
            <a:pPr algn="just"/>
            <a:r>
              <a:rPr lang="fr-MA" altLang="fr-FR" sz="2000"/>
              <a:t>Extension du champ d'application à tous les marchés qui s’y réfèrent expressément dans les CPS ; </a:t>
            </a:r>
          </a:p>
          <a:p>
            <a:pPr algn="just">
              <a:buFont typeface="Arial" panose="020B0604020202020204" pitchFamily="34" charset="0"/>
              <a:buNone/>
            </a:pPr>
            <a:endParaRPr lang="fr-MA" altLang="fr-FR" sz="2400"/>
          </a:p>
          <a:p>
            <a:pPr algn="ctr">
              <a:buFont typeface="Arial" panose="020B0604020202020204" pitchFamily="34" charset="0"/>
              <a:buNone/>
            </a:pPr>
            <a:r>
              <a:rPr lang="fr-MA" altLang="fr-FR" sz="2400" b="1">
                <a:solidFill>
                  <a:schemeClr val="accent2"/>
                </a:solidFill>
              </a:rPr>
              <a:t>Dérogations</a:t>
            </a:r>
          </a:p>
          <a:p>
            <a:pPr algn="just">
              <a:buFont typeface="Arial" panose="020B0604020202020204" pitchFamily="34" charset="0"/>
              <a:buNone/>
            </a:pPr>
            <a:r>
              <a:rPr lang="fr-MA" altLang="fr-FR" sz="2400" b="1"/>
              <a:t> </a:t>
            </a:r>
            <a:r>
              <a:rPr lang="fr-FR" altLang="fr-FR" sz="2200"/>
              <a:t> </a:t>
            </a:r>
            <a:endParaRPr lang="fr-FR" altLang="fr-FR" sz="2000"/>
          </a:p>
          <a:p>
            <a:pPr algn="just"/>
            <a:r>
              <a:rPr lang="fr-MA" altLang="fr-FR" sz="2000"/>
              <a:t>Il s’agit plutôt des stipulations que le CCAG-T permet au CPS de spécifier autrement ;</a:t>
            </a:r>
          </a:p>
          <a:p>
            <a:pPr algn="just"/>
            <a:endParaRPr lang="fr-MA" altLang="fr-FR" sz="2000"/>
          </a:p>
          <a:p>
            <a:pPr algn="just"/>
            <a:r>
              <a:rPr lang="fr-MA" altLang="fr-FR" sz="2000"/>
              <a:t>Interdiction pour le CPS de déroger aux stipulations du CCAG-Travaux ;</a:t>
            </a:r>
            <a:endParaRPr lang="fr-FR" altLang="fr-FR" sz="2000"/>
          </a:p>
          <a:p>
            <a:pPr algn="just"/>
            <a:endParaRPr lang="fr-FR" altLang="fr-FR" sz="1800"/>
          </a:p>
          <a:p>
            <a:pPr algn="ctr">
              <a:buFont typeface="Arial" panose="020B0604020202020204" pitchFamily="34" charset="0"/>
              <a:buNone/>
            </a:pPr>
            <a:endParaRPr lang="fr-FR" altLang="fr-FR" sz="1800" b="1"/>
          </a:p>
          <a:p>
            <a:pPr>
              <a:buFont typeface="Arial" panose="020B0604020202020204" pitchFamily="34" charset="0"/>
              <a:buNone/>
            </a:pPr>
            <a:endParaRPr lang="fr-MA" altLang="fr-FR" sz="1800" b="1"/>
          </a:p>
        </p:txBody>
      </p:sp>
      <p:sp>
        <p:nvSpPr>
          <p:cNvPr id="10243" name="Espace réservé du numéro de diapositive 6">
            <a:extLst>
              <a:ext uri="{FF2B5EF4-FFF2-40B4-BE49-F238E27FC236}">
                <a16:creationId xmlns:a16="http://schemas.microsoft.com/office/drawing/2014/main" id="{3F4817FC-A843-4D54-8724-0720B02BEBD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FC1B53A7-B02B-451E-95F2-7EC4BFC0BBD5}" type="slidenum">
              <a:rPr lang="fr-FR" altLang="fr-FR" sz="1200">
                <a:solidFill>
                  <a:srgbClr val="898989"/>
                </a:solidFill>
              </a:rPr>
              <a:pPr/>
              <a:t>9</a:t>
            </a:fld>
            <a:endParaRPr lang="fr-FR" altLang="fr-FR" sz="1200">
              <a:solidFill>
                <a:srgbClr val="898989"/>
              </a:solidFill>
            </a:endParaRPr>
          </a:p>
        </p:txBody>
      </p:sp>
      <p:sp>
        <p:nvSpPr>
          <p:cNvPr id="10244" name="Rectangle 9">
            <a:extLst>
              <a:ext uri="{FF2B5EF4-FFF2-40B4-BE49-F238E27FC236}">
                <a16:creationId xmlns:a16="http://schemas.microsoft.com/office/drawing/2014/main" id="{6261D946-8039-46DD-AB98-298A311F4106}"/>
              </a:ext>
            </a:extLst>
          </p:cNvPr>
          <p:cNvSpPr>
            <a:spLocks noChangeArrowheads="1"/>
          </p:cNvSpPr>
          <p:nvPr/>
        </p:nvSpPr>
        <p:spPr bwMode="auto">
          <a:xfrm>
            <a:off x="428625" y="214313"/>
            <a:ext cx="84296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eaLnBrk="1" hangingPunct="1"/>
            <a:endParaRPr lang="fr-MA" altLang="fr-FR" sz="2200" b="1">
              <a:solidFill>
                <a:schemeClr val="accent2"/>
              </a:solidFill>
            </a:endParaRPr>
          </a:p>
          <a:p>
            <a:pPr algn="ctr" eaLnBrk="1" hangingPunct="1"/>
            <a:endParaRPr lang="fr-FR" altLang="fr-FR" sz="2200" b="1">
              <a:solidFill>
                <a:schemeClr val="accent2"/>
              </a:solidFill>
            </a:endParaRPr>
          </a:p>
        </p:txBody>
      </p:sp>
    </p:spTree>
  </p:cSld>
  <p:clrMapOvr>
    <a:masterClrMapping/>
  </p:clrMapOvr>
  <p:transition advClick="0"/>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13698</TotalTime>
  <Words>3221</Words>
  <Application>Microsoft Office PowerPoint</Application>
  <PresentationFormat>Affichage à l'écran (4:3)</PresentationFormat>
  <Paragraphs>1131</Paragraphs>
  <Slides>75</Slides>
  <Notes>14</Notes>
  <HiddenSlides>0</HiddenSlides>
  <MMClips>0</MMClips>
  <ScaleCrop>false</ScaleCrop>
  <HeadingPairs>
    <vt:vector size="4" baseType="variant">
      <vt:variant>
        <vt:lpstr>Thème</vt:lpstr>
      </vt:variant>
      <vt:variant>
        <vt:i4>1</vt:i4>
      </vt:variant>
      <vt:variant>
        <vt:lpstr>Titres des diapositives</vt:lpstr>
      </vt:variant>
      <vt:variant>
        <vt:i4>75</vt:i4>
      </vt:variant>
    </vt:vector>
  </HeadingPairs>
  <TitlesOfParts>
    <vt:vector size="76" baseType="lpstr">
      <vt:lpstr>Thème Office</vt:lpstr>
      <vt:lpstr>NOUVEAU CCAG-TRAVAUX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COLAS DU MAROC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Gestion contractuelle des marchés</dc:title>
  <dc:creator>Administrateur</dc:creator>
  <cp:lastModifiedBy>aco</cp:lastModifiedBy>
  <cp:revision>1200</cp:revision>
  <dcterms:created xsi:type="dcterms:W3CDTF">2002-10-08T08:59:31Z</dcterms:created>
  <dcterms:modified xsi:type="dcterms:W3CDTF">2018-08-29T11:28:34Z</dcterms:modified>
</cp:coreProperties>
</file>