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7" r:id="rId2"/>
    <p:sldId id="258" r:id="rId3"/>
    <p:sldId id="304"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06" r:id="rId27"/>
    <p:sldId id="307" r:id="rId28"/>
    <p:sldId id="308" r:id="rId29"/>
    <p:sldId id="309" r:id="rId30"/>
    <p:sldId id="294" r:id="rId31"/>
    <p:sldId id="295" r:id="rId32"/>
    <p:sldId id="296" r:id="rId33"/>
    <p:sldId id="297" r:id="rId34"/>
    <p:sldId id="298" r:id="rId35"/>
    <p:sldId id="299" r:id="rId36"/>
    <p:sldId id="300" r:id="rId37"/>
    <p:sldId id="301" r:id="rId38"/>
    <p:sldId id="302" r:id="rId39"/>
    <p:sldId id="303" r:id="rId4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presProps" Target="pres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notesMaster" Target="notesMasters/notesMaster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1E101E-AFDD-4CC3-BF74-F89FC624DF52}" type="datetimeFigureOut">
              <a:rPr lang="fr-FR" smtClean="0"/>
              <a:pPr/>
              <a:t>22/12/2018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B75AC3-F0F2-465E-BDB2-3A2BC985DB6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6AEAAB0-74B2-4EB5-BEE0-79C253AEA601}" type="slidenum">
              <a:rPr lang="fr-FR" smtClean="0"/>
              <a:pPr/>
              <a:t>10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FB75AC3-F0F2-465E-BDB2-3A2BC985DB61}" type="slidenum">
              <a:rPr lang="fr-FR" smtClean="0"/>
              <a:pPr/>
              <a:t>39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sp>
        <p:nvSpPr>
          <p:cNvPr id="7" name="Espace réservé de la date 6"/>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20" name="Espace réservé du pied de page 19"/>
          <p:cNvSpPr>
            <a:spLocks noGrp="1"/>
          </p:cNvSpPr>
          <p:nvPr>
            <p:ph type="ftr" sz="quarter" idx="11"/>
          </p:nvPr>
        </p:nvSpPr>
        <p:spPr/>
        <p:txBody>
          <a:bodyPr/>
          <a:lstStyle/>
          <a:p>
            <a:endParaRPr lang="fr-FR"/>
          </a:p>
        </p:txBody>
      </p:sp>
      <p:sp>
        <p:nvSpPr>
          <p:cNvPr id="10" name="Espace réservé du numéro de diapositive 9"/>
          <p:cNvSpPr>
            <a:spLocks noGrp="1"/>
          </p:cNvSpPr>
          <p:nvPr>
            <p:ph type="sldNum" sz="quarter" idx="12"/>
          </p:nvPr>
        </p:nvSpPr>
        <p:spPr/>
        <p:txBody>
          <a:bodyPr/>
          <a:lstStyle/>
          <a:p>
            <a:fld id="{7E01CE05-0E2B-4C81-BCCF-5DB113C9DD96}"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01CE05-0E2B-4C81-BCCF-5DB113C9DD9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01CE05-0E2B-4C81-BCCF-5DB113C9DD9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01CE05-0E2B-4C81-BCCF-5DB113C9DD9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01CE05-0E2B-4C81-BCCF-5DB113C9DD96}"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01CE05-0E2B-4C81-BCCF-5DB113C9DD9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E01CE05-0E2B-4C81-BCCF-5DB113C9DD9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E01CE05-0E2B-4C81-BCCF-5DB113C9DD9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E01CE05-0E2B-4C81-BCCF-5DB113C9DD96}"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01CE05-0E2B-4C81-BCCF-5DB113C9DD9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7CC72055-2B03-4A9A-8EC1-7A684592FE0C}" type="datetimeFigureOut">
              <a:rPr lang="fr-FR" smtClean="0"/>
              <a:pPr/>
              <a:t>22/12/2018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01CE05-0E2B-4C81-BCCF-5DB113C9DD96}"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p>
            <a:r>
              <a:rPr kumimoji="0" lang="fr-FR"/>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CC72055-2B03-4A9A-8EC1-7A684592FE0C}" type="datetimeFigureOut">
              <a:rPr lang="fr-FR" smtClean="0"/>
              <a:pPr/>
              <a:t>22/12/2018</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E01CE05-0E2B-4C81-BCCF-5DB113C9DD96}"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979712" y="2276872"/>
            <a:ext cx="5832648" cy="936104"/>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Tahoma" pitchFamily="34" charset="0"/>
                <a:ea typeface="+mj-ea"/>
                <a:cs typeface="Tahoma" pitchFamily="34" charset="0"/>
              </a:rPr>
              <a:t> </a:t>
            </a:r>
            <a:r>
              <a:rPr lang="fr-FR" sz="2800" b="1" dirty="0">
                <a:solidFill>
                  <a:schemeClr val="tx2">
                    <a:satMod val="130000"/>
                  </a:schemeClr>
                </a:solidFill>
                <a:effectLst>
                  <a:outerShdw blurRad="50000" dist="30000" dir="5400000" algn="tl" rotWithShape="0">
                    <a:srgbClr val="000000">
                      <a:alpha val="30000"/>
                    </a:srgbClr>
                  </a:outerShdw>
                </a:effectLst>
                <a:latin typeface="Tahoma" pitchFamily="34" charset="0"/>
                <a:ea typeface="+mj-ea"/>
                <a:cs typeface="Tahoma" pitchFamily="34" charset="0"/>
              </a:rPr>
              <a:t>B</a:t>
            </a:r>
            <a:r>
              <a:rPr kumimoji="0" lang="fr-FR" sz="2800" b="1" i="0" u="none" strike="noStrike" kern="1200" cap="none" spc="0" normalizeH="0" baseline="0" noProof="0" dirty="0" err="1">
                <a:ln>
                  <a:noFill/>
                </a:ln>
                <a:solidFill>
                  <a:schemeClr val="tx2">
                    <a:satMod val="130000"/>
                  </a:schemeClr>
                </a:solidFill>
                <a:effectLst>
                  <a:outerShdw blurRad="50000" dist="30000" dir="5400000" algn="tl" rotWithShape="0">
                    <a:srgbClr val="000000">
                      <a:alpha val="30000"/>
                    </a:srgbClr>
                  </a:outerShdw>
                </a:effectLst>
                <a:uLnTx/>
                <a:uFillTx/>
                <a:latin typeface="Tahoma" pitchFamily="34" charset="0"/>
                <a:ea typeface="+mj-ea"/>
                <a:cs typeface="Tahoma" pitchFamily="34" charset="0"/>
              </a:rPr>
              <a:t>udget</a:t>
            </a:r>
            <a:r>
              <a:rPr kumimoji="0" lang="fr-FR" sz="2800" b="1"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Tahoma" pitchFamily="34" charset="0"/>
                <a:ea typeface="+mj-ea"/>
                <a:cs typeface="Tahoma" pitchFamily="34" charset="0"/>
              </a:rPr>
              <a:t> de la collectivité</a:t>
            </a:r>
          </a:p>
          <a:p>
            <a:pPr marL="0" marR="0" lvl="0" indent="0" algn="ctr" defTabSz="914400" rtl="0" eaLnBrk="1" fontAlgn="auto" latinLnBrk="0" hangingPunct="1">
              <a:lnSpc>
                <a:spcPct val="100000"/>
              </a:lnSpc>
              <a:spcBef>
                <a:spcPct val="0"/>
              </a:spcBef>
              <a:spcAft>
                <a:spcPts val="0"/>
              </a:spcAft>
              <a:buClrTx/>
              <a:buSzTx/>
              <a:buFontTx/>
              <a:buNone/>
              <a:tabLst/>
              <a:defRPr/>
            </a:pPr>
            <a:r>
              <a:rPr lang="fr-FR" sz="2800" b="1" dirty="0">
                <a:solidFill>
                  <a:schemeClr val="tx2">
                    <a:satMod val="130000"/>
                  </a:schemeClr>
                </a:solidFill>
                <a:effectLst>
                  <a:outerShdw blurRad="50000" dist="30000" dir="5400000" algn="tl" rotWithShape="0">
                    <a:srgbClr val="000000">
                      <a:alpha val="30000"/>
                    </a:srgbClr>
                  </a:outerShdw>
                </a:effectLst>
                <a:latin typeface="Tahoma" pitchFamily="34" charset="0"/>
                <a:ea typeface="+mj-ea"/>
                <a:cs typeface="Tahoma" pitchFamily="34" charset="0"/>
              </a:rPr>
              <a:t>territoriales</a:t>
            </a:r>
            <a:endParaRPr kumimoji="0" lang="fr-FR" sz="2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Tahoma" pitchFamily="34" charset="0"/>
              <a:ea typeface="+mj-ea"/>
              <a:cs typeface="Tahom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2574" y="188640"/>
            <a:ext cx="7983921" cy="648072"/>
          </a:xfrm>
        </p:spPr>
        <p:txBody>
          <a:bodyPr>
            <a:normAutofit/>
          </a:bodyPr>
          <a:lstStyle/>
          <a:p>
            <a:r>
              <a:rPr lang="fr-FR" sz="1800" b="1" dirty="0">
                <a:latin typeface="Tahoma" pitchFamily="34" charset="0"/>
                <a:cs typeface="Tahoma" pitchFamily="34" charset="0"/>
              </a:rPr>
              <a:t>Axe II : Gestion financière et budget de la collectivité</a:t>
            </a:r>
            <a:endParaRPr lang="fr-FR" sz="1800" dirty="0"/>
          </a:p>
        </p:txBody>
      </p:sp>
      <p:sp>
        <p:nvSpPr>
          <p:cNvPr id="3" name="Espace réservé du contenu 2"/>
          <p:cNvSpPr>
            <a:spLocks noGrp="1"/>
          </p:cNvSpPr>
          <p:nvPr>
            <p:ph idx="1"/>
          </p:nvPr>
        </p:nvSpPr>
        <p:spPr>
          <a:xfrm>
            <a:off x="1052575" y="1447800"/>
            <a:ext cx="8091425" cy="4800600"/>
          </a:xfrm>
        </p:spPr>
        <p:txBody>
          <a:bodyPr>
            <a:noAutofit/>
          </a:bodyPr>
          <a:lstStyle/>
          <a:p>
            <a:pPr marL="82296" indent="0" algn="just">
              <a:buNone/>
            </a:pPr>
            <a:r>
              <a:rPr lang="fr-FR" sz="1600" b="1" dirty="0">
                <a:latin typeface="Tahoma" panose="020B0604030504040204" pitchFamily="34" charset="0"/>
                <a:ea typeface="Tahoma" panose="020B0604030504040204" pitchFamily="34" charset="0"/>
                <a:cs typeface="Tahoma" panose="020B0604030504040204" pitchFamily="34" charset="0"/>
              </a:rPr>
              <a:t>Les programmes pluriannuels d'équipement </a:t>
            </a:r>
            <a:r>
              <a:rPr lang="fr-FR" sz="1600" dirty="0">
                <a:latin typeface="Tahoma" panose="020B0604030504040204" pitchFamily="34" charset="0"/>
                <a:ea typeface="Tahoma" panose="020B0604030504040204" pitchFamily="34" charset="0"/>
                <a:cs typeface="Tahoma" panose="020B0604030504040204" pitchFamily="34" charset="0"/>
              </a:rPr>
              <a:t>découlant de la programmation triennale peuvent faire l'objet d’autorisations de programmes établies sur la base des excédents prévisionnels .</a:t>
            </a:r>
          </a:p>
          <a:p>
            <a:pPr marL="82296" indent="0" algn="just">
              <a:buNone/>
            </a:pPr>
            <a:endParaRPr lang="fr-FR" sz="1600" dirty="0">
              <a:latin typeface="Tahoma" panose="020B0604030504040204" pitchFamily="34" charset="0"/>
              <a:ea typeface="Tahoma" panose="020B0604030504040204" pitchFamily="34" charset="0"/>
              <a:cs typeface="Tahoma" panose="020B0604030504040204" pitchFamily="34" charset="0"/>
            </a:endParaRPr>
          </a:p>
          <a:p>
            <a:pPr marL="82296" indent="0" algn="just">
              <a:buNone/>
            </a:pPr>
            <a:r>
              <a:rPr lang="fr-FR" sz="1600" b="1" dirty="0">
                <a:latin typeface="Tahoma" panose="020B0604030504040204" pitchFamily="34" charset="0"/>
                <a:ea typeface="Tahoma" panose="020B0604030504040204" pitchFamily="34" charset="0"/>
                <a:cs typeface="Tahoma" panose="020B0604030504040204" pitchFamily="34" charset="0"/>
              </a:rPr>
              <a:t>Les crédits relatifs aux dépenses d'équipement comprennent </a:t>
            </a:r>
            <a:r>
              <a:rPr lang="fr-FR" sz="1600" dirty="0">
                <a:latin typeface="Tahoma" panose="020B0604030504040204" pitchFamily="34" charset="0"/>
                <a:ea typeface="Tahoma" panose="020B0604030504040204" pitchFamily="34" charset="0"/>
                <a:cs typeface="Tahoma" panose="020B0604030504040204" pitchFamily="34" charset="0"/>
              </a:rPr>
              <a:t>:</a:t>
            </a:r>
          </a:p>
          <a:p>
            <a:pPr marL="82296" indent="0" algn="just">
              <a:buNone/>
            </a:pPr>
            <a:r>
              <a:rPr lang="fr-FR" sz="1600" dirty="0">
                <a:latin typeface="Tahoma" panose="020B0604030504040204" pitchFamily="34" charset="0"/>
                <a:ea typeface="Tahoma" panose="020B0604030504040204" pitchFamily="34" charset="0"/>
                <a:cs typeface="Tahoma" panose="020B0604030504040204" pitchFamily="34" charset="0"/>
              </a:rPr>
              <a:t>- des crédits de paiement qui constituent la limite supérieure des dépenses susceptibles d‘être mandatées au cours de l’année budgétaire</a:t>
            </a:r>
          </a:p>
          <a:p>
            <a:pPr marL="82296" indent="0" algn="just">
              <a:buNone/>
            </a:pPr>
            <a:r>
              <a:rPr lang="fr-FR" sz="1600" dirty="0">
                <a:latin typeface="Tahoma" panose="020B0604030504040204" pitchFamily="34" charset="0"/>
                <a:ea typeface="Tahoma" panose="020B0604030504040204" pitchFamily="34" charset="0"/>
                <a:cs typeface="Tahoma" panose="020B0604030504040204" pitchFamily="34" charset="0"/>
              </a:rPr>
              <a:t>-des crédits d'engagements qui constituent la limite supérieure des dépenses que les ordonnateurs sont autorisés à engager pour l‘exécution des équipements et travaux prévus.</a:t>
            </a:r>
          </a:p>
          <a:p>
            <a:pPr marL="82296" indent="0">
              <a:buNone/>
            </a:pPr>
            <a:r>
              <a:rPr lang="fr-FR" sz="1600" dirty="0">
                <a:latin typeface="Tahoma" panose="020B0604030504040204" pitchFamily="34" charset="0"/>
                <a:ea typeface="Tahoma" panose="020B0604030504040204" pitchFamily="34" charset="0"/>
                <a:cs typeface="Tahoma" panose="020B0604030504040204" pitchFamily="34" charset="0"/>
              </a:rPr>
              <a:t>Les autorisations de programme demeurent valables jusqu’à ce qu'il soit procédé à leur annulation. </a:t>
            </a:r>
          </a:p>
          <a:p>
            <a:pPr marL="82296" indent="0">
              <a:buNone/>
            </a:pPr>
            <a:endParaRPr lang="fr-FR" sz="1600" dirty="0">
              <a:latin typeface="Tahoma" panose="020B0604030504040204" pitchFamily="34" charset="0"/>
              <a:ea typeface="Tahoma" panose="020B0604030504040204" pitchFamily="34" charset="0"/>
              <a:cs typeface="Tahoma" panose="020B0604030504040204" pitchFamily="34" charset="0"/>
            </a:endParaRPr>
          </a:p>
          <a:p>
            <a:pPr marL="82296" indent="0">
              <a:buNone/>
            </a:pPr>
            <a:endParaRPr lang="fr-FR"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75445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7890080" cy="634082"/>
          </a:xfrm>
        </p:spPr>
        <p:txBody>
          <a:bodyPr>
            <a:normAutofit/>
          </a:bodyPr>
          <a:lstStyle/>
          <a:p>
            <a:r>
              <a:rPr lang="fr-FR" sz="1800" b="1" dirty="0">
                <a:latin typeface="Tahoma" pitchFamily="34" charset="0"/>
                <a:cs typeface="Tahoma" pitchFamily="34" charset="0"/>
              </a:rPr>
              <a:t>Axe II : Gestion financière et budget de la collectivité</a:t>
            </a:r>
            <a:endParaRPr lang="fr-FR" sz="1800" dirty="0"/>
          </a:p>
        </p:txBody>
      </p:sp>
      <p:sp>
        <p:nvSpPr>
          <p:cNvPr id="3" name="Espace réservé du contenu 2"/>
          <p:cNvSpPr>
            <a:spLocks noGrp="1"/>
          </p:cNvSpPr>
          <p:nvPr>
            <p:ph idx="1"/>
          </p:nvPr>
        </p:nvSpPr>
        <p:spPr>
          <a:xfrm>
            <a:off x="1115616" y="1447800"/>
            <a:ext cx="7818072" cy="4800600"/>
          </a:xfrm>
        </p:spPr>
        <p:txBody>
          <a:bodyPr>
            <a:noAutofit/>
          </a:bodyPr>
          <a:lstStyle/>
          <a:p>
            <a:pPr marL="82296" indent="0">
              <a:buNone/>
            </a:pPr>
            <a:r>
              <a:rPr lang="fr-FR" sz="1800" b="1" dirty="0">
                <a:latin typeface="Tahoma" panose="020B0604030504040204" pitchFamily="34" charset="0"/>
                <a:ea typeface="Tahoma" panose="020B0604030504040204" pitchFamily="34" charset="0"/>
                <a:cs typeface="Tahoma" panose="020B0604030504040204" pitchFamily="34" charset="0"/>
              </a:rPr>
              <a:t>Les crédits de fonctionnement </a:t>
            </a:r>
            <a:r>
              <a:rPr lang="fr-FR" sz="1800" dirty="0">
                <a:latin typeface="Tahoma" panose="020B0604030504040204" pitchFamily="34" charset="0"/>
                <a:ea typeface="Tahoma" panose="020B0604030504040204" pitchFamily="34" charset="0"/>
                <a:cs typeface="Tahoma" panose="020B0604030504040204" pitchFamily="34" charset="0"/>
              </a:rPr>
              <a:t>ouverts au titre d'un budget et non engagés à la clôture de l'exercice budgétaire tombent en annulation.</a:t>
            </a:r>
          </a:p>
          <a:p>
            <a:pPr marL="82296" indent="0">
              <a:buNone/>
            </a:pPr>
            <a:endParaRPr lang="fr-FR" sz="1800"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1800" b="1" dirty="0">
                <a:latin typeface="Tahoma" panose="020B0604030504040204" pitchFamily="34" charset="0"/>
                <a:ea typeface="Tahoma" panose="020B0604030504040204" pitchFamily="34" charset="0"/>
                <a:cs typeface="Tahoma" panose="020B0604030504040204" pitchFamily="34" charset="0"/>
              </a:rPr>
              <a:t>Les crédits de fonctionnement </a:t>
            </a:r>
            <a:r>
              <a:rPr lang="fr-FR" sz="1800" dirty="0">
                <a:latin typeface="Tahoma" panose="020B0604030504040204" pitchFamily="34" charset="0"/>
                <a:ea typeface="Tahoma" panose="020B0604030504040204" pitchFamily="34" charset="0"/>
                <a:cs typeface="Tahoma" panose="020B0604030504040204" pitchFamily="34" charset="0"/>
              </a:rPr>
              <a:t>engagés et qui n’ont pas donné lieu au paiement à la clôture   de l’exercice sont reportés sur l'année suivante</a:t>
            </a:r>
          </a:p>
          <a:p>
            <a:pPr marL="82296" indent="0">
              <a:buNone/>
            </a:pPr>
            <a:endParaRPr lang="fr-FR" sz="1800"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1800" b="1" dirty="0">
                <a:latin typeface="Tahoma" panose="020B0604030504040204" pitchFamily="34" charset="0"/>
                <a:ea typeface="Tahoma" panose="020B0604030504040204" pitchFamily="34" charset="0"/>
                <a:cs typeface="Tahoma" panose="020B0604030504040204" pitchFamily="34" charset="0"/>
              </a:rPr>
              <a:t>Les crédits de paiement </a:t>
            </a:r>
            <a:r>
              <a:rPr lang="fr-FR" sz="1800" dirty="0">
                <a:latin typeface="Tahoma" panose="020B0604030504040204" pitchFamily="34" charset="0"/>
                <a:ea typeface="Tahoma" panose="020B0604030504040204" pitchFamily="34" charset="0"/>
                <a:cs typeface="Tahoma" panose="020B0604030504040204" pitchFamily="34" charset="0"/>
              </a:rPr>
              <a:t>concernant les dépenses d’équipement de la deuxième partie du budget sont reportés sur le budget de l’année suivante.</a:t>
            </a:r>
          </a:p>
          <a:p>
            <a:pPr marL="82296" indent="0">
              <a:buNone/>
            </a:pPr>
            <a:endParaRPr lang="fr-FR" sz="1800"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1800" dirty="0">
                <a:latin typeface="Tahoma" panose="020B0604030504040204" pitchFamily="34" charset="0"/>
                <a:ea typeface="Tahoma" panose="020B0604030504040204" pitchFamily="34" charset="0"/>
                <a:cs typeface="Tahoma" panose="020B0604030504040204" pitchFamily="34" charset="0"/>
              </a:rPr>
              <a:t>Les crédits de fonctionnement engagés et qui n'ont pas donné lieu au paiement ainsi que les crédits de paiement sur dépenses d'équipement qui sont reportés, ouvrent droit à </a:t>
            </a:r>
            <a:r>
              <a:rPr lang="fr-FR" sz="1800" b="1" dirty="0">
                <a:latin typeface="Tahoma" panose="020B0604030504040204" pitchFamily="34" charset="0"/>
                <a:ea typeface="Tahoma" panose="020B0604030504040204" pitchFamily="34" charset="0"/>
                <a:cs typeface="Tahoma" panose="020B0604030504040204" pitchFamily="34" charset="0"/>
              </a:rPr>
              <a:t>une dotation </a:t>
            </a:r>
            <a:r>
              <a:rPr lang="fr-FR" sz="1800" dirty="0">
                <a:latin typeface="Tahoma" panose="020B0604030504040204" pitchFamily="34" charset="0"/>
                <a:ea typeface="Tahoma" panose="020B0604030504040204" pitchFamily="34" charset="0"/>
                <a:cs typeface="Tahoma" panose="020B0604030504040204" pitchFamily="34" charset="0"/>
              </a:rPr>
              <a:t>du même montant s’ajoutant aux dotations de l’année. </a:t>
            </a:r>
          </a:p>
          <a:p>
            <a:pPr marL="82296" indent="0">
              <a:buNone/>
            </a:pPr>
            <a:endParaRPr lang="fr-FR" sz="1800" dirty="0">
              <a:latin typeface="Tahoma" panose="020B0604030504040204" pitchFamily="34" charset="0"/>
              <a:ea typeface="Tahoma" panose="020B0604030504040204" pitchFamily="34" charset="0"/>
              <a:cs typeface="Tahoma" panose="020B0604030504040204" pitchFamily="34" charset="0"/>
            </a:endParaRPr>
          </a:p>
          <a:p>
            <a:pPr marL="82296" indent="0">
              <a:buNone/>
            </a:pPr>
            <a:endParaRPr lang="fr-FR"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52009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332656"/>
            <a:ext cx="8100392" cy="778098"/>
          </a:xfrm>
        </p:spPr>
        <p:txBody>
          <a:bodyPr>
            <a:normAutofit/>
          </a:bodyPr>
          <a:lstStyle/>
          <a:p>
            <a:r>
              <a:rPr lang="fr-FR" sz="1800" b="1" dirty="0">
                <a:latin typeface="Tahoma" pitchFamily="34" charset="0"/>
                <a:cs typeface="Tahoma" pitchFamily="34" charset="0"/>
              </a:rPr>
              <a:t>Axe II : Gestion financière et budget de la collectivité</a:t>
            </a:r>
            <a:endParaRPr lang="fr-FR" sz="1800" dirty="0">
              <a:latin typeface="Tahoma" pitchFamily="34" charset="0"/>
              <a:cs typeface="Tahoma" pitchFamily="34" charset="0"/>
            </a:endParaRPr>
          </a:p>
        </p:txBody>
      </p:sp>
      <p:sp>
        <p:nvSpPr>
          <p:cNvPr id="3" name="Espace réservé du contenu 2"/>
          <p:cNvSpPr>
            <a:spLocks noGrp="1"/>
          </p:cNvSpPr>
          <p:nvPr>
            <p:ph idx="1"/>
          </p:nvPr>
        </p:nvSpPr>
        <p:spPr>
          <a:xfrm>
            <a:off x="899592" y="1447800"/>
            <a:ext cx="8136904" cy="4800600"/>
          </a:xfrm>
        </p:spPr>
        <p:txBody>
          <a:bodyPr>
            <a:noAutofit/>
          </a:bodyPr>
          <a:lstStyle/>
          <a:p>
            <a:pPr algn="just">
              <a:buNone/>
            </a:pPr>
            <a:r>
              <a:rPr lang="fr-FR" sz="1800" dirty="0"/>
              <a:t>Il</a:t>
            </a:r>
            <a:r>
              <a:rPr lang="fr-FR" sz="1800" b="1" dirty="0"/>
              <a:t> </a:t>
            </a:r>
            <a:r>
              <a:rPr lang="fr-FR" sz="1800" dirty="0">
                <a:latin typeface="Tahoma" panose="020B0604030504040204" pitchFamily="34" charset="0"/>
                <a:ea typeface="Tahoma" panose="020B0604030504040204" pitchFamily="34" charset="0"/>
                <a:cs typeface="Tahoma" panose="020B0604030504040204" pitchFamily="34" charset="0"/>
              </a:rPr>
              <a:t>ne peut y avoir affectation d'une recette à une dépense, parmi celles</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qui concourent à former le total de la première partie du budget et des</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budgets annexes.</a:t>
            </a:r>
          </a:p>
          <a:p>
            <a:pPr algn="just">
              <a:buNone/>
            </a:pPr>
            <a:endParaRPr lang="fr-FR" sz="1800" dirty="0">
              <a:latin typeface="Tahoma" panose="020B0604030504040204" pitchFamily="34" charset="0"/>
              <a:ea typeface="Tahoma" panose="020B0604030504040204" pitchFamily="34" charset="0"/>
              <a:cs typeface="Tahoma" panose="020B0604030504040204" pitchFamily="34" charset="0"/>
            </a:endParaRPr>
          </a:p>
          <a:p>
            <a:pPr algn="just">
              <a:buNone/>
            </a:pPr>
            <a:r>
              <a:rPr lang="fr-FR" sz="1800" b="1" dirty="0">
                <a:latin typeface="Tahoma" panose="020B0604030504040204" pitchFamily="34" charset="0"/>
                <a:ea typeface="Tahoma" panose="020B0604030504040204" pitchFamily="34" charset="0"/>
                <a:cs typeface="Tahoma" panose="020B0604030504040204" pitchFamily="34" charset="0"/>
              </a:rPr>
              <a:t>L'affectation d'une recette à une dépense  </a:t>
            </a:r>
            <a:r>
              <a:rPr lang="fr-FR" sz="1800" dirty="0">
                <a:latin typeface="Tahoma" panose="020B0604030504040204" pitchFamily="34" charset="0"/>
                <a:ea typeface="Tahoma" panose="020B0604030504040204" pitchFamily="34" charset="0"/>
                <a:cs typeface="Tahoma" panose="020B0604030504040204" pitchFamily="34" charset="0"/>
              </a:rPr>
              <a:t>n’a lieu que dans le cadre de</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la deuxième partie du budget et des budgets annexes et dans le cadre des</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comptes spéciaux.</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Les engagements de dépenses des collectivités locales et de leurs</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groupements doivent rester dans la limite des autorisations budgétaires.</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 </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Ils sont subordonnés à :</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 -</a:t>
            </a:r>
            <a:r>
              <a:rPr lang="fr-FR" sz="1800" b="1" dirty="0">
                <a:latin typeface="Tahoma" panose="020B0604030504040204" pitchFamily="34" charset="0"/>
                <a:ea typeface="Tahoma" panose="020B0604030504040204" pitchFamily="34" charset="0"/>
                <a:cs typeface="Tahoma" panose="020B0604030504040204" pitchFamily="34" charset="0"/>
              </a:rPr>
              <a:t>la disponibilité des crédits budgétaires </a:t>
            </a:r>
            <a:r>
              <a:rPr lang="fr-FR" sz="1800" dirty="0">
                <a:latin typeface="Tahoma" panose="020B0604030504040204" pitchFamily="34" charset="0"/>
                <a:ea typeface="Tahoma" panose="020B0604030504040204" pitchFamily="34" charset="0"/>
                <a:cs typeface="Tahoma" panose="020B0604030504040204" pitchFamily="34" charset="0"/>
              </a:rPr>
              <a:t>pour les opérations de travaux, de fournitures, de services, des opérations de transfert des ressources ;</a:t>
            </a:r>
          </a:p>
          <a:p>
            <a:pPr algn="just">
              <a:buNone/>
            </a:pPr>
            <a:r>
              <a:rPr lang="fr-FR" sz="1800" dirty="0">
                <a:latin typeface="Tahoma" panose="020B0604030504040204" pitchFamily="34" charset="0"/>
                <a:ea typeface="Tahoma" panose="020B0604030504040204" pitchFamily="34" charset="0"/>
                <a:cs typeface="Tahoma" panose="020B0604030504040204" pitchFamily="34" charset="0"/>
              </a:rPr>
              <a:t>- </a:t>
            </a:r>
            <a:r>
              <a:rPr lang="fr-FR" sz="1800" b="1" dirty="0">
                <a:latin typeface="Tahoma" panose="020B0604030504040204" pitchFamily="34" charset="0"/>
                <a:ea typeface="Tahoma" panose="020B0604030504040204" pitchFamily="34" charset="0"/>
                <a:cs typeface="Tahoma" panose="020B0604030504040204" pitchFamily="34" charset="0"/>
              </a:rPr>
              <a:t>la disponibilité des postes budgétaires </a:t>
            </a:r>
            <a:r>
              <a:rPr lang="fr-FR" sz="1800" dirty="0">
                <a:latin typeface="Tahoma" panose="020B0604030504040204" pitchFamily="34" charset="0"/>
                <a:ea typeface="Tahoma" panose="020B0604030504040204" pitchFamily="34" charset="0"/>
                <a:cs typeface="Tahoma" panose="020B0604030504040204" pitchFamily="34" charset="0"/>
              </a:rPr>
              <a:t>pour le 1er recrutement.</a:t>
            </a:r>
          </a:p>
          <a:p>
            <a:pPr algn="just">
              <a:buNone/>
            </a:pPr>
            <a:r>
              <a:rPr lang="fr-FR" sz="1800" dirty="0"/>
              <a:t>.</a:t>
            </a:r>
          </a:p>
          <a:p>
            <a:pPr>
              <a:buNone/>
            </a:pPr>
            <a:r>
              <a:rPr lang="fr-FR" sz="1800" b="1" dirty="0"/>
              <a:t> </a:t>
            </a:r>
            <a:endParaRPr lang="fr-FR"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332656"/>
            <a:ext cx="7992888" cy="576064"/>
          </a:xfrm>
        </p:spPr>
        <p:txBody>
          <a:bodyPr>
            <a:noAutofit/>
          </a:bodyPr>
          <a:lstStyle/>
          <a:p>
            <a:r>
              <a:rPr lang="fr-FR" sz="1800" b="1" dirty="0">
                <a:latin typeface="Tahoma" pitchFamily="34" charset="0"/>
                <a:cs typeface="Tahoma" pitchFamily="34" charset="0"/>
              </a:rPr>
              <a:t>Axe II : Gestion financière et budget de la collectivité</a:t>
            </a:r>
            <a:endParaRPr lang="fr-FR" sz="1800" dirty="0"/>
          </a:p>
        </p:txBody>
      </p:sp>
      <p:sp>
        <p:nvSpPr>
          <p:cNvPr id="3" name="Espace réservé du contenu 2"/>
          <p:cNvSpPr>
            <a:spLocks noGrp="1"/>
          </p:cNvSpPr>
          <p:nvPr>
            <p:ph idx="1"/>
          </p:nvPr>
        </p:nvSpPr>
        <p:spPr>
          <a:xfrm>
            <a:off x="1115616" y="1447800"/>
            <a:ext cx="7818072" cy="4800600"/>
          </a:xfrm>
        </p:spPr>
        <p:txBody>
          <a:bodyPr>
            <a:normAutofit/>
          </a:bodyPr>
          <a:lstStyle/>
          <a:p>
            <a:pPr>
              <a:buNone/>
            </a:pPr>
            <a:r>
              <a:rPr lang="fr-FR" sz="1800" b="1" dirty="0"/>
              <a:t>   </a:t>
            </a:r>
            <a:r>
              <a:rPr lang="fr-FR" sz="1800" b="1" dirty="0">
                <a:latin typeface="Tahoma" pitchFamily="34" charset="0"/>
                <a:cs typeface="Tahoma" pitchFamily="34" charset="0"/>
              </a:rPr>
              <a:t>E- la  Programmation pluriannuelle</a:t>
            </a:r>
          </a:p>
          <a:p>
            <a:pPr>
              <a:buNone/>
            </a:pPr>
            <a:r>
              <a:rPr lang="fr-FR" sz="1800" dirty="0">
                <a:latin typeface="Tahoma" pitchFamily="34" charset="0"/>
                <a:cs typeface="Tahoma" pitchFamily="34" charset="0"/>
              </a:rPr>
              <a:t>    La programmation budgétaire pluriannuelle est un  outil qui permet de renforcer l’ efficacité et l’ efficience  de  la dépense publique, assurant une bonne visibilité des  politiques publiques, une meilleure articulation entre </a:t>
            </a:r>
          </a:p>
          <a:p>
            <a:pPr>
              <a:buNone/>
            </a:pPr>
            <a:r>
              <a:rPr lang="fr-FR" sz="1800" dirty="0">
                <a:latin typeface="Tahoma" pitchFamily="34" charset="0"/>
                <a:cs typeface="Tahoma" pitchFamily="34" charset="0"/>
              </a:rPr>
              <a:t>    les programmes sectoriels à travers une programmation  appropriée des crédits.</a:t>
            </a:r>
          </a:p>
          <a:p>
            <a:pPr>
              <a:buNone/>
            </a:pPr>
            <a:r>
              <a:rPr lang="fr-FR" sz="1800" dirty="0">
                <a:latin typeface="Tahoma" pitchFamily="34" charset="0"/>
                <a:cs typeface="Tahoma" pitchFamily="34" charset="0"/>
              </a:rPr>
              <a:t>     Le budget est établi sur la base d'une programmation triennale de l'ensemble des ressources et des charges de la collectivité locale ou du groupement.</a:t>
            </a:r>
          </a:p>
          <a:p>
            <a:pPr>
              <a:buNone/>
            </a:pPr>
            <a:r>
              <a:rPr lang="fr-FR" sz="1800" dirty="0">
                <a:latin typeface="Tahoma" pitchFamily="34" charset="0"/>
                <a:cs typeface="Tahoma" pitchFamily="34" charset="0"/>
              </a:rPr>
              <a:t>    Les programmes pluriannuels d'équipement découlant de la programmation triennale, peuvent faire l'objet d'autorisations de programmes établies sur la base des excédents prévisionnels dans les conditions fixées par arrêté du ministre de l'intérieur.</a:t>
            </a:r>
          </a:p>
          <a:p>
            <a:pPr>
              <a:buNone/>
            </a:pPr>
            <a:r>
              <a:rPr lang="fr-FR" b="1" dirty="0"/>
              <a:t> </a:t>
            </a:r>
            <a:endParaRPr lang="fr-FR" dirty="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7890080" cy="562074"/>
          </a:xfrm>
        </p:spPr>
        <p:txBody>
          <a:bodyPr>
            <a:normAutofit/>
          </a:bodyPr>
          <a:lstStyle/>
          <a:p>
            <a:r>
              <a:rPr lang="fr-FR" sz="1800" b="1" dirty="0">
                <a:latin typeface="Tahoma" pitchFamily="34" charset="0"/>
                <a:cs typeface="Tahoma" pitchFamily="34" charset="0"/>
              </a:rPr>
              <a:t>Axe II : Gestion financière et budget de la collectivité</a:t>
            </a:r>
            <a:endParaRPr lang="fr-FR" sz="1800" dirty="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contenu 2"/>
          <p:cNvSpPr>
            <a:spLocks noGrp="1"/>
          </p:cNvSpPr>
          <p:nvPr>
            <p:ph idx="1"/>
          </p:nvPr>
        </p:nvSpPr>
        <p:spPr>
          <a:xfrm>
            <a:off x="1043608" y="1447800"/>
            <a:ext cx="8100392" cy="4800600"/>
          </a:xfrm>
        </p:spPr>
        <p:txBody>
          <a:bodyPr>
            <a:normAutofit fontScale="55000" lnSpcReduction="20000"/>
          </a:bodyPr>
          <a:lstStyle/>
          <a:p>
            <a:pPr>
              <a:lnSpc>
                <a:spcPct val="120000"/>
              </a:lnSpc>
              <a:buNone/>
            </a:pPr>
            <a:r>
              <a:rPr lang="fr-FR" sz="2900" dirty="0">
                <a:latin typeface="Tahoma" pitchFamily="34" charset="0"/>
                <a:cs typeface="Tahoma" pitchFamily="34" charset="0"/>
              </a:rPr>
              <a:t>Un programme est un ensemble cohérent de projets ou d’actions auquel sont</a:t>
            </a:r>
          </a:p>
          <a:p>
            <a:pPr>
              <a:lnSpc>
                <a:spcPct val="120000"/>
              </a:lnSpc>
              <a:buNone/>
            </a:pPr>
            <a:r>
              <a:rPr lang="fr-FR" sz="2900" dirty="0">
                <a:latin typeface="Tahoma" pitchFamily="34" charset="0"/>
                <a:cs typeface="Tahoma" pitchFamily="34" charset="0"/>
              </a:rPr>
              <a:t>associés:</a:t>
            </a:r>
          </a:p>
          <a:p>
            <a:pPr>
              <a:lnSpc>
                <a:spcPct val="120000"/>
              </a:lnSpc>
              <a:buNone/>
            </a:pPr>
            <a:r>
              <a:rPr lang="fr-FR" sz="2900" dirty="0">
                <a:latin typeface="Tahoma" pitchFamily="34" charset="0"/>
                <a:cs typeface="Tahoma" pitchFamily="34" charset="0"/>
              </a:rPr>
              <a:t>-des objectifs </a:t>
            </a:r>
            <a:r>
              <a:rPr lang="fr-FR" sz="2900" dirty="0" err="1">
                <a:latin typeface="Tahoma" pitchFamily="34" charset="0"/>
                <a:cs typeface="Tahoma" pitchFamily="34" charset="0"/>
              </a:rPr>
              <a:t>déﬁnis</a:t>
            </a:r>
            <a:r>
              <a:rPr lang="fr-FR" sz="2900" dirty="0">
                <a:latin typeface="Tahoma" pitchFamily="34" charset="0"/>
                <a:cs typeface="Tahoma" pitchFamily="34" charset="0"/>
              </a:rPr>
              <a:t> en fonction de </a:t>
            </a:r>
            <a:r>
              <a:rPr lang="fr-FR" sz="2900" dirty="0" err="1">
                <a:latin typeface="Tahoma" pitchFamily="34" charset="0"/>
                <a:cs typeface="Tahoma" pitchFamily="34" charset="0"/>
              </a:rPr>
              <a:t>ﬁnalités</a:t>
            </a:r>
            <a:r>
              <a:rPr lang="fr-FR" sz="2900" dirty="0">
                <a:latin typeface="Tahoma" pitchFamily="34" charset="0"/>
                <a:cs typeface="Tahoma" pitchFamily="34" charset="0"/>
              </a:rPr>
              <a:t> d'</a:t>
            </a:r>
            <a:r>
              <a:rPr lang="fr-FR" sz="2900" dirty="0" err="1">
                <a:latin typeface="Tahoma" pitchFamily="34" charset="0"/>
                <a:cs typeface="Tahoma" pitchFamily="34" charset="0"/>
              </a:rPr>
              <a:t>intérét</a:t>
            </a:r>
            <a:r>
              <a:rPr lang="fr-FR" sz="2900" dirty="0">
                <a:latin typeface="Tahoma" pitchFamily="34" charset="0"/>
                <a:cs typeface="Tahoma" pitchFamily="34" charset="0"/>
              </a:rPr>
              <a:t> général;</a:t>
            </a:r>
          </a:p>
          <a:p>
            <a:pPr>
              <a:lnSpc>
                <a:spcPct val="120000"/>
              </a:lnSpc>
              <a:buNone/>
            </a:pPr>
            <a:r>
              <a:rPr lang="fr-FR" sz="2900" dirty="0">
                <a:latin typeface="Tahoma" pitchFamily="34" charset="0"/>
                <a:cs typeface="Tahoma" pitchFamily="34" charset="0"/>
              </a:rPr>
              <a:t>-des indicateurs chiffrés permettant de mesurer les résultats escomptés qui feront</a:t>
            </a:r>
          </a:p>
          <a:p>
            <a:pPr>
              <a:lnSpc>
                <a:spcPct val="120000"/>
              </a:lnSpc>
              <a:buNone/>
            </a:pPr>
            <a:r>
              <a:rPr lang="fr-FR" sz="2900" dirty="0">
                <a:latin typeface="Tahoma" pitchFamily="34" charset="0"/>
                <a:cs typeface="Tahoma" pitchFamily="34" charset="0"/>
              </a:rPr>
              <a:t>l'objet d‘une évaluation en vue de s'assurer des conditions  d'efficacité,   d'</a:t>
            </a:r>
            <a:r>
              <a:rPr lang="fr-FR" sz="2900" dirty="0" err="1">
                <a:latin typeface="Tahoma" pitchFamily="34" charset="0"/>
                <a:cs typeface="Tahoma" pitchFamily="34" charset="0"/>
              </a:rPr>
              <a:t>efﬁcience</a:t>
            </a:r>
            <a:endParaRPr lang="fr-FR" sz="2900" dirty="0">
              <a:latin typeface="Tahoma" pitchFamily="34" charset="0"/>
              <a:cs typeface="Tahoma" pitchFamily="34" charset="0"/>
            </a:endParaRPr>
          </a:p>
          <a:p>
            <a:pPr>
              <a:lnSpc>
                <a:spcPct val="120000"/>
              </a:lnSpc>
              <a:buNone/>
            </a:pPr>
            <a:r>
              <a:rPr lang="fr-FR" sz="2900" dirty="0">
                <a:latin typeface="Tahoma" pitchFamily="34" charset="0"/>
                <a:cs typeface="Tahoma" pitchFamily="34" charset="0"/>
              </a:rPr>
              <a:t>et de qualité liées aux réalisations.</a:t>
            </a:r>
          </a:p>
          <a:p>
            <a:pPr>
              <a:lnSpc>
                <a:spcPct val="120000"/>
              </a:lnSpc>
              <a:buNone/>
            </a:pPr>
            <a:r>
              <a:rPr lang="fr-FR" sz="2900" dirty="0">
                <a:latin typeface="Tahoma" pitchFamily="34" charset="0"/>
                <a:cs typeface="Tahoma" pitchFamily="34" charset="0"/>
              </a:rPr>
              <a:t>Les objectifs d’un programme déterminé et les indicateurs qui y sont associés</a:t>
            </a:r>
          </a:p>
          <a:p>
            <a:pPr>
              <a:lnSpc>
                <a:spcPct val="120000"/>
              </a:lnSpc>
              <a:buNone/>
            </a:pPr>
            <a:r>
              <a:rPr lang="fr-FR" sz="2900" dirty="0">
                <a:latin typeface="Tahoma" pitchFamily="34" charset="0"/>
                <a:cs typeface="Tahoma" pitchFamily="34" charset="0"/>
              </a:rPr>
              <a:t>sont indiqués dans le projet de performance élaboré par l'ordonnateur.</a:t>
            </a:r>
          </a:p>
          <a:p>
            <a:pPr>
              <a:lnSpc>
                <a:spcPct val="120000"/>
              </a:lnSpc>
              <a:buNone/>
            </a:pPr>
            <a:r>
              <a:rPr lang="fr-FR" sz="2900" dirty="0">
                <a:latin typeface="Tahoma" pitchFamily="34" charset="0"/>
                <a:cs typeface="Tahoma" pitchFamily="34" charset="0"/>
              </a:rPr>
              <a:t>Ledit projet est présenté  la commission chargée  du budget, des affaires </a:t>
            </a:r>
            <a:r>
              <a:rPr lang="fr-FR" sz="2900" dirty="0" err="1">
                <a:latin typeface="Tahoma" pitchFamily="34" charset="0"/>
                <a:cs typeface="Tahoma" pitchFamily="34" charset="0"/>
              </a:rPr>
              <a:t>ﬁnancières</a:t>
            </a:r>
            <a:r>
              <a:rPr lang="fr-FR" sz="2900" dirty="0">
                <a:latin typeface="Tahoma" pitchFamily="34" charset="0"/>
                <a:cs typeface="Tahoma" pitchFamily="34" charset="0"/>
              </a:rPr>
              <a:t> et</a:t>
            </a:r>
          </a:p>
          <a:p>
            <a:pPr>
              <a:lnSpc>
                <a:spcPct val="120000"/>
              </a:lnSpc>
              <a:buNone/>
            </a:pPr>
            <a:r>
              <a:rPr lang="fr-FR" sz="2900" dirty="0">
                <a:latin typeface="Tahoma" pitchFamily="34" charset="0"/>
                <a:cs typeface="Tahoma" pitchFamily="34" charset="0"/>
              </a:rPr>
              <a:t>de la programmation.</a:t>
            </a:r>
          </a:p>
          <a:p>
            <a:pPr>
              <a:lnSpc>
                <a:spcPct val="120000"/>
              </a:lnSpc>
              <a:buNone/>
            </a:pPr>
            <a:r>
              <a:rPr lang="fr-FR" sz="2900" dirty="0">
                <a:latin typeface="Tahoma" pitchFamily="34" charset="0"/>
                <a:cs typeface="Tahoma" pitchFamily="34" charset="0"/>
              </a:rPr>
              <a:t>L’aspect genre est pris en en considération lors de la </a:t>
            </a:r>
            <a:r>
              <a:rPr lang="fr-FR" sz="2900" dirty="0" err="1">
                <a:latin typeface="Tahoma" pitchFamily="34" charset="0"/>
                <a:cs typeface="Tahoma" pitchFamily="34" charset="0"/>
              </a:rPr>
              <a:t>ﬁxation</a:t>
            </a:r>
            <a:r>
              <a:rPr lang="fr-FR" sz="2900" dirty="0">
                <a:latin typeface="Tahoma" pitchFamily="34" charset="0"/>
                <a:cs typeface="Tahoma" pitchFamily="34" charset="0"/>
              </a:rPr>
              <a:t> des objectifs et des</a:t>
            </a:r>
          </a:p>
          <a:p>
            <a:pPr>
              <a:lnSpc>
                <a:spcPct val="120000"/>
              </a:lnSpc>
              <a:buNone/>
            </a:pPr>
            <a:r>
              <a:rPr lang="fr-FR" sz="2900" dirty="0">
                <a:latin typeface="Tahoma" pitchFamily="34" charset="0"/>
                <a:cs typeface="Tahoma" pitchFamily="34" charset="0"/>
              </a:rPr>
              <a:t>indicateurs cités ci-dessus,</a:t>
            </a:r>
          </a:p>
          <a:p>
            <a:pPr>
              <a:lnSpc>
                <a:spcPct val="120000"/>
              </a:lnSpc>
              <a:buNone/>
            </a:pPr>
            <a:r>
              <a:rPr lang="fr-FR" sz="2900" dirty="0">
                <a:latin typeface="Tahoma" pitchFamily="34" charset="0"/>
                <a:cs typeface="Tahoma" pitchFamily="34" charset="0"/>
              </a:rPr>
              <a:t>Le projet ou l'action est un ensemble d’activités et de chantiers réalisés dans le but de</a:t>
            </a:r>
          </a:p>
          <a:p>
            <a:pPr>
              <a:lnSpc>
                <a:spcPct val="120000"/>
              </a:lnSpc>
              <a:buNone/>
            </a:pPr>
            <a:r>
              <a:rPr lang="fr-FR" sz="2900" dirty="0">
                <a:latin typeface="Tahoma" pitchFamily="34" charset="0"/>
                <a:cs typeface="Tahoma" pitchFamily="34" charset="0"/>
              </a:rPr>
              <a:t>répondre a un ensemble de besoins </a:t>
            </a:r>
            <a:r>
              <a:rPr lang="fr-FR" sz="2900" dirty="0" err="1">
                <a:latin typeface="Tahoma" pitchFamily="34" charset="0"/>
                <a:cs typeface="Tahoma" pitchFamily="34" charset="0"/>
              </a:rPr>
              <a:t>déﬁnis</a:t>
            </a:r>
            <a:endParaRPr lang="fr-FR" sz="2900" dirty="0">
              <a:latin typeface="Tahoma" pitchFamily="34" charset="0"/>
              <a:cs typeface="Tahoma" pitchFamily="34" charset="0"/>
            </a:endParaRPr>
          </a:p>
          <a:p>
            <a:pPr>
              <a:lnSpc>
                <a:spcPct val="120000"/>
              </a:lnSpc>
              <a:buNone/>
            </a:pPr>
            <a:endParaRPr lang="fr-FR" sz="2900" dirty="0">
              <a:latin typeface="Tahoma" pitchFamily="34" charset="0"/>
              <a:cs typeface="Tahoma" pitchFamily="34" charset="0"/>
            </a:endParaRPr>
          </a:p>
          <a:p>
            <a:endParaRPr lang="fr-FR" dirty="0"/>
          </a:p>
        </p:txBody>
      </p:sp>
    </p:spTree>
    <p:extLst>
      <p:ext uri="{BB962C8B-B14F-4D97-AF65-F5344CB8AC3E}">
        <p14:creationId xmlns:p14="http://schemas.microsoft.com/office/powerpoint/2010/main" val="9087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8100392" cy="634082"/>
          </a:xfrm>
        </p:spPr>
        <p:txBody>
          <a:bodyPr>
            <a:normAutofit/>
          </a:bodyPr>
          <a:lstStyle/>
          <a:p>
            <a:r>
              <a:rPr lang="fr-FR" sz="1800" b="1" dirty="0">
                <a:latin typeface="Tahoma" pitchFamily="34" charset="0"/>
                <a:cs typeface="Tahoma" pitchFamily="34" charset="0"/>
              </a:rPr>
              <a:t>Axe II : Gestion financière et budget de la collectivité</a:t>
            </a:r>
            <a:endParaRPr lang="fr-FR" sz="1800" dirty="0"/>
          </a:p>
        </p:txBody>
      </p:sp>
      <p:sp>
        <p:nvSpPr>
          <p:cNvPr id="3" name="Espace réservé du contenu 2"/>
          <p:cNvSpPr>
            <a:spLocks noGrp="1"/>
          </p:cNvSpPr>
          <p:nvPr>
            <p:ph idx="1"/>
          </p:nvPr>
        </p:nvSpPr>
        <p:spPr>
          <a:xfrm>
            <a:off x="1043608" y="1447800"/>
            <a:ext cx="8100392" cy="4800600"/>
          </a:xfrm>
        </p:spPr>
        <p:txBody>
          <a:bodyPr>
            <a:normAutofit/>
          </a:bodyPr>
          <a:lstStyle/>
          <a:p>
            <a:pPr>
              <a:lnSpc>
                <a:spcPct val="120000"/>
              </a:lnSpc>
              <a:buNone/>
            </a:pPr>
            <a:r>
              <a:rPr lang="fr-FR" sz="1700" dirty="0">
                <a:latin typeface="Tahoma" pitchFamily="34" charset="0"/>
                <a:cs typeface="Tahoma" pitchFamily="34" charset="0"/>
              </a:rPr>
              <a:t>Les opérations d’emprunts réalisées par la commune sont soumises à des</a:t>
            </a:r>
          </a:p>
          <a:p>
            <a:pPr>
              <a:lnSpc>
                <a:spcPct val="120000"/>
              </a:lnSpc>
              <a:buNone/>
            </a:pPr>
            <a:r>
              <a:rPr lang="fr-FR" sz="1700" dirty="0">
                <a:latin typeface="Tahoma" pitchFamily="34" charset="0"/>
                <a:cs typeface="Tahoma" pitchFamily="34" charset="0"/>
              </a:rPr>
              <a:t>règles ﬁxées par voie réglementaire.</a:t>
            </a:r>
          </a:p>
          <a:p>
            <a:pPr>
              <a:lnSpc>
                <a:spcPct val="120000"/>
              </a:lnSpc>
              <a:buNone/>
            </a:pPr>
            <a:endParaRPr lang="fr-FR" sz="1700" dirty="0">
              <a:latin typeface="Tahoma" pitchFamily="34" charset="0"/>
              <a:cs typeface="Tahoma" pitchFamily="34" charset="0"/>
            </a:endParaRPr>
          </a:p>
          <a:p>
            <a:pPr>
              <a:lnSpc>
                <a:spcPct val="120000"/>
              </a:lnSpc>
              <a:buNone/>
            </a:pPr>
            <a:r>
              <a:rPr lang="fr-FR" sz="1700" dirty="0">
                <a:latin typeface="Tahoma" pitchFamily="34" charset="0"/>
                <a:cs typeface="Tahoma" pitchFamily="34" charset="0"/>
              </a:rPr>
              <a:t>Les collectivités territoriales peuvent, dans l'attente du recouvrement des</a:t>
            </a:r>
          </a:p>
          <a:p>
            <a:pPr>
              <a:lnSpc>
                <a:spcPct val="120000"/>
              </a:lnSpc>
              <a:buNone/>
            </a:pPr>
            <a:r>
              <a:rPr lang="fr-FR" sz="1700" dirty="0">
                <a:latin typeface="Tahoma" pitchFamily="34" charset="0"/>
                <a:cs typeface="Tahoma" pitchFamily="34" charset="0"/>
              </a:rPr>
              <a:t>recettes à percevoir au titre des ressources </a:t>
            </a:r>
            <a:r>
              <a:rPr lang="fr-FR" sz="1700" dirty="0" err="1">
                <a:latin typeface="Tahoma" pitchFamily="34" charset="0"/>
                <a:cs typeface="Tahoma" pitchFamily="34" charset="0"/>
              </a:rPr>
              <a:t>ﬁscales</a:t>
            </a:r>
            <a:r>
              <a:rPr lang="fr-FR" sz="1700" dirty="0">
                <a:latin typeface="Tahoma" pitchFamily="34" charset="0"/>
                <a:cs typeface="Tahoma" pitchFamily="34" charset="0"/>
              </a:rPr>
              <a:t> et au titre de la part qui</a:t>
            </a:r>
          </a:p>
          <a:p>
            <a:pPr>
              <a:lnSpc>
                <a:spcPct val="120000"/>
              </a:lnSpc>
              <a:buNone/>
            </a:pPr>
            <a:r>
              <a:rPr lang="fr-FR" sz="1700" dirty="0">
                <a:latin typeface="Tahoma" pitchFamily="34" charset="0"/>
                <a:cs typeface="Tahoma" pitchFamily="34" charset="0"/>
              </a:rPr>
              <a:t>leur reviennent sur les impôts de I ‘Etat, </a:t>
            </a:r>
            <a:r>
              <a:rPr lang="fr-FR" sz="1700" b="1" dirty="0" err="1">
                <a:latin typeface="Tahoma" pitchFamily="34" charset="0"/>
                <a:cs typeface="Tahoma" pitchFamily="34" charset="0"/>
              </a:rPr>
              <a:t>bénéﬁcier</a:t>
            </a:r>
            <a:r>
              <a:rPr lang="fr-FR" sz="1700" b="1" dirty="0">
                <a:latin typeface="Tahoma" pitchFamily="34" charset="0"/>
                <a:cs typeface="Tahoma" pitchFamily="34" charset="0"/>
              </a:rPr>
              <a:t> d’avances de l’Etat </a:t>
            </a:r>
            <a:r>
              <a:rPr lang="fr-FR" sz="1700" dirty="0">
                <a:latin typeface="Tahoma" pitchFamily="34" charset="0"/>
                <a:cs typeface="Tahoma" pitchFamily="34" charset="0"/>
              </a:rPr>
              <a:t>sous</a:t>
            </a:r>
          </a:p>
          <a:p>
            <a:pPr>
              <a:lnSpc>
                <a:spcPct val="120000"/>
              </a:lnSpc>
              <a:buNone/>
            </a:pPr>
            <a:r>
              <a:rPr lang="fr-FR" sz="1700" dirty="0">
                <a:latin typeface="Tahoma" pitchFamily="34" charset="0"/>
                <a:cs typeface="Tahoma" pitchFamily="34" charset="0"/>
              </a:rPr>
              <a:t>formes de facilités de trésorerie.</a:t>
            </a:r>
          </a:p>
          <a:p>
            <a:endParaRPr lang="fr-FR" dirty="0"/>
          </a:p>
        </p:txBody>
      </p:sp>
    </p:spTree>
    <p:extLst>
      <p:ext uri="{BB962C8B-B14F-4D97-AF65-F5344CB8AC3E}">
        <p14:creationId xmlns:p14="http://schemas.microsoft.com/office/powerpoint/2010/main" val="1927936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116632"/>
            <a:ext cx="8172400" cy="720080"/>
          </a:xfrm>
        </p:spPr>
        <p:txBody>
          <a:bodyPr>
            <a:normAutofit/>
          </a:bodyPr>
          <a:lstStyle/>
          <a:p>
            <a:pPr algn="l"/>
            <a:r>
              <a:rPr lang="fr-FR" sz="1800" b="1" dirty="0">
                <a:latin typeface="Tahoma" panose="020B0604030504040204" pitchFamily="34" charset="0"/>
                <a:ea typeface="Tahoma" panose="020B0604030504040204" pitchFamily="34" charset="0"/>
                <a:cs typeface="Tahoma" panose="020B0604030504040204" pitchFamily="34" charset="0"/>
              </a:rPr>
              <a:t>Axe III: Établissement, vote et présentation du budget au visa</a:t>
            </a:r>
            <a:endParaRPr lang="fr-FR" sz="4000" dirty="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contenu 2"/>
          <p:cNvSpPr>
            <a:spLocks noGrp="1"/>
          </p:cNvSpPr>
          <p:nvPr>
            <p:ph idx="1"/>
          </p:nvPr>
        </p:nvSpPr>
        <p:spPr>
          <a:xfrm>
            <a:off x="971600" y="1052736"/>
            <a:ext cx="8064896" cy="5328592"/>
          </a:xfrm>
        </p:spPr>
        <p:txBody>
          <a:bodyPr>
            <a:noAutofit/>
          </a:bodyPr>
          <a:lstStyle/>
          <a:p>
            <a:pPr>
              <a:lnSpc>
                <a:spcPct val="140000"/>
              </a:lnSpc>
              <a:buNone/>
            </a:pPr>
            <a:r>
              <a:rPr lang="fr-FR" sz="1800" b="1" dirty="0">
                <a:latin typeface="Tahoma" pitchFamily="34" charset="0"/>
                <a:cs typeface="Tahoma" pitchFamily="34" charset="0"/>
              </a:rPr>
              <a:t>     A-Préparation  et vote du budget</a:t>
            </a:r>
          </a:p>
          <a:p>
            <a:pPr marL="90488" indent="0">
              <a:lnSpc>
                <a:spcPct val="140000"/>
              </a:lnSpc>
              <a:buNone/>
            </a:pPr>
            <a:r>
              <a:rPr lang="fr-FR" sz="1800" dirty="0">
                <a:latin typeface="Tahoma" pitchFamily="34" charset="0"/>
                <a:cs typeface="Tahoma" pitchFamily="34" charset="0"/>
              </a:rPr>
              <a:t>Le budget est préparé par le président du conseil pour les communes urbaines et rurales et leurs groupements , les régions, et les préfectures et provinces.</a:t>
            </a:r>
          </a:p>
          <a:p>
            <a:pPr marL="90488" indent="0">
              <a:lnSpc>
                <a:spcPct val="140000"/>
              </a:lnSpc>
              <a:buNone/>
            </a:pPr>
            <a:r>
              <a:rPr lang="fr-FR" sz="1800" dirty="0">
                <a:latin typeface="Tahoma" pitchFamily="34" charset="0"/>
                <a:cs typeface="Tahoma" pitchFamily="34" charset="0"/>
              </a:rPr>
              <a:t>Le budget doit être établi sur la base d‘une </a:t>
            </a:r>
            <a:r>
              <a:rPr lang="fr-FR" sz="1800" b="1" dirty="0">
                <a:latin typeface="Tahoma" pitchFamily="34" charset="0"/>
                <a:cs typeface="Tahoma" pitchFamily="34" charset="0"/>
              </a:rPr>
              <a:t>programmation triennale </a:t>
            </a:r>
            <a:r>
              <a:rPr lang="fr-FR" sz="1800" dirty="0">
                <a:latin typeface="Tahoma" pitchFamily="34" charset="0"/>
                <a:cs typeface="Tahoma" pitchFamily="34" charset="0"/>
              </a:rPr>
              <a:t>de l‘ensemble des ressources et charges de la commune conformément au plan d'action de la commune. </a:t>
            </a:r>
          </a:p>
          <a:p>
            <a:pPr marL="90488" indent="0">
              <a:lnSpc>
                <a:spcPct val="140000"/>
              </a:lnSpc>
              <a:buNone/>
            </a:pPr>
            <a:r>
              <a:rPr lang="fr-FR" sz="1800" dirty="0">
                <a:latin typeface="Tahoma" pitchFamily="34" charset="0"/>
                <a:cs typeface="Tahoma" pitchFamily="34" charset="0"/>
              </a:rPr>
              <a:t>Cette programmation est actualisée chaque année pour l‘adapter avec l’évolution des ressources et des charges. </a:t>
            </a:r>
          </a:p>
          <a:p>
            <a:pPr marL="90488" indent="0">
              <a:lnSpc>
                <a:spcPct val="140000"/>
              </a:lnSpc>
              <a:buNone/>
            </a:pPr>
            <a:r>
              <a:rPr lang="fr-FR" sz="1800" b="1" dirty="0">
                <a:latin typeface="Tahoma" pitchFamily="34" charset="0"/>
                <a:cs typeface="Tahoma" pitchFamily="34" charset="0"/>
              </a:rPr>
              <a:t>Etude du budget par la commission du budget</a:t>
            </a:r>
          </a:p>
          <a:p>
            <a:pPr marL="90488" indent="0">
              <a:lnSpc>
                <a:spcPct val="140000"/>
              </a:lnSpc>
              <a:buNone/>
            </a:pPr>
            <a:r>
              <a:rPr lang="fr-FR" sz="1800" dirty="0">
                <a:latin typeface="Tahoma" pitchFamily="34" charset="0"/>
                <a:cs typeface="Tahoma" pitchFamily="34" charset="0"/>
              </a:rPr>
              <a:t>Le budget accompagné des documents nécessaires est soumis pour étude à la commission compétente dans </a:t>
            </a:r>
            <a:r>
              <a:rPr lang="fr-FR" sz="1800" b="1" dirty="0">
                <a:latin typeface="Tahoma" pitchFamily="34" charset="0"/>
                <a:cs typeface="Tahoma" pitchFamily="34" charset="0"/>
              </a:rPr>
              <a:t>un délai de 10 jours </a:t>
            </a:r>
            <a:r>
              <a:rPr lang="fr-FR" sz="1800" dirty="0">
                <a:latin typeface="Tahoma" pitchFamily="34" charset="0"/>
                <a:cs typeface="Tahoma" pitchFamily="34" charset="0"/>
              </a:rPr>
              <a:t>au moins avant la date d'ouverture de la session relative à l'approbation du budget par le conseil. </a:t>
            </a:r>
            <a:r>
              <a:rPr lang="fr-FR" sz="800" dirty="0">
                <a:latin typeface="Tahoma" pitchFamily="34" charset="0"/>
                <a:cs typeface="Tahoma" pitchFamily="34" charset="0"/>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260648"/>
            <a:ext cx="8244408" cy="922114"/>
          </a:xfrm>
        </p:spPr>
        <p:txBody>
          <a:bodyPr>
            <a:noAutofit/>
          </a:bodyPr>
          <a:lstStyle/>
          <a:p>
            <a:r>
              <a:rPr lang="fr-FR" sz="1800" b="1" dirty="0">
                <a:latin typeface="Tahoma" panose="020B0604030504040204" pitchFamily="34" charset="0"/>
                <a:ea typeface="Tahoma" panose="020B0604030504040204" pitchFamily="34" charset="0"/>
                <a:cs typeface="Tahoma" panose="020B0604030504040204" pitchFamily="34" charset="0"/>
              </a:rPr>
              <a:t>Axe III: Établissement, vote et présentation du budget au visa</a:t>
            </a:r>
            <a:endParaRPr lang="fr-FR" sz="1800" dirty="0"/>
          </a:p>
        </p:txBody>
      </p:sp>
      <p:sp>
        <p:nvSpPr>
          <p:cNvPr id="3" name="Espace réservé du contenu 2"/>
          <p:cNvSpPr>
            <a:spLocks noGrp="1"/>
          </p:cNvSpPr>
          <p:nvPr>
            <p:ph idx="1"/>
          </p:nvPr>
        </p:nvSpPr>
        <p:spPr>
          <a:xfrm>
            <a:off x="1043608" y="1196752"/>
            <a:ext cx="7992888" cy="5051648"/>
          </a:xfrm>
        </p:spPr>
        <p:txBody>
          <a:bodyPr>
            <a:noAutofit/>
          </a:bodyPr>
          <a:lstStyle/>
          <a:p>
            <a:pPr>
              <a:lnSpc>
                <a:spcPct val="140000"/>
              </a:lnSpc>
              <a:buNone/>
            </a:pPr>
            <a:r>
              <a:rPr lang="fr-FR" sz="2000" b="1" dirty="0">
                <a:latin typeface="Tahoma" pitchFamily="34" charset="0"/>
                <a:cs typeface="Tahoma" pitchFamily="34" charset="0"/>
              </a:rPr>
              <a:t>A -Vote du budget</a:t>
            </a:r>
          </a:p>
          <a:p>
            <a:pPr>
              <a:lnSpc>
                <a:spcPct val="140000"/>
              </a:lnSpc>
              <a:buNone/>
            </a:pPr>
            <a:r>
              <a:rPr lang="fr-FR" sz="2000" b="1" dirty="0">
                <a:latin typeface="Tahoma" pitchFamily="34" charset="0"/>
                <a:cs typeface="Tahoma" pitchFamily="34" charset="0"/>
              </a:rPr>
              <a:t>Le vote des recettes doit intervenir avant le vote des dépenses</a:t>
            </a:r>
            <a:r>
              <a:rPr lang="fr-FR" sz="2000" dirty="0">
                <a:latin typeface="Tahoma" pitchFamily="34" charset="0"/>
                <a:cs typeface="Tahoma" pitchFamily="34" charset="0"/>
              </a:rPr>
              <a:t>.</a:t>
            </a:r>
          </a:p>
          <a:p>
            <a:pPr marL="90488" indent="-7938">
              <a:lnSpc>
                <a:spcPct val="140000"/>
              </a:lnSpc>
              <a:buNone/>
            </a:pPr>
            <a:r>
              <a:rPr lang="fr-FR" sz="2000" dirty="0">
                <a:latin typeface="Tahoma" pitchFamily="34" charset="0"/>
                <a:cs typeface="Tahoma" pitchFamily="34" charset="0"/>
              </a:rPr>
              <a:t>Les prévisions des recettes font l’objet d‘un vote global en ce qui concerne le budget, les budgets annexes et les comptes spéciaux.</a:t>
            </a:r>
          </a:p>
          <a:p>
            <a:pPr>
              <a:lnSpc>
                <a:spcPct val="140000"/>
              </a:lnSpc>
              <a:buNone/>
            </a:pPr>
            <a:r>
              <a:rPr lang="fr-FR" sz="2000" b="1" dirty="0">
                <a:latin typeface="Tahoma" pitchFamily="34" charset="0"/>
                <a:cs typeface="Tahoma" pitchFamily="34" charset="0"/>
              </a:rPr>
              <a:t>Les dépenses </a:t>
            </a:r>
            <a:r>
              <a:rPr lang="fr-FR" sz="2000" dirty="0">
                <a:latin typeface="Tahoma" pitchFamily="34" charset="0"/>
                <a:cs typeface="Tahoma" pitchFamily="34" charset="0"/>
              </a:rPr>
              <a:t>du budget  font l'objet d'un </a:t>
            </a:r>
            <a:r>
              <a:rPr lang="fr-FR" sz="2000" b="1" dirty="0">
                <a:latin typeface="Tahoma" pitchFamily="34" charset="0"/>
                <a:cs typeface="Tahoma" pitchFamily="34" charset="0"/>
              </a:rPr>
              <a:t>vote par chapitre.</a:t>
            </a:r>
          </a:p>
          <a:p>
            <a:pPr>
              <a:lnSpc>
                <a:spcPct val="140000"/>
              </a:lnSpc>
              <a:buNone/>
            </a:pPr>
            <a:r>
              <a:rPr lang="fr-FR" sz="2000" dirty="0">
                <a:latin typeface="Tahoma" pitchFamily="34" charset="0"/>
                <a:cs typeface="Tahoma" pitchFamily="34" charset="0"/>
              </a:rPr>
              <a:t>Le budget doit être adopté au plus tard  :</a:t>
            </a:r>
          </a:p>
          <a:p>
            <a:pPr>
              <a:lnSpc>
                <a:spcPct val="140000"/>
              </a:lnSpc>
              <a:buNone/>
            </a:pPr>
            <a:r>
              <a:rPr lang="fr-FR" sz="2000" dirty="0">
                <a:latin typeface="Tahoma" pitchFamily="34" charset="0"/>
                <a:cs typeface="Tahoma" pitchFamily="34" charset="0"/>
              </a:rPr>
              <a:t>-</a:t>
            </a:r>
            <a:r>
              <a:rPr lang="fr-FR" sz="2000" b="1" dirty="0">
                <a:latin typeface="Tahoma" pitchFamily="34" charset="0"/>
                <a:cs typeface="Tahoma" pitchFamily="34" charset="0"/>
              </a:rPr>
              <a:t>   5 novembre  </a:t>
            </a:r>
            <a:r>
              <a:rPr lang="fr-FR" sz="2000" dirty="0">
                <a:latin typeface="Tahoma" pitchFamily="34" charset="0"/>
                <a:cs typeface="Tahoma" pitchFamily="34" charset="0"/>
              </a:rPr>
              <a:t>pour les régions;</a:t>
            </a:r>
          </a:p>
          <a:p>
            <a:pPr>
              <a:lnSpc>
                <a:spcPct val="140000"/>
              </a:lnSpc>
              <a:buNone/>
            </a:pPr>
            <a:r>
              <a:rPr lang="fr-FR" sz="2000" dirty="0">
                <a:latin typeface="Tahoma" pitchFamily="34" charset="0"/>
                <a:cs typeface="Tahoma" pitchFamily="34" charset="0"/>
              </a:rPr>
              <a:t>-  </a:t>
            </a:r>
            <a:r>
              <a:rPr lang="fr-FR" sz="2000" b="1" dirty="0">
                <a:latin typeface="Tahoma" pitchFamily="34" charset="0"/>
                <a:cs typeface="Tahoma" pitchFamily="34" charset="0"/>
              </a:rPr>
              <a:t>15 novembre  </a:t>
            </a:r>
            <a:r>
              <a:rPr lang="fr-FR" sz="2000" dirty="0">
                <a:latin typeface="Tahoma" pitchFamily="34" charset="0"/>
                <a:cs typeface="Tahoma" pitchFamily="34" charset="0"/>
              </a:rPr>
              <a:t>pour les communes urbaines  et les préfectures et provinces</a:t>
            </a:r>
          </a:p>
          <a:p>
            <a:pPr>
              <a:lnSpc>
                <a:spcPct val="140000"/>
              </a:lnSpc>
              <a:buNone/>
            </a:pPr>
            <a:endParaRPr lang="fr-FR" sz="2000" dirty="0">
              <a:latin typeface="Tahoma" pitchFamily="34" charset="0"/>
              <a:cs typeface="Tahoma" pitchFamily="34" charset="0"/>
            </a:endParaRPr>
          </a:p>
          <a:p>
            <a:pPr>
              <a:lnSpc>
                <a:spcPct val="140000"/>
              </a:lnSpc>
              <a:buNone/>
            </a:pPr>
            <a:endParaRPr lang="fr-FR" sz="1200" dirty="0">
              <a:latin typeface="Tahoma" pitchFamily="34" charset="0"/>
              <a:cs typeface="Tahoma"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74638"/>
            <a:ext cx="7920880" cy="562074"/>
          </a:xfrm>
        </p:spPr>
        <p:txBody>
          <a:bodyPr>
            <a:noAutofit/>
          </a:bodyPr>
          <a:lstStyle/>
          <a:p>
            <a:pPr algn="l"/>
            <a:r>
              <a:rPr lang="fr-FR" sz="1800" b="1" dirty="0">
                <a:latin typeface="Tahoma" panose="020B0604030504040204" pitchFamily="34" charset="0"/>
                <a:ea typeface="Tahoma" panose="020B0604030504040204" pitchFamily="34" charset="0"/>
                <a:cs typeface="Tahoma" panose="020B0604030504040204" pitchFamily="34" charset="0"/>
              </a:rPr>
              <a:t>Axe III: Établissement, vote et présentation du budget pour  visa</a:t>
            </a:r>
            <a:endParaRPr lang="fr-FR" sz="1800" dirty="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contenu 2"/>
          <p:cNvSpPr>
            <a:spLocks noGrp="1"/>
          </p:cNvSpPr>
          <p:nvPr>
            <p:ph idx="1"/>
          </p:nvPr>
        </p:nvSpPr>
        <p:spPr>
          <a:xfrm>
            <a:off x="1043608" y="1052736"/>
            <a:ext cx="8100392" cy="4785395"/>
          </a:xfrm>
        </p:spPr>
        <p:txBody>
          <a:bodyPr>
            <a:noAutofit/>
          </a:bodyPr>
          <a:lstStyle/>
          <a:p>
            <a:pPr>
              <a:lnSpc>
                <a:spcPct val="160000"/>
              </a:lnSpc>
              <a:buNone/>
            </a:pPr>
            <a:r>
              <a:rPr lang="fr-FR" sz="2000" b="1" dirty="0">
                <a:latin typeface="Tahoma" pitchFamily="34" charset="0"/>
                <a:cs typeface="Tahoma" pitchFamily="34" charset="0"/>
              </a:rPr>
              <a:t>B- </a:t>
            </a:r>
            <a:r>
              <a:rPr lang="fr-FR" sz="2000" b="1" dirty="0">
                <a:latin typeface="Tahoma" panose="020B0604030504040204" pitchFamily="34" charset="0"/>
                <a:ea typeface="Tahoma" panose="020B0604030504040204" pitchFamily="34" charset="0"/>
                <a:cs typeface="Tahoma" panose="020B0604030504040204" pitchFamily="34" charset="0"/>
              </a:rPr>
              <a:t>visa du budget </a:t>
            </a:r>
          </a:p>
          <a:p>
            <a:pPr marL="90488" indent="-7938">
              <a:buNone/>
            </a:pPr>
            <a:r>
              <a:rPr lang="fr-FR" sz="2000" dirty="0">
                <a:latin typeface="Tahoma" panose="020B0604030504040204" pitchFamily="34" charset="0"/>
                <a:ea typeface="Tahoma" panose="020B0604030504040204" pitchFamily="34" charset="0"/>
                <a:cs typeface="Tahoma" panose="020B0604030504040204" pitchFamily="34" charset="0"/>
              </a:rPr>
              <a:t>Le budget adopté doit être présenté à l’autorité gouvernementale chargée de l’intérieur pour les régions, au gouverneur de la préfecture, province  pour visa au plus tard</a:t>
            </a:r>
            <a:r>
              <a:rPr lang="fr-FR" sz="2000" b="1" dirty="0">
                <a:latin typeface="Tahoma" panose="020B0604030504040204" pitchFamily="34" charset="0"/>
                <a:ea typeface="Tahoma" panose="020B0604030504040204" pitchFamily="34" charset="0"/>
                <a:cs typeface="Tahoma" panose="020B0604030504040204" pitchFamily="34" charset="0"/>
              </a:rPr>
              <a:t> le 20 </a:t>
            </a:r>
            <a:r>
              <a:rPr lang="fr-FR" sz="2000" dirty="0">
                <a:latin typeface="Tahoma" panose="020B0604030504040204" pitchFamily="34" charset="0"/>
                <a:ea typeface="Tahoma" panose="020B0604030504040204" pitchFamily="34" charset="0"/>
                <a:cs typeface="Tahoma" panose="020B0604030504040204" pitchFamily="34" charset="0"/>
              </a:rPr>
              <a:t>novembre pour les préfectures, provinces et les communes .</a:t>
            </a:r>
          </a:p>
          <a:p>
            <a:pPr marL="90488" indent="-7938">
              <a:buNone/>
            </a:pPr>
            <a:r>
              <a:rPr lang="fr-FR" sz="2000" dirty="0">
                <a:latin typeface="Tahoma" panose="020B0604030504040204" pitchFamily="34" charset="0"/>
                <a:ea typeface="Tahoma" panose="020B0604030504040204" pitchFamily="34" charset="0"/>
                <a:cs typeface="Tahoma" panose="020B0604030504040204" pitchFamily="34" charset="0"/>
              </a:rPr>
              <a:t> il doit être accompagné d'un état faisant ressortir la programmation</a:t>
            </a:r>
          </a:p>
          <a:p>
            <a:pPr marL="90488" indent="-7938">
              <a:buNone/>
            </a:pPr>
            <a:r>
              <a:rPr lang="fr-FR" sz="2000" dirty="0">
                <a:latin typeface="Tahoma" panose="020B0604030504040204" pitchFamily="34" charset="0"/>
                <a:ea typeface="Tahoma" panose="020B0604030504040204" pitchFamily="34" charset="0"/>
                <a:cs typeface="Tahoma" panose="020B0604030504040204" pitchFamily="34" charset="0"/>
              </a:rPr>
              <a:t>triennale et les états comptables et ﬁnanciers de la collectivité.</a:t>
            </a:r>
          </a:p>
          <a:p>
            <a:pPr>
              <a:buNone/>
            </a:pPr>
            <a:endParaRPr lang="fr-FR" sz="2000" dirty="0">
              <a:latin typeface="Tahoma" panose="020B0604030504040204" pitchFamily="34" charset="0"/>
              <a:ea typeface="Tahoma" panose="020B0604030504040204" pitchFamily="34" charset="0"/>
              <a:cs typeface="Tahoma" panose="020B0604030504040204" pitchFamily="34" charset="0"/>
            </a:endParaRPr>
          </a:p>
          <a:p>
            <a:pPr>
              <a:buNone/>
            </a:pPr>
            <a:r>
              <a:rPr lang="fr-FR" sz="2000" dirty="0">
                <a:latin typeface="Tahoma" panose="020B0604030504040204" pitchFamily="34" charset="0"/>
                <a:ea typeface="Tahoma" panose="020B0604030504040204" pitchFamily="34" charset="0"/>
                <a:cs typeface="Tahoma" panose="020B0604030504040204" pitchFamily="34" charset="0"/>
              </a:rPr>
              <a:t>Le budget devient </a:t>
            </a:r>
            <a:r>
              <a:rPr lang="fr-FR" sz="2000" b="1" dirty="0">
                <a:latin typeface="Tahoma" panose="020B0604030504040204" pitchFamily="34" charset="0"/>
                <a:ea typeface="Tahoma" panose="020B0604030504040204" pitchFamily="34" charset="0"/>
                <a:cs typeface="Tahoma" panose="020B0604030504040204" pitchFamily="34" charset="0"/>
              </a:rPr>
              <a:t>exécutoire </a:t>
            </a:r>
            <a:r>
              <a:rPr lang="fr-FR" sz="2000" dirty="0">
                <a:latin typeface="Tahoma" panose="020B0604030504040204" pitchFamily="34" charset="0"/>
                <a:ea typeface="Tahoma" panose="020B0604030504040204" pitchFamily="34" charset="0"/>
                <a:cs typeface="Tahoma" panose="020B0604030504040204" pitchFamily="34" charset="0"/>
              </a:rPr>
              <a:t>après son visa. </a:t>
            </a:r>
          </a:p>
          <a:p>
            <a:pPr>
              <a:buNone/>
            </a:pPr>
            <a:endParaRPr lang="fr-FR" sz="2000" dirty="0">
              <a:latin typeface="Tahoma" panose="020B0604030504040204" pitchFamily="34" charset="0"/>
              <a:ea typeface="Tahoma" panose="020B0604030504040204" pitchFamily="34" charset="0"/>
              <a:cs typeface="Tahoma" panose="020B0604030504040204" pitchFamily="34" charset="0"/>
            </a:endParaRPr>
          </a:p>
          <a:p>
            <a:pPr>
              <a:buNone/>
            </a:pPr>
            <a:r>
              <a:rPr lang="fr-FR" sz="2000" dirty="0">
                <a:latin typeface="Tahoma" panose="020B0604030504040204" pitchFamily="34" charset="0"/>
                <a:ea typeface="Tahoma" panose="020B0604030504040204" pitchFamily="34" charset="0"/>
                <a:cs typeface="Tahoma" panose="020B0604030504040204" pitchFamily="34" charset="0"/>
              </a:rPr>
              <a:t>-Dépôt du budget visé au siège de la collectivité (15j a/c date visa)</a:t>
            </a:r>
          </a:p>
          <a:p>
            <a:pPr>
              <a:buNone/>
            </a:pPr>
            <a:r>
              <a:rPr lang="fr-FR" sz="2000" dirty="0">
                <a:latin typeface="Tahoma" panose="020B0604030504040204" pitchFamily="34" charset="0"/>
                <a:ea typeface="Tahoma" panose="020B0604030504040204" pitchFamily="34" charset="0"/>
                <a:cs typeface="Tahoma" panose="020B0604030504040204" pitchFamily="34" charset="0"/>
              </a:rPr>
              <a:t>-Mise à la disposition du public par tout moyen de publicité</a:t>
            </a:r>
          </a:p>
          <a:p>
            <a:pPr>
              <a:buNone/>
            </a:pPr>
            <a:r>
              <a:rPr lang="fr-FR" sz="2000" dirty="0">
                <a:latin typeface="Tahoma" panose="020B0604030504040204" pitchFamily="34" charset="0"/>
                <a:ea typeface="Tahoma" panose="020B0604030504040204" pitchFamily="34" charset="0"/>
                <a:cs typeface="Tahoma" panose="020B0604030504040204" pitchFamily="34" charset="0"/>
              </a:rPr>
              <a:t>-Notification au trésorier </a:t>
            </a:r>
          </a:p>
          <a:p>
            <a:pPr>
              <a:buNone/>
            </a:pPr>
            <a:endParaRPr lang="fr-FR" sz="2000" dirty="0">
              <a:latin typeface="Tahoma" panose="020B0604030504040204" pitchFamily="34" charset="0"/>
              <a:ea typeface="Tahoma" panose="020B0604030504040204" pitchFamily="34" charset="0"/>
              <a:cs typeface="Tahoma" panose="020B0604030504040204" pitchFamily="34" charset="0"/>
            </a:endParaRPr>
          </a:p>
          <a:p>
            <a:pPr>
              <a:buNone/>
            </a:pPr>
            <a:endParaRPr lang="fr-FR" sz="2000" dirty="0">
              <a:latin typeface="Tahoma" panose="020B0604030504040204" pitchFamily="34" charset="0"/>
              <a:ea typeface="Tahoma" panose="020B0604030504040204" pitchFamily="34" charset="0"/>
              <a:cs typeface="Tahoma" panose="020B0604030504040204" pitchFamily="34" charset="0"/>
            </a:endParaRPr>
          </a:p>
          <a:p>
            <a:pPr>
              <a:buNone/>
            </a:pPr>
            <a:endParaRPr lang="fr-FR" sz="20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7890080" cy="562074"/>
          </a:xfrm>
        </p:spPr>
        <p:txBody>
          <a:bodyPr>
            <a:noAutofit/>
          </a:bodyPr>
          <a:lstStyle/>
          <a:p>
            <a:r>
              <a:rPr lang="fr-FR" sz="1800" b="1" dirty="0">
                <a:latin typeface="Tahoma" panose="020B0604030504040204" pitchFamily="34" charset="0"/>
                <a:ea typeface="Tahoma" panose="020B0604030504040204" pitchFamily="34" charset="0"/>
                <a:cs typeface="Tahoma" panose="020B0604030504040204" pitchFamily="34" charset="0"/>
              </a:rPr>
              <a:t>Axe III: Établissement, vote et présentation du budget pour  visa</a:t>
            </a:r>
            <a:endParaRPr lang="fr-FR" sz="1800" dirty="0"/>
          </a:p>
        </p:txBody>
      </p:sp>
      <p:sp>
        <p:nvSpPr>
          <p:cNvPr id="3" name="Espace réservé du contenu 2"/>
          <p:cNvSpPr>
            <a:spLocks noGrp="1"/>
          </p:cNvSpPr>
          <p:nvPr>
            <p:ph idx="1"/>
          </p:nvPr>
        </p:nvSpPr>
        <p:spPr>
          <a:xfrm>
            <a:off x="1115616" y="1196752"/>
            <a:ext cx="7642096" cy="4800600"/>
          </a:xfrm>
        </p:spPr>
        <p:txBody>
          <a:bodyPr>
            <a:normAutofit/>
          </a:bodyPr>
          <a:lstStyle/>
          <a:p>
            <a:pPr marL="82296" indent="0" algn="just">
              <a:buNone/>
            </a:pPr>
            <a:r>
              <a:rPr lang="fr-FR" sz="2400" b="1" dirty="0">
                <a:latin typeface="Tahoma" pitchFamily="34" charset="0"/>
                <a:cs typeface="Tahoma" pitchFamily="34" charset="0"/>
              </a:rPr>
              <a:t>Conditions de visa du budget</a:t>
            </a:r>
            <a:endParaRPr lang="fr-FR" sz="2400" dirty="0">
              <a:latin typeface="Tahoma" pitchFamily="34" charset="0"/>
              <a:cs typeface="Tahoma" pitchFamily="34" charset="0"/>
            </a:endParaRPr>
          </a:p>
          <a:p>
            <a:pPr marL="82296" indent="0">
              <a:buNone/>
            </a:pPr>
            <a:r>
              <a:rPr lang="fr-FR" sz="2400" dirty="0"/>
              <a:t>- le respect des dispositions des lois organiques et des lois et règlements en vigueur ;</a:t>
            </a:r>
          </a:p>
          <a:p>
            <a:pPr marL="82296" indent="0">
              <a:buNone/>
            </a:pPr>
            <a:r>
              <a:rPr lang="fr-FR" sz="2400" dirty="0"/>
              <a:t>- l'équilibre du budget sur la base de la sincérité des prévisions des recettes et des dépenses ;</a:t>
            </a:r>
          </a:p>
          <a:p>
            <a:pPr marL="82296" indent="0">
              <a:buNone/>
            </a:pPr>
            <a:r>
              <a:rPr lang="fr-FR" sz="2400" dirty="0"/>
              <a:t>-l'inscription des dépenses obligatoires </a:t>
            </a:r>
          </a:p>
          <a:p>
            <a:pPr marL="82296" indent="0">
              <a:buNone/>
            </a:pPr>
            <a:endParaRPr lang="fr-FR" sz="2400" dirty="0"/>
          </a:p>
          <a:p>
            <a:pPr algn="just">
              <a:buNone/>
            </a:pPr>
            <a:r>
              <a:rPr lang="fr-FR" sz="2400" b="1" dirty="0">
                <a:latin typeface="Tahoma" panose="020B0604030504040204" pitchFamily="34" charset="0"/>
                <a:ea typeface="Tahoma" panose="020B0604030504040204" pitchFamily="34" charset="0"/>
                <a:cs typeface="Tahoma" panose="020B0604030504040204" pitchFamily="34" charset="0"/>
              </a:rPr>
              <a:t>Cas de refus de  visa du budget </a:t>
            </a:r>
          </a:p>
          <a:p>
            <a:pPr marL="90488" indent="0" algn="just">
              <a:buNone/>
            </a:pPr>
            <a:r>
              <a:rPr lang="fr-FR" sz="2400" dirty="0">
                <a:latin typeface="Tahoma" panose="020B0604030504040204" pitchFamily="34" charset="0"/>
                <a:ea typeface="Tahoma" panose="020B0604030504040204" pitchFamily="34" charset="0"/>
                <a:cs typeface="Tahoma" panose="020B0604030504040204" pitchFamily="34" charset="0"/>
              </a:rPr>
              <a:t> notification au président du conseil des motifs du refus du visa dans un </a:t>
            </a:r>
            <a:r>
              <a:rPr lang="fr-FR" sz="2400" b="1" dirty="0">
                <a:latin typeface="Tahoma" panose="020B0604030504040204" pitchFamily="34" charset="0"/>
                <a:ea typeface="Tahoma" panose="020B0604030504040204" pitchFamily="34" charset="0"/>
                <a:cs typeface="Tahoma" panose="020B0604030504040204" pitchFamily="34" charset="0"/>
              </a:rPr>
              <a:t>délai maximum de 15 jours </a:t>
            </a:r>
            <a:r>
              <a:rPr lang="fr-FR" sz="2400" dirty="0">
                <a:latin typeface="Tahoma" panose="020B0604030504040204" pitchFamily="34" charset="0"/>
                <a:ea typeface="Tahoma" panose="020B0604030504040204" pitchFamily="34" charset="0"/>
                <a:cs typeface="Tahoma" panose="020B0604030504040204" pitchFamily="34" charset="0"/>
              </a:rPr>
              <a:t>à compter de la date de réception du budget.</a:t>
            </a:r>
          </a:p>
          <a:p>
            <a:pPr algn="just">
              <a:buNone/>
            </a:pPr>
            <a:endParaRPr lang="fr-FR" sz="2400" dirty="0">
              <a:latin typeface="Tahoma" panose="020B0604030504040204" pitchFamily="34" charset="0"/>
              <a:ea typeface="Tahoma" panose="020B0604030504040204" pitchFamily="34" charset="0"/>
              <a:cs typeface="Tahoma" panose="020B0604030504040204" pitchFamily="34" charset="0"/>
            </a:endParaRPr>
          </a:p>
          <a:p>
            <a:pPr marL="82296" indent="0">
              <a:buNone/>
            </a:pPr>
            <a:endParaRPr lang="fr-FR" sz="2400" dirty="0">
              <a:latin typeface="Tahoma" pitchFamily="34" charset="0"/>
              <a:cs typeface="Tahoma" pitchFamily="34" charset="0"/>
            </a:endParaRPr>
          </a:p>
          <a:p>
            <a:endParaRPr lang="fr-FR" sz="2400" dirty="0"/>
          </a:p>
        </p:txBody>
      </p:sp>
    </p:spTree>
    <p:extLst>
      <p:ext uri="{BB962C8B-B14F-4D97-AF65-F5344CB8AC3E}">
        <p14:creationId xmlns:p14="http://schemas.microsoft.com/office/powerpoint/2010/main" val="2451129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87624" y="260648"/>
            <a:ext cx="7956376" cy="432048"/>
          </a:xfrm>
        </p:spPr>
        <p:txBody>
          <a:bodyPr>
            <a:normAutofit/>
          </a:bodyPr>
          <a:lstStyle/>
          <a:p>
            <a:r>
              <a:rPr lang="fr-FR" sz="2000" b="1" dirty="0">
                <a:latin typeface="Tahoma" pitchFamily="34" charset="0"/>
                <a:cs typeface="Tahoma" pitchFamily="34" charset="0"/>
              </a:rPr>
              <a:t>Axe II : Gestion financière et budget de la collectivité</a:t>
            </a:r>
            <a:endParaRPr lang="fr-FR" sz="2000" dirty="0">
              <a:latin typeface="Tahoma" pitchFamily="34" charset="0"/>
              <a:cs typeface="Tahoma" pitchFamily="34" charset="0"/>
            </a:endParaRPr>
          </a:p>
        </p:txBody>
      </p:sp>
      <p:sp>
        <p:nvSpPr>
          <p:cNvPr id="3" name="Sous-titre 2"/>
          <p:cNvSpPr>
            <a:spLocks noGrp="1"/>
          </p:cNvSpPr>
          <p:nvPr>
            <p:ph type="subTitle" idx="1"/>
          </p:nvPr>
        </p:nvSpPr>
        <p:spPr>
          <a:xfrm>
            <a:off x="1043608" y="1196752"/>
            <a:ext cx="8100392" cy="4968552"/>
          </a:xfrm>
        </p:spPr>
        <p:txBody>
          <a:bodyPr>
            <a:noAutofit/>
          </a:bodyPr>
          <a:lstStyle/>
          <a:p>
            <a:pPr algn="just"/>
            <a:r>
              <a:rPr lang="fr-FR" sz="1800" b="1" dirty="0">
                <a:solidFill>
                  <a:schemeClr val="tx1"/>
                </a:solidFill>
                <a:latin typeface="Tahoma" pitchFamily="34" charset="0"/>
                <a:cs typeface="Tahoma" pitchFamily="34" charset="0"/>
              </a:rPr>
              <a:t>A- </a:t>
            </a:r>
            <a:r>
              <a:rPr lang="fr-FR" sz="1800" b="1" dirty="0">
                <a:solidFill>
                  <a:schemeClr val="tx1"/>
                </a:solidFill>
                <a:latin typeface="Tahoma" panose="020B0604030504040204" pitchFamily="34" charset="0"/>
                <a:ea typeface="Tahoma" panose="020B0604030504040204" pitchFamily="34" charset="0"/>
                <a:cs typeface="Tahoma" panose="020B0604030504040204" pitchFamily="34" charset="0"/>
              </a:rPr>
              <a:t>définition du budget</a:t>
            </a:r>
          </a:p>
          <a:p>
            <a:pPr algn="just"/>
            <a:r>
              <a:rPr lang="fr-FR" sz="1800" dirty="0">
                <a:solidFill>
                  <a:schemeClr val="tx1"/>
                </a:solidFill>
                <a:latin typeface="Tahoma" panose="020B0604030504040204" pitchFamily="34" charset="0"/>
                <a:ea typeface="Tahoma" panose="020B0604030504040204" pitchFamily="34" charset="0"/>
                <a:cs typeface="Tahoma" panose="020B0604030504040204" pitchFamily="34" charset="0"/>
              </a:rPr>
              <a:t>Le budget est l'acte qui prévoit et autorise, pour chaque année budgétaire, l'ensemble des ressources et des charges de la collectivité locale ou du groupement.</a:t>
            </a:r>
          </a:p>
          <a:p>
            <a:pPr algn="just"/>
            <a:r>
              <a:rPr lang="fr-FR" sz="1800" dirty="0">
                <a:solidFill>
                  <a:schemeClr val="tx1"/>
                </a:solidFill>
                <a:latin typeface="Tahoma" panose="020B0604030504040204" pitchFamily="34" charset="0"/>
                <a:ea typeface="Tahoma" panose="020B0604030504040204" pitchFamily="34" charset="0"/>
                <a:cs typeface="Tahoma" panose="020B0604030504040204" pitchFamily="34" charset="0"/>
              </a:rPr>
              <a:t>L'année budgétaire commence le 1er janvier et se termine le 31 décembre de la même année.</a:t>
            </a:r>
          </a:p>
          <a:p>
            <a:pPr algn="just"/>
            <a:r>
              <a:rPr lang="fr-FR" sz="1800" dirty="0">
                <a:solidFill>
                  <a:schemeClr val="tx1"/>
                </a:solidFill>
                <a:latin typeface="Tahoma" panose="020B0604030504040204" pitchFamily="34" charset="0"/>
                <a:ea typeface="Tahoma" panose="020B0604030504040204" pitchFamily="34" charset="0"/>
                <a:cs typeface="Tahoma" panose="020B0604030504040204" pitchFamily="34" charset="0"/>
              </a:rPr>
              <a:t>Les conventions financières, les garanties accordées, les crédits d'engagement et les autorisations de programme engagent  les finances des années ultérieures</a:t>
            </a:r>
          </a:p>
          <a:p>
            <a:pPr algn="just"/>
            <a:r>
              <a:rPr lang="fr-FR" sz="18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r-FR" sz="1800" b="1" dirty="0">
                <a:solidFill>
                  <a:schemeClr val="tx1"/>
                </a:solidFill>
                <a:latin typeface="Tahoma" panose="020B0604030504040204" pitchFamily="34" charset="0"/>
                <a:ea typeface="Tahoma" panose="020B0604030504040204" pitchFamily="34" charset="0"/>
                <a:cs typeface="Tahoma" panose="020B0604030504040204" pitchFamily="34" charset="0"/>
              </a:rPr>
              <a:t>B- Structure du budget</a:t>
            </a:r>
          </a:p>
          <a:p>
            <a:pPr algn="just"/>
            <a:r>
              <a:rPr lang="fr-FR" sz="1800" dirty="0">
                <a:solidFill>
                  <a:schemeClr val="tx1"/>
                </a:solidFill>
                <a:latin typeface="Tahoma" panose="020B0604030504040204" pitchFamily="34" charset="0"/>
                <a:ea typeface="Tahoma" panose="020B0604030504040204" pitchFamily="34" charset="0"/>
                <a:cs typeface="Tahoma" panose="020B0604030504040204" pitchFamily="34" charset="0"/>
              </a:rPr>
              <a:t>Le budget comprend deux parties :</a:t>
            </a:r>
          </a:p>
          <a:p>
            <a:pPr algn="just"/>
            <a:r>
              <a:rPr lang="fr-FR" sz="1800" dirty="0">
                <a:solidFill>
                  <a:schemeClr val="tx1"/>
                </a:solidFill>
                <a:latin typeface="Tahoma" panose="020B0604030504040204" pitchFamily="34" charset="0"/>
                <a:ea typeface="Tahoma" panose="020B0604030504040204" pitchFamily="34" charset="0"/>
                <a:cs typeface="Tahoma" panose="020B0604030504040204" pitchFamily="34" charset="0"/>
              </a:rPr>
              <a:t>-la première partie décrit les opérations de fonctionnement tant en recettes qu'en dépenses ;</a:t>
            </a:r>
          </a:p>
          <a:p>
            <a:pPr algn="just"/>
            <a:r>
              <a:rPr lang="fr-FR" sz="1800" dirty="0">
                <a:solidFill>
                  <a:schemeClr val="tx1"/>
                </a:solidFill>
                <a:latin typeface="Tahoma" panose="020B0604030504040204" pitchFamily="34" charset="0"/>
                <a:ea typeface="Tahoma" panose="020B0604030504040204" pitchFamily="34" charset="0"/>
                <a:cs typeface="Tahoma" panose="020B0604030504040204" pitchFamily="34" charset="0"/>
              </a:rPr>
              <a:t>-la deuxième partie est relative aux opérations d'équipement ; elle présente l'ensemble des ressources affectées à l'équipement et l'emploi qui en est fait.</a:t>
            </a:r>
          </a:p>
          <a:p>
            <a:pPr algn="just"/>
            <a:r>
              <a:rPr lang="fr-FR" sz="1800" dirty="0">
                <a:latin typeface="Tahoma" panose="020B0604030504040204" pitchFamily="34" charset="0"/>
                <a:ea typeface="Tahoma" panose="020B0604030504040204" pitchFamily="34" charset="0"/>
                <a:cs typeface="Tahoma" panose="020B0604030504040204" pitchFamily="34" charset="0"/>
              </a:rPr>
              <a:t>-Le budget peut comprendre des budgets annexes et des comptes spéciaux .</a:t>
            </a:r>
          </a:p>
          <a:p>
            <a:pPr algn="just"/>
            <a:endParaRPr lang="fr-FR" sz="1800" dirty="0">
              <a:latin typeface="Tahoma" panose="020B0604030504040204" pitchFamily="34" charset="0"/>
              <a:ea typeface="Tahoma" panose="020B0604030504040204" pitchFamily="34" charset="0"/>
              <a:cs typeface="Tahoma" panose="020B0604030504040204" pitchFamily="34" charset="0"/>
            </a:endParaRPr>
          </a:p>
          <a:p>
            <a:pPr marL="313182" indent="-285750" algn="just">
              <a:buFont typeface="Arial" charset="0"/>
              <a:buChar char="•"/>
            </a:pPr>
            <a:endParaRPr lang="fr-FR"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necteur droit 3"/>
          <p:cNvSpPr/>
          <p:nvPr/>
        </p:nvSpPr>
        <p:spPr>
          <a:xfrm>
            <a:off x="8191009" y="3380177"/>
            <a:ext cx="94897" cy="2605778"/>
          </a:xfrm>
          <a:custGeom>
            <a:avLst/>
            <a:gdLst/>
            <a:ahLst/>
            <a:cxnLst/>
            <a:rect l="0" t="0" r="0" b="0"/>
            <a:pathLst>
              <a:path>
                <a:moveTo>
                  <a:pt x="94897" y="0"/>
                </a:moveTo>
                <a:lnTo>
                  <a:pt x="94897" y="2493265"/>
                </a:lnTo>
                <a:lnTo>
                  <a:pt x="0" y="2493265"/>
                </a:lnTo>
                <a:lnTo>
                  <a:pt x="0" y="2605778"/>
                </a:lnTo>
              </a:path>
            </a:pathLst>
          </a:custGeom>
          <a:noFill/>
          <a:ln>
            <a:solidFill>
              <a:schemeClr val="bg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3" name="Connecteur droit 4"/>
          <p:cNvSpPr/>
          <p:nvPr/>
        </p:nvSpPr>
        <p:spPr>
          <a:xfrm>
            <a:off x="8240187" y="2190838"/>
            <a:ext cx="91440" cy="418110"/>
          </a:xfrm>
          <a:custGeom>
            <a:avLst/>
            <a:gdLst/>
            <a:ahLst/>
            <a:cxnLst/>
            <a:rect l="0" t="0" r="0" b="0"/>
            <a:pathLst>
              <a:path>
                <a:moveTo>
                  <a:pt x="45720" y="0"/>
                </a:moveTo>
                <a:lnTo>
                  <a:pt x="45720" y="41811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 name="Connecteur droit 5"/>
          <p:cNvSpPr/>
          <p:nvPr/>
        </p:nvSpPr>
        <p:spPr>
          <a:xfrm>
            <a:off x="4208709" y="1241868"/>
            <a:ext cx="4077197" cy="177741"/>
          </a:xfrm>
          <a:custGeom>
            <a:avLst/>
            <a:gdLst/>
            <a:ahLst/>
            <a:cxnLst/>
            <a:rect l="0" t="0" r="0" b="0"/>
            <a:pathLst>
              <a:path>
                <a:moveTo>
                  <a:pt x="0" y="0"/>
                </a:moveTo>
                <a:lnTo>
                  <a:pt x="0" y="65228"/>
                </a:lnTo>
                <a:lnTo>
                  <a:pt x="4077197" y="65228"/>
                </a:lnTo>
                <a:lnTo>
                  <a:pt x="4077197" y="177741"/>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5" name="Connecteur droit 6"/>
          <p:cNvSpPr/>
          <p:nvPr/>
        </p:nvSpPr>
        <p:spPr>
          <a:xfrm>
            <a:off x="5478659" y="3939025"/>
            <a:ext cx="1694601" cy="694201"/>
          </a:xfrm>
          <a:custGeom>
            <a:avLst/>
            <a:gdLst/>
            <a:ahLst/>
            <a:cxnLst/>
            <a:rect l="0" t="0" r="0" b="0"/>
            <a:pathLst>
              <a:path>
                <a:moveTo>
                  <a:pt x="1694601" y="694201"/>
                </a:moveTo>
                <a:lnTo>
                  <a:pt x="0" y="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Connecteur droit 8"/>
          <p:cNvSpPr/>
          <p:nvPr/>
        </p:nvSpPr>
        <p:spPr>
          <a:xfrm>
            <a:off x="4862439" y="2312272"/>
            <a:ext cx="494899" cy="394317"/>
          </a:xfrm>
          <a:custGeom>
            <a:avLst/>
            <a:gdLst/>
            <a:ahLst/>
            <a:cxnLst/>
            <a:rect l="0" t="0" r="0" b="0"/>
            <a:pathLst>
              <a:path>
                <a:moveTo>
                  <a:pt x="494899" y="0"/>
                </a:moveTo>
                <a:lnTo>
                  <a:pt x="494899" y="281804"/>
                </a:lnTo>
                <a:lnTo>
                  <a:pt x="0" y="281804"/>
                </a:lnTo>
                <a:lnTo>
                  <a:pt x="0" y="394317"/>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 name="Connecteur droit 9"/>
          <p:cNvSpPr/>
          <p:nvPr/>
        </p:nvSpPr>
        <p:spPr>
          <a:xfrm>
            <a:off x="5357338" y="1541044"/>
            <a:ext cx="1535279" cy="649786"/>
          </a:xfrm>
          <a:custGeom>
            <a:avLst/>
            <a:gdLst/>
            <a:ahLst/>
            <a:cxnLst/>
            <a:rect l="0" t="0" r="0" b="0"/>
            <a:pathLst>
              <a:path>
                <a:moveTo>
                  <a:pt x="1535279" y="649786"/>
                </a:moveTo>
                <a:lnTo>
                  <a:pt x="0" y="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Connecteur droit 10"/>
          <p:cNvSpPr/>
          <p:nvPr/>
        </p:nvSpPr>
        <p:spPr>
          <a:xfrm>
            <a:off x="4208709" y="1241868"/>
            <a:ext cx="2683908" cy="177733"/>
          </a:xfrm>
          <a:custGeom>
            <a:avLst/>
            <a:gdLst/>
            <a:ahLst/>
            <a:cxnLst/>
            <a:rect l="0" t="0" r="0" b="0"/>
            <a:pathLst>
              <a:path>
                <a:moveTo>
                  <a:pt x="0" y="0"/>
                </a:moveTo>
                <a:lnTo>
                  <a:pt x="0" y="65220"/>
                </a:lnTo>
                <a:lnTo>
                  <a:pt x="2683908" y="65220"/>
                </a:lnTo>
                <a:lnTo>
                  <a:pt x="2683908" y="17773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Connecteur droit 11"/>
          <p:cNvSpPr/>
          <p:nvPr/>
        </p:nvSpPr>
        <p:spPr>
          <a:xfrm>
            <a:off x="2999573" y="4636879"/>
            <a:ext cx="905982" cy="385386"/>
          </a:xfrm>
          <a:custGeom>
            <a:avLst/>
            <a:gdLst/>
            <a:ahLst/>
            <a:cxnLst/>
            <a:rect l="0" t="0" r="0" b="0"/>
            <a:pathLst>
              <a:path>
                <a:moveTo>
                  <a:pt x="0" y="0"/>
                </a:moveTo>
                <a:lnTo>
                  <a:pt x="0" y="272873"/>
                </a:lnTo>
                <a:lnTo>
                  <a:pt x="905982" y="272873"/>
                </a:lnTo>
                <a:lnTo>
                  <a:pt x="905982" y="385386"/>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 name="Connecteur droit 12"/>
          <p:cNvSpPr/>
          <p:nvPr/>
        </p:nvSpPr>
        <p:spPr>
          <a:xfrm>
            <a:off x="2068753" y="4636879"/>
            <a:ext cx="930819" cy="381029"/>
          </a:xfrm>
          <a:custGeom>
            <a:avLst/>
            <a:gdLst/>
            <a:ahLst/>
            <a:cxnLst/>
            <a:rect l="0" t="0" r="0" b="0"/>
            <a:pathLst>
              <a:path>
                <a:moveTo>
                  <a:pt x="930819" y="0"/>
                </a:moveTo>
                <a:lnTo>
                  <a:pt x="930819" y="268516"/>
                </a:lnTo>
                <a:lnTo>
                  <a:pt x="0" y="268516"/>
                </a:lnTo>
                <a:lnTo>
                  <a:pt x="0" y="381029"/>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 name="Connecteur droit 13"/>
          <p:cNvSpPr/>
          <p:nvPr/>
        </p:nvSpPr>
        <p:spPr>
          <a:xfrm>
            <a:off x="2953853" y="3669739"/>
            <a:ext cx="91440" cy="229922"/>
          </a:xfrm>
          <a:custGeom>
            <a:avLst/>
            <a:gdLst/>
            <a:ahLst/>
            <a:cxnLst/>
            <a:rect l="0" t="0" r="0" b="0"/>
            <a:pathLst>
              <a:path>
                <a:moveTo>
                  <a:pt x="72597" y="0"/>
                </a:moveTo>
                <a:lnTo>
                  <a:pt x="72597" y="117409"/>
                </a:lnTo>
                <a:lnTo>
                  <a:pt x="45720" y="117409"/>
                </a:lnTo>
                <a:lnTo>
                  <a:pt x="45720" y="229922"/>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3" name="Connecteur droit 14"/>
          <p:cNvSpPr/>
          <p:nvPr/>
        </p:nvSpPr>
        <p:spPr>
          <a:xfrm>
            <a:off x="2425963" y="2378259"/>
            <a:ext cx="600487" cy="520251"/>
          </a:xfrm>
          <a:custGeom>
            <a:avLst/>
            <a:gdLst/>
            <a:ahLst/>
            <a:cxnLst/>
            <a:rect l="0" t="0" r="0" b="0"/>
            <a:pathLst>
              <a:path>
                <a:moveTo>
                  <a:pt x="0" y="0"/>
                </a:moveTo>
                <a:lnTo>
                  <a:pt x="0" y="407738"/>
                </a:lnTo>
                <a:lnTo>
                  <a:pt x="600487" y="407738"/>
                </a:lnTo>
                <a:lnTo>
                  <a:pt x="600487" y="520251"/>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Connecteur droit 15"/>
          <p:cNvSpPr/>
          <p:nvPr/>
        </p:nvSpPr>
        <p:spPr>
          <a:xfrm>
            <a:off x="570754" y="3646648"/>
            <a:ext cx="716536" cy="2269243"/>
          </a:xfrm>
          <a:custGeom>
            <a:avLst/>
            <a:gdLst/>
            <a:ahLst/>
            <a:cxnLst/>
            <a:rect l="0" t="0" r="0" b="0"/>
            <a:pathLst>
              <a:path>
                <a:moveTo>
                  <a:pt x="716536" y="0"/>
                </a:moveTo>
                <a:lnTo>
                  <a:pt x="716536" y="2156730"/>
                </a:lnTo>
                <a:lnTo>
                  <a:pt x="0" y="2156730"/>
                </a:lnTo>
                <a:lnTo>
                  <a:pt x="0" y="2269243"/>
                </a:lnTo>
              </a:path>
            </a:pathLst>
          </a:custGeom>
          <a:noFill/>
          <a:ln>
            <a:solidFill>
              <a:schemeClr val="bg1"/>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Connecteur droit 16"/>
          <p:cNvSpPr/>
          <p:nvPr/>
        </p:nvSpPr>
        <p:spPr>
          <a:xfrm>
            <a:off x="1287291" y="2378259"/>
            <a:ext cx="1138671" cy="497161"/>
          </a:xfrm>
          <a:custGeom>
            <a:avLst/>
            <a:gdLst/>
            <a:ahLst/>
            <a:cxnLst/>
            <a:rect l="0" t="0" r="0" b="0"/>
            <a:pathLst>
              <a:path>
                <a:moveTo>
                  <a:pt x="1138671" y="0"/>
                </a:moveTo>
                <a:lnTo>
                  <a:pt x="1138671" y="384648"/>
                </a:lnTo>
                <a:lnTo>
                  <a:pt x="0" y="384648"/>
                </a:lnTo>
                <a:lnTo>
                  <a:pt x="0" y="497161"/>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6" name="Connecteur droit 17"/>
          <p:cNvSpPr/>
          <p:nvPr/>
        </p:nvSpPr>
        <p:spPr>
          <a:xfrm>
            <a:off x="570754" y="1816789"/>
            <a:ext cx="1855208" cy="356681"/>
          </a:xfrm>
          <a:custGeom>
            <a:avLst/>
            <a:gdLst/>
            <a:ahLst/>
            <a:cxnLst/>
            <a:rect l="0" t="0" r="0" b="0"/>
            <a:pathLst>
              <a:path>
                <a:moveTo>
                  <a:pt x="0" y="356681"/>
                </a:moveTo>
                <a:lnTo>
                  <a:pt x="1855208" y="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7" name="Connecteur droit 18"/>
          <p:cNvSpPr/>
          <p:nvPr/>
        </p:nvSpPr>
        <p:spPr>
          <a:xfrm>
            <a:off x="570754" y="1241868"/>
            <a:ext cx="3637955" cy="160373"/>
          </a:xfrm>
          <a:custGeom>
            <a:avLst/>
            <a:gdLst/>
            <a:ahLst/>
            <a:cxnLst/>
            <a:rect l="0" t="0" r="0" b="0"/>
            <a:pathLst>
              <a:path>
                <a:moveTo>
                  <a:pt x="3637955" y="0"/>
                </a:moveTo>
                <a:lnTo>
                  <a:pt x="3637955" y="47860"/>
                </a:lnTo>
                <a:lnTo>
                  <a:pt x="0" y="47860"/>
                </a:lnTo>
                <a:lnTo>
                  <a:pt x="0" y="16037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Rectangle à coins arrondis 17"/>
          <p:cNvSpPr/>
          <p:nvPr/>
        </p:nvSpPr>
        <p:spPr>
          <a:xfrm>
            <a:off x="3304216" y="470641"/>
            <a:ext cx="1808986" cy="771228"/>
          </a:xfrm>
          <a:prstGeom prst="roundRect">
            <a:avLst>
              <a:gd name="adj" fmla="val 10000"/>
            </a:avLst>
          </a:prstGeom>
        </p:spPr>
        <p:style>
          <a:lnRef idx="2">
            <a:schemeClr val="accent1"/>
          </a:lnRef>
          <a:fillRef idx="1">
            <a:schemeClr val="lt1"/>
          </a:fillRef>
          <a:effectRef idx="0">
            <a:schemeClr val="accent1"/>
          </a:effectRef>
          <a:fontRef idx="minor">
            <a:schemeClr val="dk1"/>
          </a:fontRef>
        </p:style>
      </p:sp>
      <p:grpSp>
        <p:nvGrpSpPr>
          <p:cNvPr id="6" name="Groupe 18"/>
          <p:cNvGrpSpPr/>
          <p:nvPr/>
        </p:nvGrpSpPr>
        <p:grpSpPr>
          <a:xfrm>
            <a:off x="3439164" y="598841"/>
            <a:ext cx="1808986" cy="771228"/>
            <a:chOff x="3340728" y="0"/>
            <a:chExt cx="1808986" cy="771228"/>
          </a:xfrm>
        </p:grpSpPr>
        <p:sp>
          <p:nvSpPr>
            <p:cNvPr id="84" name="Rectangle à coins arrondis 83"/>
            <p:cNvSpPr/>
            <p:nvPr/>
          </p:nvSpPr>
          <p:spPr>
            <a:xfrm>
              <a:off x="3340728" y="0"/>
              <a:ext cx="1808986" cy="771228"/>
            </a:xfrm>
            <a:prstGeom prst="roundRect">
              <a:avLst>
                <a:gd name="adj" fmla="val 10000"/>
              </a:avLst>
            </a:prstGeom>
          </p:spPr>
          <p:style>
            <a:lnRef idx="1">
              <a:schemeClr val="accent6"/>
            </a:lnRef>
            <a:fillRef idx="2">
              <a:schemeClr val="accent6"/>
            </a:fillRef>
            <a:effectRef idx="1">
              <a:schemeClr val="accent6"/>
            </a:effectRef>
            <a:fontRef idx="minor">
              <a:schemeClr val="dk1">
                <a:hueOff val="0"/>
                <a:satOff val="0"/>
                <a:lumOff val="0"/>
                <a:alphaOff val="0"/>
              </a:schemeClr>
            </a:fontRef>
          </p:style>
        </p:sp>
        <p:sp>
          <p:nvSpPr>
            <p:cNvPr id="85" name="Rectangle 84"/>
            <p:cNvSpPr/>
            <p:nvPr/>
          </p:nvSpPr>
          <p:spPr>
            <a:xfrm>
              <a:off x="3363316" y="22588"/>
              <a:ext cx="1763810"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b="1" kern="1200" dirty="0">
                  <a:solidFill>
                    <a:schemeClr val="tx1">
                      <a:lumMod val="95000"/>
                      <a:lumOff val="5000"/>
                    </a:schemeClr>
                  </a:solidFill>
                </a:rPr>
                <a:t>Processus d’adoption et de visa des budgets des Communes </a:t>
              </a:r>
            </a:p>
            <a:p>
              <a:pPr lvl="0" algn="ctr" defTabSz="533400">
                <a:lnSpc>
                  <a:spcPct val="90000"/>
                </a:lnSpc>
                <a:spcBef>
                  <a:spcPct val="0"/>
                </a:spcBef>
                <a:spcAft>
                  <a:spcPct val="35000"/>
                </a:spcAft>
              </a:pPr>
              <a:r>
                <a:rPr lang="fr-FR" sz="1100" b="1" i="0" kern="1200" dirty="0">
                  <a:solidFill>
                    <a:schemeClr val="tx1">
                      <a:lumMod val="95000"/>
                      <a:lumOff val="5000"/>
                    </a:schemeClr>
                  </a:solidFill>
                  <a:latin typeface="Arial Black" pitchFamily="34" charset="0"/>
                </a:rPr>
                <a:t>(Loi 113-14)</a:t>
              </a:r>
            </a:p>
          </p:txBody>
        </p:sp>
      </p:grpSp>
      <p:sp>
        <p:nvSpPr>
          <p:cNvPr id="20" name="Rectangle à coins arrondis 19"/>
          <p:cNvSpPr/>
          <p:nvPr/>
        </p:nvSpPr>
        <p:spPr>
          <a:xfrm>
            <a:off x="-36512" y="1402242"/>
            <a:ext cx="1214533" cy="771228"/>
          </a:xfrm>
          <a:prstGeom prst="roundRect">
            <a:avLst>
              <a:gd name="adj" fmla="val 10000"/>
            </a:avLst>
          </a:prstGeom>
        </p:spPr>
        <p:style>
          <a:lnRef idx="1">
            <a:schemeClr val="accent4"/>
          </a:lnRef>
          <a:fillRef idx="3">
            <a:schemeClr val="accent4"/>
          </a:fillRef>
          <a:effectRef idx="2">
            <a:schemeClr val="accent4"/>
          </a:effectRef>
          <a:fontRef idx="minor">
            <a:schemeClr val="lt1"/>
          </a:fontRef>
        </p:style>
      </p:sp>
      <p:grpSp>
        <p:nvGrpSpPr>
          <p:cNvPr id="19" name="Groupe 20"/>
          <p:cNvGrpSpPr/>
          <p:nvPr/>
        </p:nvGrpSpPr>
        <p:grpSpPr>
          <a:xfrm>
            <a:off x="98436" y="1530442"/>
            <a:ext cx="1214533" cy="771228"/>
            <a:chOff x="0" y="931601"/>
            <a:chExt cx="1214533" cy="771228"/>
          </a:xfrm>
        </p:grpSpPr>
        <p:sp>
          <p:nvSpPr>
            <p:cNvPr id="82" name="Rectangle à coins arrondis 81"/>
            <p:cNvSpPr/>
            <p:nvPr/>
          </p:nvSpPr>
          <p:spPr>
            <a:xfrm>
              <a:off x="0" y="931601"/>
              <a:ext cx="1214533" cy="771228"/>
            </a:xfrm>
            <a:prstGeom prst="roundRect">
              <a:avLst>
                <a:gd name="adj" fmla="val 10000"/>
              </a:avLst>
            </a:prstGeom>
          </p:spPr>
          <p:style>
            <a:lnRef idx="2">
              <a:schemeClr val="accent3">
                <a:shade val="50000"/>
              </a:schemeClr>
            </a:lnRef>
            <a:fillRef idx="1">
              <a:schemeClr val="accent3"/>
            </a:fillRef>
            <a:effectRef idx="0">
              <a:schemeClr val="accent3"/>
            </a:effectRef>
            <a:fontRef idx="minor">
              <a:schemeClr val="dk1">
                <a:hueOff val="0"/>
                <a:satOff val="0"/>
                <a:lumOff val="0"/>
                <a:alphaOff val="0"/>
              </a:schemeClr>
            </a:fontRef>
          </p:style>
        </p:sp>
        <p:sp>
          <p:nvSpPr>
            <p:cNvPr id="83" name="Rectangle 82"/>
            <p:cNvSpPr/>
            <p:nvPr/>
          </p:nvSpPr>
          <p:spPr>
            <a:xfrm>
              <a:off x="22588" y="954189"/>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Budget adopté par le conseil</a:t>
              </a:r>
            </a:p>
            <a:p>
              <a:pPr lvl="0" algn="ctr" defTabSz="488950">
                <a:lnSpc>
                  <a:spcPct val="90000"/>
                </a:lnSpc>
                <a:spcBef>
                  <a:spcPct val="0"/>
                </a:spcBef>
                <a:spcAft>
                  <a:spcPct val="35000"/>
                </a:spcAft>
              </a:pPr>
              <a:r>
                <a:rPr lang="fr-FR" sz="1100" b="1" i="1" kern="1200" dirty="0"/>
                <a:t>(art. 186)</a:t>
              </a:r>
            </a:p>
          </p:txBody>
        </p:sp>
      </p:grpSp>
      <p:sp>
        <p:nvSpPr>
          <p:cNvPr id="22" name="Organigramme : Décision 21"/>
          <p:cNvSpPr/>
          <p:nvPr/>
        </p:nvSpPr>
        <p:spPr>
          <a:xfrm>
            <a:off x="1372804" y="1816789"/>
            <a:ext cx="2106316" cy="561469"/>
          </a:xfrm>
          <a:prstGeom prst="flowChartDecisi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21" name="Groupe 22"/>
          <p:cNvGrpSpPr/>
          <p:nvPr/>
        </p:nvGrpSpPr>
        <p:grpSpPr>
          <a:xfrm>
            <a:off x="1507752" y="1944989"/>
            <a:ext cx="2106316" cy="561469"/>
            <a:chOff x="1409316" y="1346148"/>
            <a:chExt cx="2106316" cy="561469"/>
          </a:xfrm>
        </p:grpSpPr>
        <p:sp>
          <p:nvSpPr>
            <p:cNvPr id="80" name="Organigramme : Décision 79"/>
            <p:cNvSpPr/>
            <p:nvPr/>
          </p:nvSpPr>
          <p:spPr>
            <a:xfrm>
              <a:off x="1409316" y="1346148"/>
              <a:ext cx="2106316" cy="561469"/>
            </a:xfrm>
            <a:prstGeom prst="flowChartDecision">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1" name="Organigramme : Décision 27"/>
            <p:cNvSpPr/>
            <p:nvPr/>
          </p:nvSpPr>
          <p:spPr>
            <a:xfrm>
              <a:off x="1935895" y="1486515"/>
              <a:ext cx="1053158" cy="2807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Envoi au Gouverneur </a:t>
              </a:r>
              <a:r>
                <a:rPr lang="fr-FR" sz="1100" b="1" i="1" kern="1200" dirty="0"/>
                <a:t>(art.189)</a:t>
              </a:r>
            </a:p>
          </p:txBody>
        </p:sp>
      </p:grpSp>
      <p:sp>
        <p:nvSpPr>
          <p:cNvPr id="24" name="Rectangle à coins arrondis 23"/>
          <p:cNvSpPr/>
          <p:nvPr/>
        </p:nvSpPr>
        <p:spPr>
          <a:xfrm>
            <a:off x="680024" y="2875420"/>
            <a:ext cx="1214533" cy="77122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23" name="Groupe 24"/>
          <p:cNvGrpSpPr/>
          <p:nvPr/>
        </p:nvGrpSpPr>
        <p:grpSpPr>
          <a:xfrm>
            <a:off x="814972" y="3003620"/>
            <a:ext cx="1214533" cy="771228"/>
            <a:chOff x="716536" y="2404779"/>
            <a:chExt cx="1214533" cy="771228"/>
          </a:xfrm>
        </p:grpSpPr>
        <p:sp>
          <p:nvSpPr>
            <p:cNvPr id="78" name="Rectangle à coins arrondis 77"/>
            <p:cNvSpPr/>
            <p:nvPr/>
          </p:nvSpPr>
          <p:spPr>
            <a:xfrm>
              <a:off x="716536" y="2404779"/>
              <a:ext cx="1214533" cy="771228"/>
            </a:xfrm>
            <a:prstGeom prst="roundRect">
              <a:avLst>
                <a:gd name="adj" fmla="val 10000"/>
              </a:avLst>
            </a:prstGeom>
          </p:spPr>
          <p:style>
            <a:lnRef idx="3">
              <a:schemeClr val="lt1"/>
            </a:lnRef>
            <a:fillRef idx="1">
              <a:schemeClr val="accent2"/>
            </a:fillRef>
            <a:effectRef idx="1">
              <a:schemeClr val="accent2"/>
            </a:effectRef>
            <a:fontRef idx="minor">
              <a:schemeClr val="dk1">
                <a:hueOff val="0"/>
                <a:satOff val="0"/>
                <a:lumOff val="0"/>
                <a:alphaOff val="0"/>
              </a:schemeClr>
            </a:fontRef>
          </p:style>
        </p:sp>
        <p:sp>
          <p:nvSpPr>
            <p:cNvPr id="79" name="Rectangle 78"/>
            <p:cNvSpPr/>
            <p:nvPr/>
          </p:nvSpPr>
          <p:spPr>
            <a:xfrm>
              <a:off x="739124" y="2427367"/>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a:t>Budget Visé</a:t>
              </a:r>
            </a:p>
          </p:txBody>
        </p:sp>
      </p:grpSp>
      <p:sp>
        <p:nvSpPr>
          <p:cNvPr id="26" name="Rectangle à coins arrondis 25"/>
          <p:cNvSpPr/>
          <p:nvPr/>
        </p:nvSpPr>
        <p:spPr>
          <a:xfrm>
            <a:off x="-36512" y="5915892"/>
            <a:ext cx="1214533" cy="771228"/>
          </a:xfrm>
          <a:prstGeom prst="roundRect">
            <a:avLst>
              <a:gd name="adj" fmla="val 10000"/>
            </a:avLst>
          </a:prstGeom>
          <a:solidFill>
            <a:srgbClr val="00B050"/>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grpSp>
        <p:nvGrpSpPr>
          <p:cNvPr id="25" name="Groupe 26"/>
          <p:cNvGrpSpPr/>
          <p:nvPr/>
        </p:nvGrpSpPr>
        <p:grpSpPr>
          <a:xfrm>
            <a:off x="98436" y="6044093"/>
            <a:ext cx="1214533" cy="771228"/>
            <a:chOff x="0" y="5445252"/>
            <a:chExt cx="1214533" cy="771228"/>
          </a:xfrm>
        </p:grpSpPr>
        <p:sp>
          <p:nvSpPr>
            <p:cNvPr id="76" name="Rectangle à coins arrondis 75"/>
            <p:cNvSpPr/>
            <p:nvPr/>
          </p:nvSpPr>
          <p:spPr>
            <a:xfrm>
              <a:off x="0" y="5445252"/>
              <a:ext cx="1214533" cy="771228"/>
            </a:xfrm>
            <a:prstGeom prst="roundRect">
              <a:avLst>
                <a:gd name="adj" fmla="val 10000"/>
              </a:avLst>
            </a:prstGeom>
            <a:ln>
              <a:solidFill>
                <a:srgbClr val="00B05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77" name="Rectangle 76"/>
            <p:cNvSpPr/>
            <p:nvPr/>
          </p:nvSpPr>
          <p:spPr>
            <a:xfrm>
              <a:off x="22588" y="5467840"/>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Envoi à l'ordonnateur pour dépôt à la commune et publication </a:t>
              </a:r>
              <a:r>
                <a:rPr lang="fr-FR" sz="1100" b="1" i="1" kern="1200" dirty="0"/>
                <a:t>(art.194)</a:t>
              </a:r>
            </a:p>
          </p:txBody>
        </p:sp>
      </p:grpSp>
      <p:sp>
        <p:nvSpPr>
          <p:cNvPr id="28" name="Rectangle à coins arrondis 27"/>
          <p:cNvSpPr/>
          <p:nvPr/>
        </p:nvSpPr>
        <p:spPr>
          <a:xfrm>
            <a:off x="2419184" y="2898510"/>
            <a:ext cx="1214533" cy="77122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27" name="Groupe 28"/>
          <p:cNvGrpSpPr/>
          <p:nvPr/>
        </p:nvGrpSpPr>
        <p:grpSpPr>
          <a:xfrm>
            <a:off x="2554132" y="3026711"/>
            <a:ext cx="1214533" cy="771228"/>
            <a:chOff x="2455696" y="2427870"/>
            <a:chExt cx="1214533" cy="771228"/>
          </a:xfrm>
        </p:grpSpPr>
        <p:sp>
          <p:nvSpPr>
            <p:cNvPr id="74" name="Rectangle à coins arrondis 73"/>
            <p:cNvSpPr/>
            <p:nvPr/>
          </p:nvSpPr>
          <p:spPr>
            <a:xfrm>
              <a:off x="2455696" y="2427870"/>
              <a:ext cx="1214533" cy="771228"/>
            </a:xfrm>
            <a:prstGeom prst="roundRect">
              <a:avLst>
                <a:gd name="adj" fmla="val 10000"/>
              </a:avLst>
            </a:prstGeom>
          </p:spPr>
          <p:style>
            <a:lnRef idx="2">
              <a:schemeClr val="accent4">
                <a:shade val="50000"/>
              </a:schemeClr>
            </a:lnRef>
            <a:fillRef idx="1">
              <a:schemeClr val="accent4"/>
            </a:fillRef>
            <a:effectRef idx="0">
              <a:schemeClr val="accent4"/>
            </a:effectRef>
            <a:fontRef idx="minor">
              <a:schemeClr val="dk1">
                <a:hueOff val="0"/>
                <a:satOff val="0"/>
                <a:lumOff val="0"/>
                <a:alphaOff val="0"/>
              </a:schemeClr>
            </a:fontRef>
          </p:style>
        </p:sp>
        <p:sp>
          <p:nvSpPr>
            <p:cNvPr id="75" name="Rectangle 74"/>
            <p:cNvSpPr/>
            <p:nvPr/>
          </p:nvSpPr>
          <p:spPr>
            <a:xfrm>
              <a:off x="2478284" y="2450458"/>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a:t>Budget non visé</a:t>
              </a:r>
            </a:p>
            <a:p>
              <a:pPr lvl="0" algn="ctr" defTabSz="488950">
                <a:lnSpc>
                  <a:spcPct val="90000"/>
                </a:lnSpc>
                <a:spcBef>
                  <a:spcPct val="0"/>
                </a:spcBef>
                <a:spcAft>
                  <a:spcPct val="35000"/>
                </a:spcAft>
              </a:pPr>
              <a:r>
                <a:rPr lang="fr-FR" sz="1100" b="1" i="1" kern="1200"/>
                <a:t>(art. 191)</a:t>
              </a:r>
            </a:p>
          </p:txBody>
        </p:sp>
      </p:grpSp>
      <p:sp>
        <p:nvSpPr>
          <p:cNvPr id="30" name="Rectangle à coins arrondis 29"/>
          <p:cNvSpPr/>
          <p:nvPr/>
        </p:nvSpPr>
        <p:spPr>
          <a:xfrm>
            <a:off x="2276494" y="3899662"/>
            <a:ext cx="1446156" cy="73721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29" name="Groupe 30"/>
          <p:cNvGrpSpPr/>
          <p:nvPr/>
        </p:nvGrpSpPr>
        <p:grpSpPr>
          <a:xfrm>
            <a:off x="2411442" y="4027862"/>
            <a:ext cx="1446156" cy="737217"/>
            <a:chOff x="2313006" y="3429021"/>
            <a:chExt cx="1446156" cy="737217"/>
          </a:xfrm>
        </p:grpSpPr>
        <p:sp>
          <p:nvSpPr>
            <p:cNvPr id="72" name="Rectangle à coins arrondis 71"/>
            <p:cNvSpPr/>
            <p:nvPr/>
          </p:nvSpPr>
          <p:spPr>
            <a:xfrm>
              <a:off x="2313006" y="3429021"/>
              <a:ext cx="1446156" cy="737217"/>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73" name="Rectangle 72"/>
            <p:cNvSpPr/>
            <p:nvPr/>
          </p:nvSpPr>
          <p:spPr>
            <a:xfrm>
              <a:off x="2334598" y="3450613"/>
              <a:ext cx="1402972" cy="69403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2</a:t>
              </a:r>
              <a:r>
                <a:rPr lang="fr-FR" sz="1100" b="1" kern="1200" baseline="30000" dirty="0"/>
                <a:t>ème</a:t>
              </a:r>
              <a:r>
                <a:rPr lang="fr-FR" sz="1100" b="1" kern="1200" dirty="0"/>
                <a:t> délibération du conseil</a:t>
              </a:r>
            </a:p>
            <a:p>
              <a:pPr lvl="0" algn="ctr" defTabSz="488950">
                <a:lnSpc>
                  <a:spcPct val="90000"/>
                </a:lnSpc>
                <a:spcBef>
                  <a:spcPct val="0"/>
                </a:spcBef>
                <a:spcAft>
                  <a:spcPct val="35000"/>
                </a:spcAft>
              </a:pPr>
              <a:r>
                <a:rPr lang="fr-FR" sz="1100" b="1" i="1" kern="1200" dirty="0"/>
                <a:t>(art. 191 2ème paragraphe)</a:t>
              </a:r>
            </a:p>
          </p:txBody>
        </p:sp>
      </p:grpSp>
      <p:sp>
        <p:nvSpPr>
          <p:cNvPr id="32" name="Rectangle à coins arrondis 31"/>
          <p:cNvSpPr/>
          <p:nvPr/>
        </p:nvSpPr>
        <p:spPr>
          <a:xfrm>
            <a:off x="1394056" y="5017909"/>
            <a:ext cx="1349394" cy="77122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31" name="Groupe 32"/>
          <p:cNvGrpSpPr/>
          <p:nvPr/>
        </p:nvGrpSpPr>
        <p:grpSpPr>
          <a:xfrm>
            <a:off x="1529004" y="5146109"/>
            <a:ext cx="1349394" cy="771228"/>
            <a:chOff x="1430568" y="4547268"/>
            <a:chExt cx="1349394" cy="771228"/>
          </a:xfrm>
        </p:grpSpPr>
        <p:sp>
          <p:nvSpPr>
            <p:cNvPr id="70" name="Rectangle à coins arrondis 69"/>
            <p:cNvSpPr/>
            <p:nvPr/>
          </p:nvSpPr>
          <p:spPr>
            <a:xfrm>
              <a:off x="1430568" y="4547268"/>
              <a:ext cx="1349394" cy="771228"/>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71" name="Rectangle 70"/>
            <p:cNvSpPr/>
            <p:nvPr/>
          </p:nvSpPr>
          <p:spPr>
            <a:xfrm>
              <a:off x="1453156" y="4569856"/>
              <a:ext cx="1304218"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a:t>Vote positif </a:t>
              </a:r>
            </a:p>
            <a:p>
              <a:pPr lvl="0" algn="ctr" defTabSz="488950">
                <a:lnSpc>
                  <a:spcPct val="90000"/>
                </a:lnSpc>
                <a:spcBef>
                  <a:spcPct val="0"/>
                </a:spcBef>
                <a:spcAft>
                  <a:spcPct val="35000"/>
                </a:spcAft>
              </a:pPr>
              <a:r>
                <a:rPr lang="fr-FR" sz="1100" b="1" kern="1200">
                  <a:solidFill>
                    <a:srgbClr val="002060"/>
                  </a:solidFill>
                </a:rPr>
                <a:t> (budget adopté)</a:t>
              </a:r>
            </a:p>
          </p:txBody>
        </p:sp>
      </p:grpSp>
      <p:sp>
        <p:nvSpPr>
          <p:cNvPr id="34" name="Rectangle à coins arrondis 33"/>
          <p:cNvSpPr/>
          <p:nvPr/>
        </p:nvSpPr>
        <p:spPr>
          <a:xfrm>
            <a:off x="3221712" y="5022266"/>
            <a:ext cx="1367685" cy="77122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33" name="Groupe 34"/>
          <p:cNvGrpSpPr/>
          <p:nvPr/>
        </p:nvGrpSpPr>
        <p:grpSpPr>
          <a:xfrm>
            <a:off x="3356660" y="5150467"/>
            <a:ext cx="1367685" cy="771228"/>
            <a:chOff x="3258224" y="4551626"/>
            <a:chExt cx="1367685" cy="771228"/>
          </a:xfrm>
        </p:grpSpPr>
        <p:sp>
          <p:nvSpPr>
            <p:cNvPr id="68" name="Rectangle à coins arrondis 67"/>
            <p:cNvSpPr/>
            <p:nvPr/>
          </p:nvSpPr>
          <p:spPr>
            <a:xfrm>
              <a:off x="3258224" y="4551626"/>
              <a:ext cx="1367685" cy="771228"/>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9" name="Rectangle 68"/>
            <p:cNvSpPr/>
            <p:nvPr/>
          </p:nvSpPr>
          <p:spPr>
            <a:xfrm>
              <a:off x="3280812" y="4574214"/>
              <a:ext cx="1322509"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a:t>Vote négatif</a:t>
              </a:r>
            </a:p>
            <a:p>
              <a:pPr lvl="0" algn="ctr" defTabSz="488950">
                <a:lnSpc>
                  <a:spcPct val="90000"/>
                </a:lnSpc>
                <a:spcBef>
                  <a:spcPct val="0"/>
                </a:spcBef>
                <a:spcAft>
                  <a:spcPct val="35000"/>
                </a:spcAft>
              </a:pPr>
              <a:r>
                <a:rPr lang="fr-FR" sz="1100" b="1" kern="1200">
                  <a:solidFill>
                    <a:srgbClr val="FF0000"/>
                  </a:solidFill>
                </a:rPr>
                <a:t> (budget non adopté)</a:t>
              </a:r>
            </a:p>
          </p:txBody>
        </p:sp>
      </p:grpSp>
      <p:sp>
        <p:nvSpPr>
          <p:cNvPr id="36" name="Rectangle à coins arrondis 35"/>
          <p:cNvSpPr/>
          <p:nvPr/>
        </p:nvSpPr>
        <p:spPr>
          <a:xfrm>
            <a:off x="6285351" y="1419602"/>
            <a:ext cx="1214533" cy="771228"/>
          </a:xfrm>
          <a:prstGeom prst="roundRect">
            <a:avLst>
              <a:gd name="adj" fmla="val 10000"/>
            </a:avLst>
          </a:prstGeom>
        </p:spPr>
        <p:style>
          <a:lnRef idx="1">
            <a:schemeClr val="accent4"/>
          </a:lnRef>
          <a:fillRef idx="3">
            <a:schemeClr val="accent4"/>
          </a:fillRef>
          <a:effectRef idx="2">
            <a:schemeClr val="accent4"/>
          </a:effectRef>
          <a:fontRef idx="minor">
            <a:schemeClr val="lt1"/>
          </a:fontRef>
        </p:style>
      </p:sp>
      <p:grpSp>
        <p:nvGrpSpPr>
          <p:cNvPr id="35" name="Groupe 36"/>
          <p:cNvGrpSpPr/>
          <p:nvPr/>
        </p:nvGrpSpPr>
        <p:grpSpPr>
          <a:xfrm>
            <a:off x="6420299" y="1547803"/>
            <a:ext cx="1214533" cy="771228"/>
            <a:chOff x="6321863" y="948962"/>
            <a:chExt cx="1214533" cy="771228"/>
          </a:xfrm>
        </p:grpSpPr>
        <p:sp>
          <p:nvSpPr>
            <p:cNvPr id="66" name="Rectangle à coins arrondis 65"/>
            <p:cNvSpPr/>
            <p:nvPr/>
          </p:nvSpPr>
          <p:spPr>
            <a:xfrm>
              <a:off x="6321863" y="948962"/>
              <a:ext cx="1214533" cy="771228"/>
            </a:xfrm>
            <a:prstGeom prst="roundRect">
              <a:avLst>
                <a:gd name="adj" fmla="val 10000"/>
              </a:avLst>
            </a:prstGeom>
          </p:spPr>
          <p:style>
            <a:lnRef idx="2">
              <a:schemeClr val="accent4">
                <a:shade val="50000"/>
              </a:schemeClr>
            </a:lnRef>
            <a:fillRef idx="1">
              <a:schemeClr val="accent4"/>
            </a:fillRef>
            <a:effectRef idx="0">
              <a:schemeClr val="accent4"/>
            </a:effectRef>
            <a:fontRef idx="minor">
              <a:schemeClr val="dk1">
                <a:hueOff val="0"/>
                <a:satOff val="0"/>
                <a:lumOff val="0"/>
                <a:alphaOff val="0"/>
              </a:schemeClr>
            </a:fontRef>
          </p:style>
        </p:sp>
        <p:sp>
          <p:nvSpPr>
            <p:cNvPr id="67" name="Rectangle 66"/>
            <p:cNvSpPr/>
            <p:nvPr/>
          </p:nvSpPr>
          <p:spPr>
            <a:xfrm>
              <a:off x="6344451" y="971550"/>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Budget non adopté</a:t>
              </a:r>
            </a:p>
            <a:p>
              <a:pPr lvl="0" algn="ctr" defTabSz="488950">
                <a:lnSpc>
                  <a:spcPct val="90000"/>
                </a:lnSpc>
                <a:spcBef>
                  <a:spcPct val="0"/>
                </a:spcBef>
                <a:spcAft>
                  <a:spcPct val="35000"/>
                </a:spcAft>
              </a:pPr>
              <a:r>
                <a:rPr lang="fr-FR" sz="1100" b="1" i="1" kern="1200" dirty="0"/>
                <a:t>(art. 187)</a:t>
              </a:r>
            </a:p>
          </p:txBody>
        </p:sp>
      </p:grpSp>
      <p:sp>
        <p:nvSpPr>
          <p:cNvPr id="38" name="Rectangle à coins arrondis 37"/>
          <p:cNvSpPr/>
          <p:nvPr/>
        </p:nvSpPr>
        <p:spPr>
          <a:xfrm>
            <a:off x="4750071" y="1541044"/>
            <a:ext cx="1214533" cy="77122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37" name="Groupe 38"/>
          <p:cNvGrpSpPr/>
          <p:nvPr/>
        </p:nvGrpSpPr>
        <p:grpSpPr>
          <a:xfrm>
            <a:off x="4885019" y="1669244"/>
            <a:ext cx="1214533" cy="771228"/>
            <a:chOff x="4786583" y="1070403"/>
            <a:chExt cx="1214533" cy="771228"/>
          </a:xfrm>
        </p:grpSpPr>
        <p:sp>
          <p:nvSpPr>
            <p:cNvPr id="64" name="Rectangle à coins arrondis 63"/>
            <p:cNvSpPr/>
            <p:nvPr/>
          </p:nvSpPr>
          <p:spPr>
            <a:xfrm>
              <a:off x="4786583" y="1070403"/>
              <a:ext cx="1214533" cy="771228"/>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5" name="Rectangle 64"/>
            <p:cNvSpPr/>
            <p:nvPr/>
          </p:nvSpPr>
          <p:spPr>
            <a:xfrm>
              <a:off x="4809171" y="1092991"/>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2</a:t>
              </a:r>
              <a:r>
                <a:rPr lang="fr-FR" sz="1100" b="1" kern="1200" baseline="30000" dirty="0"/>
                <a:t>ème</a:t>
              </a:r>
              <a:r>
                <a:rPr lang="fr-FR" sz="1100" b="1" kern="1200" dirty="0"/>
                <a:t> délibération du conseil</a:t>
              </a:r>
            </a:p>
            <a:p>
              <a:pPr lvl="0" algn="ctr" defTabSz="488950">
                <a:lnSpc>
                  <a:spcPct val="90000"/>
                </a:lnSpc>
                <a:spcBef>
                  <a:spcPct val="0"/>
                </a:spcBef>
                <a:spcAft>
                  <a:spcPct val="35000"/>
                </a:spcAft>
              </a:pPr>
              <a:r>
                <a:rPr lang="fr-FR" sz="1100" b="1" i="1" kern="1200" dirty="0"/>
                <a:t>(art. 187)</a:t>
              </a:r>
            </a:p>
          </p:txBody>
        </p:sp>
      </p:grpSp>
      <p:sp>
        <p:nvSpPr>
          <p:cNvPr id="40" name="Rectangle à coins arrondis 39"/>
          <p:cNvSpPr/>
          <p:nvPr/>
        </p:nvSpPr>
        <p:spPr>
          <a:xfrm>
            <a:off x="4255172" y="2706590"/>
            <a:ext cx="1214533" cy="77122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39" name="Groupe 40"/>
          <p:cNvGrpSpPr/>
          <p:nvPr/>
        </p:nvGrpSpPr>
        <p:grpSpPr>
          <a:xfrm>
            <a:off x="4390120" y="2834791"/>
            <a:ext cx="1214533" cy="771228"/>
            <a:chOff x="4291684" y="2235950"/>
            <a:chExt cx="1214533" cy="771228"/>
          </a:xfrm>
        </p:grpSpPr>
        <p:sp>
          <p:nvSpPr>
            <p:cNvPr id="62" name="Rectangle à coins arrondis 61"/>
            <p:cNvSpPr/>
            <p:nvPr/>
          </p:nvSpPr>
          <p:spPr>
            <a:xfrm>
              <a:off x="4291684" y="2235950"/>
              <a:ext cx="1214533" cy="771228"/>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3" name="Rectangle 62"/>
            <p:cNvSpPr/>
            <p:nvPr/>
          </p:nvSpPr>
          <p:spPr>
            <a:xfrm>
              <a:off x="4314272" y="2258538"/>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Budget adopté</a:t>
              </a:r>
            </a:p>
            <a:p>
              <a:pPr lvl="0" algn="ctr" defTabSz="488950">
                <a:lnSpc>
                  <a:spcPct val="90000"/>
                </a:lnSpc>
                <a:spcBef>
                  <a:spcPct val="0"/>
                </a:spcBef>
                <a:spcAft>
                  <a:spcPct val="35000"/>
                </a:spcAft>
              </a:pPr>
              <a:r>
                <a:rPr lang="fr-FR" sz="1100" b="1" i="1" kern="1200" dirty="0"/>
                <a:t>(art. 187)</a:t>
              </a:r>
            </a:p>
          </p:txBody>
        </p:sp>
      </p:grpSp>
      <p:sp>
        <p:nvSpPr>
          <p:cNvPr id="42" name="Rectangle à coins arrondis 41"/>
          <p:cNvSpPr/>
          <p:nvPr/>
        </p:nvSpPr>
        <p:spPr>
          <a:xfrm>
            <a:off x="6565994" y="3861998"/>
            <a:ext cx="1214533" cy="77122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41" name="Groupe 42"/>
          <p:cNvGrpSpPr/>
          <p:nvPr/>
        </p:nvGrpSpPr>
        <p:grpSpPr>
          <a:xfrm>
            <a:off x="6700942" y="3990199"/>
            <a:ext cx="1214533" cy="771228"/>
            <a:chOff x="6602506" y="3391358"/>
            <a:chExt cx="1214533" cy="771228"/>
          </a:xfrm>
        </p:grpSpPr>
        <p:sp>
          <p:nvSpPr>
            <p:cNvPr id="60" name="Rectangle à coins arrondis 59"/>
            <p:cNvSpPr/>
            <p:nvPr/>
          </p:nvSpPr>
          <p:spPr>
            <a:xfrm>
              <a:off x="6602506" y="3391358"/>
              <a:ext cx="1214533" cy="771228"/>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1" name="Rectangle 60"/>
            <p:cNvSpPr/>
            <p:nvPr/>
          </p:nvSpPr>
          <p:spPr>
            <a:xfrm>
              <a:off x="6625094" y="3413946"/>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Budget non voté</a:t>
              </a:r>
            </a:p>
            <a:p>
              <a:pPr lvl="0" algn="ctr" defTabSz="488950">
                <a:lnSpc>
                  <a:spcPct val="90000"/>
                </a:lnSpc>
                <a:spcBef>
                  <a:spcPct val="0"/>
                </a:spcBef>
                <a:spcAft>
                  <a:spcPct val="35000"/>
                </a:spcAft>
              </a:pPr>
              <a:r>
                <a:rPr lang="fr-FR" sz="1100" b="1" i="1" kern="1200" dirty="0"/>
                <a:t>(art. 187)</a:t>
              </a:r>
            </a:p>
          </p:txBody>
        </p:sp>
      </p:grpSp>
      <p:sp>
        <p:nvSpPr>
          <p:cNvPr id="44" name="Rectangle à coins arrondis 43"/>
          <p:cNvSpPr/>
          <p:nvPr/>
        </p:nvSpPr>
        <p:spPr>
          <a:xfrm>
            <a:off x="4871392" y="3939025"/>
            <a:ext cx="1214533" cy="77122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43" name="Groupe 44"/>
          <p:cNvGrpSpPr/>
          <p:nvPr/>
        </p:nvGrpSpPr>
        <p:grpSpPr>
          <a:xfrm>
            <a:off x="5006341" y="4067226"/>
            <a:ext cx="1214533" cy="771228"/>
            <a:chOff x="4907905" y="3468385"/>
            <a:chExt cx="1214533" cy="771228"/>
          </a:xfrm>
        </p:grpSpPr>
        <p:sp>
          <p:nvSpPr>
            <p:cNvPr id="58" name="Rectangle à coins arrondis 57"/>
            <p:cNvSpPr/>
            <p:nvPr/>
          </p:nvSpPr>
          <p:spPr>
            <a:xfrm>
              <a:off x="4907905" y="3468385"/>
              <a:ext cx="1214533" cy="771228"/>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59" name="Rectangle 58"/>
            <p:cNvSpPr/>
            <p:nvPr/>
          </p:nvSpPr>
          <p:spPr>
            <a:xfrm>
              <a:off x="4930493" y="3490973"/>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Envoi Budget + PV</a:t>
              </a:r>
            </a:p>
            <a:p>
              <a:pPr lvl="0" algn="ctr" defTabSz="488950">
                <a:lnSpc>
                  <a:spcPct val="90000"/>
                </a:lnSpc>
                <a:spcBef>
                  <a:spcPct val="0"/>
                </a:spcBef>
                <a:spcAft>
                  <a:spcPct val="35000"/>
                </a:spcAft>
              </a:pPr>
              <a:r>
                <a:rPr lang="fr-FR" sz="1100" b="1" i="1" kern="1200" dirty="0"/>
                <a:t>(art. 187)</a:t>
              </a:r>
            </a:p>
          </p:txBody>
        </p:sp>
      </p:grpSp>
      <p:sp>
        <p:nvSpPr>
          <p:cNvPr id="46" name="Rectangle à coins arrondis 45"/>
          <p:cNvSpPr/>
          <p:nvPr/>
        </p:nvSpPr>
        <p:spPr>
          <a:xfrm>
            <a:off x="7678640" y="1419610"/>
            <a:ext cx="1214533" cy="771228"/>
          </a:xfrm>
          <a:prstGeom prst="roundRect">
            <a:avLst>
              <a:gd name="adj" fmla="val 10000"/>
            </a:avLst>
          </a:prstGeom>
        </p:spPr>
        <p:style>
          <a:lnRef idx="0">
            <a:schemeClr val="accent6"/>
          </a:lnRef>
          <a:fillRef idx="3">
            <a:schemeClr val="accent6"/>
          </a:fillRef>
          <a:effectRef idx="3">
            <a:schemeClr val="accent6"/>
          </a:effectRef>
          <a:fontRef idx="minor">
            <a:schemeClr val="lt1"/>
          </a:fontRef>
        </p:style>
      </p:sp>
      <p:grpSp>
        <p:nvGrpSpPr>
          <p:cNvPr id="45" name="Groupe 46"/>
          <p:cNvGrpSpPr/>
          <p:nvPr/>
        </p:nvGrpSpPr>
        <p:grpSpPr>
          <a:xfrm>
            <a:off x="7813588" y="1547810"/>
            <a:ext cx="1214533" cy="771228"/>
            <a:chOff x="7715152" y="948969"/>
            <a:chExt cx="1214533" cy="771228"/>
          </a:xfrm>
        </p:grpSpPr>
        <p:sp>
          <p:nvSpPr>
            <p:cNvPr id="56" name="Rectangle à coins arrondis 55"/>
            <p:cNvSpPr/>
            <p:nvPr/>
          </p:nvSpPr>
          <p:spPr>
            <a:xfrm>
              <a:off x="7715152" y="948969"/>
              <a:ext cx="1214533" cy="771228"/>
            </a:xfrm>
            <a:prstGeom prst="roundRect">
              <a:avLst>
                <a:gd name="adj" fmla="val 10000"/>
              </a:avLst>
            </a:prstGeom>
          </p:spPr>
          <p:style>
            <a:lnRef idx="2">
              <a:schemeClr val="accent4">
                <a:shade val="50000"/>
              </a:schemeClr>
            </a:lnRef>
            <a:fillRef idx="1">
              <a:schemeClr val="accent4"/>
            </a:fillRef>
            <a:effectRef idx="0">
              <a:schemeClr val="accent4"/>
            </a:effectRef>
            <a:fontRef idx="minor">
              <a:schemeClr val="dk1">
                <a:hueOff val="0"/>
                <a:satOff val="0"/>
                <a:lumOff val="0"/>
                <a:alphaOff val="0"/>
              </a:schemeClr>
            </a:fontRef>
          </p:style>
        </p:sp>
        <p:sp>
          <p:nvSpPr>
            <p:cNvPr id="57" name="Rectangle 56"/>
            <p:cNvSpPr/>
            <p:nvPr/>
          </p:nvSpPr>
          <p:spPr>
            <a:xfrm>
              <a:off x="7737740" y="971557"/>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Budget non envoyé au gouverneur pour visa </a:t>
              </a:r>
              <a:r>
                <a:rPr lang="fr-FR" sz="1100" b="1" i="1" kern="1200" dirty="0"/>
                <a:t>(art. 195)</a:t>
              </a:r>
            </a:p>
          </p:txBody>
        </p:sp>
      </p:grpSp>
      <p:sp>
        <p:nvSpPr>
          <p:cNvPr id="48" name="Rectangle à coins arrondis 47"/>
          <p:cNvSpPr/>
          <p:nvPr/>
        </p:nvSpPr>
        <p:spPr>
          <a:xfrm>
            <a:off x="7678640" y="2608948"/>
            <a:ext cx="1214533" cy="771228"/>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47" name="Groupe 48"/>
          <p:cNvGrpSpPr/>
          <p:nvPr/>
        </p:nvGrpSpPr>
        <p:grpSpPr>
          <a:xfrm>
            <a:off x="7813588" y="2737149"/>
            <a:ext cx="1214533" cy="771228"/>
            <a:chOff x="7715152" y="2138308"/>
            <a:chExt cx="1214533" cy="771228"/>
          </a:xfrm>
        </p:grpSpPr>
        <p:sp>
          <p:nvSpPr>
            <p:cNvPr id="54" name="Rectangle à coins arrondis 53"/>
            <p:cNvSpPr/>
            <p:nvPr/>
          </p:nvSpPr>
          <p:spPr>
            <a:xfrm>
              <a:off x="7715152" y="2138308"/>
              <a:ext cx="1214533" cy="771228"/>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55" name="Rectangle 54"/>
            <p:cNvSpPr/>
            <p:nvPr/>
          </p:nvSpPr>
          <p:spPr>
            <a:xfrm>
              <a:off x="7737740" y="2160896"/>
              <a:ext cx="1169357"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a:t>Demande d'explication au président du conseil</a:t>
              </a:r>
            </a:p>
          </p:txBody>
        </p:sp>
      </p:grpSp>
      <p:sp>
        <p:nvSpPr>
          <p:cNvPr id="50" name="Rectangle à coins arrondis 49"/>
          <p:cNvSpPr/>
          <p:nvPr/>
        </p:nvSpPr>
        <p:spPr>
          <a:xfrm>
            <a:off x="7488845" y="5985955"/>
            <a:ext cx="1404328" cy="771228"/>
          </a:xfrm>
          <a:prstGeom prst="roundRect">
            <a:avLst>
              <a:gd name="adj" fmla="val 10000"/>
            </a:avLst>
          </a:prstGeom>
          <a:solidFill>
            <a:srgbClr val="FF0000"/>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grpSp>
        <p:nvGrpSpPr>
          <p:cNvPr id="49" name="Groupe 50"/>
          <p:cNvGrpSpPr/>
          <p:nvPr/>
        </p:nvGrpSpPr>
        <p:grpSpPr>
          <a:xfrm>
            <a:off x="7623793" y="6114156"/>
            <a:ext cx="1404328" cy="771228"/>
            <a:chOff x="7525357" y="5515315"/>
            <a:chExt cx="1404328" cy="771228"/>
          </a:xfrm>
        </p:grpSpPr>
        <p:sp>
          <p:nvSpPr>
            <p:cNvPr id="52" name="Rectangle à coins arrondis 51"/>
            <p:cNvSpPr/>
            <p:nvPr/>
          </p:nvSpPr>
          <p:spPr>
            <a:xfrm>
              <a:off x="7525357" y="5515315"/>
              <a:ext cx="1404328" cy="771228"/>
            </a:xfrm>
            <a:prstGeom prst="roundRect">
              <a:avLst>
                <a:gd name="adj" fmla="val 10000"/>
              </a:avLst>
            </a:prstGeom>
            <a:ln>
              <a:solidFill>
                <a:srgbClr val="FF000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53" name="Rectangle 52"/>
            <p:cNvSpPr/>
            <p:nvPr/>
          </p:nvSpPr>
          <p:spPr>
            <a:xfrm>
              <a:off x="7547945" y="5537903"/>
              <a:ext cx="1359152" cy="72605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fr-FR" sz="1100" b="1" kern="1200" dirty="0"/>
                <a:t>(Substitution) </a:t>
              </a:r>
              <a:r>
                <a:rPr lang="fr-FR" sz="1100" b="1" kern="1200" dirty="0">
                  <a:solidFill>
                    <a:srgbClr val="002060"/>
                  </a:solidFill>
                </a:rPr>
                <a:t>Etablissement du budget de fonctionnement </a:t>
              </a:r>
            </a:p>
          </p:txBody>
        </p:sp>
      </p:grpSp>
      <p:cxnSp>
        <p:nvCxnSpPr>
          <p:cNvPr id="90" name="Connecteur droit 89"/>
          <p:cNvCxnSpPr/>
          <p:nvPr/>
        </p:nvCxnSpPr>
        <p:spPr>
          <a:xfrm>
            <a:off x="5940152" y="2486865"/>
            <a:ext cx="936104" cy="1368152"/>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91" name="Titre 1"/>
          <p:cNvSpPr txBox="1">
            <a:spLocks/>
          </p:cNvSpPr>
          <p:nvPr/>
        </p:nvSpPr>
        <p:spPr>
          <a:xfrm>
            <a:off x="971600" y="44624"/>
            <a:ext cx="8122084" cy="648072"/>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Axe III: Établissement, vote et présentation du budget pour visa</a:t>
            </a:r>
            <a:endPar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92" name="Rectangle 91"/>
          <p:cNvSpPr/>
          <p:nvPr/>
        </p:nvSpPr>
        <p:spPr>
          <a:xfrm>
            <a:off x="1979712" y="6237312"/>
            <a:ext cx="5184576" cy="609398"/>
          </a:xfrm>
          <a:prstGeom prst="rect">
            <a:avLst/>
          </a:prstGeom>
          <a:solidFill>
            <a:srgbClr val="DDEFF3"/>
          </a:solidFill>
          <a:ln>
            <a:solidFill>
              <a:srgbClr val="C00000"/>
            </a:solidFill>
          </a:ln>
        </p:spPr>
        <p:txBody>
          <a:bodyPr wrap="square">
            <a:spAutoFit/>
          </a:bodyPr>
          <a:lstStyle/>
          <a:p>
            <a:pPr marL="82296" indent="0" algn="just">
              <a:lnSpc>
                <a:spcPct val="120000"/>
              </a:lnSpc>
              <a:buNone/>
            </a:pPr>
            <a:r>
              <a:rPr lang="fr-FR" sz="1400" b="1" dirty="0">
                <a:latin typeface="Tahoma" panose="020B0604030504040204" pitchFamily="34" charset="0"/>
                <a:ea typeface="Tahoma" panose="020B0604030504040204" pitchFamily="34" charset="0"/>
                <a:cs typeface="Tahoma" panose="020B0604030504040204" pitchFamily="34" charset="0"/>
              </a:rPr>
              <a:t>Dans le cas où le budget n’est pas visé </a:t>
            </a:r>
            <a:r>
              <a:rPr lang="fr-FR" sz="1400" dirty="0">
                <a:latin typeface="Tahoma" panose="020B0604030504040204" pitchFamily="34" charset="0"/>
                <a:ea typeface="Tahoma" panose="020B0604030504040204" pitchFamily="34" charset="0"/>
                <a:cs typeface="Tahoma" panose="020B0604030504040204" pitchFamily="34" charset="0"/>
              </a:rPr>
              <a:t>avant le 1er janvier, le président du conseil peut être habilité, par</a:t>
            </a:r>
            <a:r>
              <a:rPr lang="fr-FR" sz="1400" b="1" dirty="0">
                <a:latin typeface="Tahoma" panose="020B0604030504040204" pitchFamily="34" charset="0"/>
                <a:ea typeface="Tahoma" panose="020B0604030504040204" pitchFamily="34" charset="0"/>
                <a:cs typeface="Tahoma" panose="020B0604030504040204" pitchFamily="34" charset="0"/>
              </a:rPr>
              <a:t> arrêté</a:t>
            </a:r>
            <a:r>
              <a:rPr lang="fr-FR" sz="1400" dirty="0">
                <a:latin typeface="Tahoma" panose="020B0604030504040204" pitchFamily="34" charset="0"/>
                <a:ea typeface="Tahoma" panose="020B0604030504040204" pitchFamily="34" charset="0"/>
                <a:cs typeface="Tahoma" panose="020B0604030504040204" pitchFamily="34"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Rectangle 3"/>
          <p:cNvSpPr>
            <a:spLocks noChangeArrowheads="1"/>
          </p:cNvSpPr>
          <p:nvPr/>
        </p:nvSpPr>
        <p:spPr bwMode="auto">
          <a:xfrm>
            <a:off x="534293" y="1428750"/>
            <a:ext cx="8358187" cy="4662488"/>
          </a:xfrm>
          <a:prstGeom prst="rect">
            <a:avLst/>
          </a:prstGeom>
          <a:noFill/>
          <a:ln w="9525">
            <a:noFill/>
            <a:miter lim="800000"/>
            <a:headEnd/>
            <a:tailEnd/>
          </a:ln>
          <a:effectLst/>
        </p:spPr>
        <p:txBody>
          <a:bodyPr anchor="ctr">
            <a:spAutoFit/>
          </a:bodyPr>
          <a:lstStyle/>
          <a:p>
            <a:pPr lvl="1" algn="just" eaLnBrk="0" hangingPunct="0">
              <a:lnSpc>
                <a:spcPct val="200000"/>
              </a:lnSpc>
              <a:buFont typeface="Wingdings" pitchFamily="2" charset="2"/>
              <a:buChar char="q"/>
              <a:tabLst>
                <a:tab pos="4951413" algn="l"/>
                <a:tab pos="5130800" algn="l"/>
                <a:tab pos="5311775" algn="l"/>
              </a:tabLst>
              <a:defRPr/>
            </a:pPr>
            <a:r>
              <a:rPr lang="fr-FR" dirty="0">
                <a:latin typeface="Times New Roman" pitchFamily="18" charset="0"/>
                <a:ea typeface="Calibri" pitchFamily="34" charset="0"/>
                <a:cs typeface="Arial" pitchFamily="34" charset="0"/>
              </a:rPr>
              <a:t>  </a:t>
            </a:r>
            <a:r>
              <a:rPr lang="fr-FR" sz="2000" b="1" dirty="0">
                <a:solidFill>
                  <a:schemeClr val="tx1">
                    <a:lumMod val="95000"/>
                    <a:lumOff val="5000"/>
                  </a:schemeClr>
                </a:solidFill>
                <a:latin typeface="Arial" pitchFamily="34" charset="0"/>
                <a:cs typeface="Arial" pitchFamily="34" charset="0"/>
              </a:rPr>
              <a:t>non envoi du budget pour le visa </a:t>
            </a:r>
            <a:r>
              <a:rPr lang="fr-FR" sz="2000" dirty="0">
                <a:solidFill>
                  <a:schemeClr val="tx1">
                    <a:lumMod val="95000"/>
                    <a:lumOff val="5000"/>
                  </a:schemeClr>
                </a:solidFill>
                <a:latin typeface="Arial" pitchFamily="34" charset="0"/>
                <a:cs typeface="Arial" pitchFamily="34" charset="0"/>
              </a:rPr>
              <a:t>dans les délais impartis ;</a:t>
            </a:r>
          </a:p>
          <a:p>
            <a:pPr lvl="1" algn="just" eaLnBrk="0" hangingPunct="0">
              <a:lnSpc>
                <a:spcPct val="200000"/>
              </a:lnSpc>
              <a:buFont typeface="Wingdings" pitchFamily="2" charset="2"/>
              <a:buChar char="q"/>
              <a:tabLst>
                <a:tab pos="4951413" algn="l"/>
                <a:tab pos="5130800" algn="l"/>
                <a:tab pos="5311775" algn="l"/>
              </a:tabLst>
              <a:defRPr/>
            </a:pPr>
            <a:r>
              <a:rPr lang="fr-FR" sz="2000" dirty="0">
                <a:solidFill>
                  <a:schemeClr val="tx1">
                    <a:lumMod val="95000"/>
                    <a:lumOff val="5000"/>
                  </a:schemeClr>
                </a:solidFill>
                <a:latin typeface="Arial" pitchFamily="34" charset="0"/>
                <a:cs typeface="Arial" pitchFamily="34" charset="0"/>
              </a:rPr>
              <a:t>  </a:t>
            </a:r>
            <a:r>
              <a:rPr lang="fr-FR" sz="2000" b="1" dirty="0">
                <a:solidFill>
                  <a:schemeClr val="tx1">
                    <a:lumMod val="95000"/>
                    <a:lumOff val="5000"/>
                  </a:schemeClr>
                </a:solidFill>
                <a:latin typeface="Arial" pitchFamily="34" charset="0"/>
                <a:cs typeface="Arial" pitchFamily="34" charset="0"/>
              </a:rPr>
              <a:t>non adoption du budget </a:t>
            </a:r>
            <a:r>
              <a:rPr lang="fr-FR" sz="2000" dirty="0">
                <a:solidFill>
                  <a:schemeClr val="tx1">
                    <a:lumMod val="95000"/>
                    <a:lumOff val="5000"/>
                  </a:schemeClr>
                </a:solidFill>
                <a:latin typeface="Arial" pitchFamily="34" charset="0"/>
                <a:cs typeface="Arial" pitchFamily="34" charset="0"/>
              </a:rPr>
              <a:t>par le conseil après un nouvel examen ;</a:t>
            </a:r>
          </a:p>
          <a:p>
            <a:pPr lvl="1" algn="just" eaLnBrk="0" hangingPunct="0">
              <a:lnSpc>
                <a:spcPct val="200000"/>
              </a:lnSpc>
              <a:buFont typeface="Wingdings" pitchFamily="2" charset="2"/>
              <a:buChar char="q"/>
              <a:tabLst>
                <a:tab pos="4951413" algn="l"/>
                <a:tab pos="5130800" algn="l"/>
                <a:tab pos="5311775" algn="l"/>
              </a:tabLst>
              <a:defRPr/>
            </a:pPr>
            <a:r>
              <a:rPr lang="fr-FR" sz="2000" dirty="0">
                <a:solidFill>
                  <a:schemeClr val="tx1">
                    <a:lumMod val="95000"/>
                    <a:lumOff val="5000"/>
                  </a:schemeClr>
                </a:solidFill>
                <a:latin typeface="Arial" pitchFamily="34" charset="0"/>
                <a:cs typeface="Arial" pitchFamily="34" charset="0"/>
              </a:rPr>
              <a:t>  </a:t>
            </a:r>
            <a:r>
              <a:rPr lang="fr-FR" sz="2000" b="1" dirty="0">
                <a:solidFill>
                  <a:schemeClr val="tx1">
                    <a:lumMod val="95000"/>
                    <a:lumOff val="5000"/>
                  </a:schemeClr>
                </a:solidFill>
                <a:latin typeface="Arial" pitchFamily="34" charset="0"/>
                <a:cs typeface="Arial" pitchFamily="34" charset="0"/>
              </a:rPr>
              <a:t>non prise en compte des observations </a:t>
            </a:r>
            <a:r>
              <a:rPr lang="fr-FR" sz="2000" dirty="0">
                <a:solidFill>
                  <a:schemeClr val="tx1">
                    <a:lumMod val="95000"/>
                    <a:lumOff val="5000"/>
                  </a:schemeClr>
                </a:solidFill>
                <a:latin typeface="Arial" pitchFamily="34" charset="0"/>
                <a:cs typeface="Arial" pitchFamily="34" charset="0"/>
              </a:rPr>
              <a:t>formulées par l’autorité chargée du contrôle après une nouvelle délibération du conseil ;</a:t>
            </a:r>
          </a:p>
          <a:p>
            <a:pPr lvl="1" algn="just" eaLnBrk="0" hangingPunct="0">
              <a:lnSpc>
                <a:spcPct val="200000"/>
              </a:lnSpc>
              <a:buFont typeface="Wingdings" pitchFamily="2" charset="2"/>
              <a:buChar char="q"/>
              <a:tabLst>
                <a:tab pos="4951413" algn="l"/>
                <a:tab pos="5130800" algn="l"/>
                <a:tab pos="5311775" algn="l"/>
              </a:tabLst>
              <a:defRPr/>
            </a:pPr>
            <a:r>
              <a:rPr lang="fr-FR" sz="2000" dirty="0">
                <a:solidFill>
                  <a:schemeClr val="tx1">
                    <a:lumMod val="95000"/>
                    <a:lumOff val="5000"/>
                  </a:schemeClr>
                </a:solidFill>
                <a:latin typeface="Arial" pitchFamily="34" charset="0"/>
                <a:cs typeface="Arial" pitchFamily="34" charset="0"/>
              </a:rPr>
              <a:t>  </a:t>
            </a:r>
            <a:r>
              <a:rPr lang="fr-FR" sz="2000" b="1" dirty="0">
                <a:solidFill>
                  <a:schemeClr val="tx1">
                    <a:lumMod val="95000"/>
                    <a:lumOff val="5000"/>
                  </a:schemeClr>
                </a:solidFill>
                <a:latin typeface="Arial" pitchFamily="34" charset="0"/>
                <a:cs typeface="Arial" pitchFamily="34" charset="0"/>
              </a:rPr>
              <a:t>non inscription des dépenses obligatoires.</a:t>
            </a:r>
          </a:p>
          <a:p>
            <a:pPr lvl="1" algn="just" eaLnBrk="0" hangingPunct="0">
              <a:lnSpc>
                <a:spcPct val="200000"/>
              </a:lnSpc>
              <a:tabLst>
                <a:tab pos="4951413" algn="l"/>
                <a:tab pos="5130800" algn="l"/>
                <a:tab pos="5311775" algn="l"/>
              </a:tabLst>
              <a:defRPr/>
            </a:pPr>
            <a:endParaRPr lang="fr-FR" dirty="0">
              <a:solidFill>
                <a:schemeClr val="tx1">
                  <a:lumMod val="95000"/>
                  <a:lumOff val="5000"/>
                </a:schemeClr>
              </a:solidFill>
              <a:latin typeface="Times New Roman" pitchFamily="18" charset="0"/>
              <a:cs typeface="Arial" pitchFamily="34" charset="0"/>
            </a:endParaRPr>
          </a:p>
          <a:p>
            <a:pPr lvl="1" algn="ctr" eaLnBrk="0" hangingPunct="0">
              <a:lnSpc>
                <a:spcPct val="150000"/>
              </a:lnSpc>
              <a:tabLst>
                <a:tab pos="4951413" algn="l"/>
                <a:tab pos="5130800" algn="l"/>
                <a:tab pos="5311775" algn="l"/>
              </a:tabLst>
              <a:defRPr/>
            </a:pPr>
            <a:r>
              <a:rPr lang="fr-FR" sz="1400" dirty="0">
                <a:solidFill>
                  <a:schemeClr val="tx1">
                    <a:lumMod val="95000"/>
                    <a:lumOff val="5000"/>
                  </a:schemeClr>
                </a:solidFill>
                <a:latin typeface="Arial" pitchFamily="34" charset="0"/>
                <a:cs typeface="Arial" pitchFamily="34" charset="0"/>
              </a:rPr>
              <a:t>                         </a:t>
            </a:r>
            <a:endParaRPr lang="fr-FR" sz="1400" dirty="0">
              <a:latin typeface="Arial" pitchFamily="34" charset="0"/>
              <a:cs typeface="Arial" pitchFamily="34" charset="0"/>
            </a:endParaRPr>
          </a:p>
        </p:txBody>
      </p:sp>
      <p:sp>
        <p:nvSpPr>
          <p:cNvPr id="87" name="Titre 1"/>
          <p:cNvSpPr txBox="1">
            <a:spLocks/>
          </p:cNvSpPr>
          <p:nvPr/>
        </p:nvSpPr>
        <p:spPr>
          <a:xfrm>
            <a:off x="2285984" y="214290"/>
            <a:ext cx="3571875" cy="923330"/>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fr-FR" b="1" dirty="0">
                <a:effectLst>
                  <a:outerShdw blurRad="50000" dist="30000" dir="5400000" algn="tl" rotWithShape="0">
                    <a:srgbClr val="000000">
                      <a:alpha val="30000"/>
                    </a:srgbClr>
                  </a:outerShdw>
                </a:effectLst>
              </a:rPr>
              <a:t>L’établissement du budget par  l’autorité administrative compétente </a:t>
            </a:r>
            <a:endParaRPr lang="fr-FR" dirty="0">
              <a:effectLst>
                <a:outerShdw blurRad="50000" dist="30000" dir="5400000" algn="tl" rotWithShape="0">
                  <a:srgbClr val="000000">
                    <a:alpha val="30000"/>
                  </a:srgbClr>
                </a:outerShdw>
              </a:effectLst>
            </a:endParaRPr>
          </a:p>
        </p:txBody>
      </p:sp>
      <p:sp>
        <p:nvSpPr>
          <p:cNvPr id="88" name="Flèche vers le bas 87"/>
          <p:cNvSpPr/>
          <p:nvPr/>
        </p:nvSpPr>
        <p:spPr>
          <a:xfrm>
            <a:off x="3786182" y="1214422"/>
            <a:ext cx="428628" cy="428628"/>
          </a:xfrm>
          <a:prstGeom prst="downArrow">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fr-F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043608" y="332656"/>
            <a:ext cx="7890080" cy="648072"/>
          </a:xfrm>
        </p:spPr>
        <p:txBody>
          <a:bodyPr>
            <a:noAutofit/>
          </a:bodyPr>
          <a:lstStyle/>
          <a:p>
            <a:r>
              <a:rPr lang="fr-FR" sz="1800" b="1" dirty="0">
                <a:latin typeface="Tahoma" panose="020B0604030504040204" pitchFamily="34" charset="0"/>
                <a:ea typeface="Tahoma" panose="020B0604030504040204" pitchFamily="34" charset="0"/>
                <a:cs typeface="Tahoma" panose="020B0604030504040204" pitchFamily="34" charset="0"/>
              </a:rPr>
              <a:t>Axe III: Établissement, vote et présentation du budget pour visa</a:t>
            </a:r>
            <a:endParaRPr lang="fr-FR" sz="1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u contenu 2"/>
          <p:cNvSpPr>
            <a:spLocks noGrp="1"/>
          </p:cNvSpPr>
          <p:nvPr>
            <p:ph idx="1"/>
          </p:nvPr>
        </p:nvSpPr>
        <p:spPr>
          <a:xfrm>
            <a:off x="1043608" y="1052736"/>
            <a:ext cx="8100392" cy="5256584"/>
          </a:xfrm>
        </p:spPr>
        <p:txBody>
          <a:bodyPr>
            <a:noAutofit/>
          </a:bodyPr>
          <a:lstStyle/>
          <a:p>
            <a:pPr marL="82296" indent="0">
              <a:buNone/>
            </a:pPr>
            <a:r>
              <a:rPr lang="fr-FR" sz="2400" b="1" u="sng" dirty="0">
                <a:latin typeface="Tahoma" panose="020B0604030504040204" pitchFamily="34" charset="0"/>
                <a:ea typeface="Tahoma" panose="020B0604030504040204" pitchFamily="34" charset="0"/>
                <a:cs typeface="Tahoma" panose="020B0604030504040204" pitchFamily="34" charset="0"/>
              </a:rPr>
              <a:t>3. les arrondissements</a:t>
            </a:r>
          </a:p>
          <a:p>
            <a:pPr marL="82296" indent="0">
              <a:buNone/>
            </a:pPr>
            <a:endParaRPr lang="fr-FR" sz="2400" b="1" u="sng"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Les recettes: une dotation globale (dépense obligatoire)</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Le montant de la dotation globale est </a:t>
            </a:r>
            <a:r>
              <a:rPr lang="fr-FR" sz="2000" dirty="0" err="1">
                <a:latin typeface="Tahoma" panose="020B0604030504040204" pitchFamily="34" charset="0"/>
                <a:ea typeface="Tahoma" panose="020B0604030504040204" pitchFamily="34" charset="0"/>
                <a:cs typeface="Tahoma" panose="020B0604030504040204" pitchFamily="34" charset="0"/>
              </a:rPr>
              <a:t>ﬁxé</a:t>
            </a:r>
            <a:r>
              <a:rPr lang="fr-FR" sz="2000" dirty="0">
                <a:latin typeface="Tahoma" panose="020B0604030504040204" pitchFamily="34" charset="0"/>
                <a:ea typeface="Tahoma" panose="020B0604030504040204" pitchFamily="34" charset="0"/>
                <a:cs typeface="Tahoma" panose="020B0604030504040204" pitchFamily="34" charset="0"/>
              </a:rPr>
              <a:t> par le conseil de la commune</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Total des dotations globales au profit des arrondissements ne doit pas </a:t>
            </a:r>
            <a:r>
              <a:rPr lang="fr-FR" sz="2000" b="1" dirty="0">
                <a:latin typeface="Tahoma" panose="020B0604030504040204" pitchFamily="34" charset="0"/>
                <a:ea typeface="Tahoma" panose="020B0604030504040204" pitchFamily="34" charset="0"/>
                <a:cs typeface="Tahoma" panose="020B0604030504040204" pitchFamily="34" charset="0"/>
              </a:rPr>
              <a:t>être inférieur </a:t>
            </a:r>
            <a:r>
              <a:rPr lang="fr-FR" sz="2000" dirty="0">
                <a:latin typeface="Tahoma" panose="020B0604030504040204" pitchFamily="34" charset="0"/>
                <a:ea typeface="Tahoma" panose="020B0604030504040204" pitchFamily="34" charset="0"/>
                <a:cs typeface="Tahoma" panose="020B0604030504040204" pitchFamily="34" charset="0"/>
              </a:rPr>
              <a:t>à </a:t>
            </a:r>
            <a:r>
              <a:rPr lang="fr-FR" sz="2000" b="1" dirty="0">
                <a:latin typeface="Tahoma" panose="020B0604030504040204" pitchFamily="34" charset="0"/>
                <a:ea typeface="Tahoma" panose="020B0604030504040204" pitchFamily="34" charset="0"/>
                <a:cs typeface="Tahoma" panose="020B0604030504040204" pitchFamily="34" charset="0"/>
              </a:rPr>
              <a:t>10% du budget </a:t>
            </a:r>
            <a:r>
              <a:rPr lang="fr-FR" sz="2000" dirty="0">
                <a:latin typeface="Tahoma" panose="020B0604030504040204" pitchFamily="34" charset="0"/>
                <a:ea typeface="Tahoma" panose="020B0604030504040204" pitchFamily="34" charset="0"/>
                <a:cs typeface="Tahoma" panose="020B0604030504040204" pitchFamily="34" charset="0"/>
              </a:rPr>
              <a:t>de la commune. </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Cette dotation  comprend:</a:t>
            </a:r>
          </a:p>
          <a:p>
            <a:pPr marL="82296" indent="0">
              <a:buNone/>
            </a:pPr>
            <a:r>
              <a:rPr lang="fr-FR" sz="2000" b="1" dirty="0">
                <a:latin typeface="Tahoma" panose="020B0604030504040204" pitchFamily="34" charset="0"/>
                <a:ea typeface="Tahoma" panose="020B0604030504040204" pitchFamily="34" charset="0"/>
                <a:cs typeface="Tahoma" panose="020B0604030504040204" pitchFamily="34" charset="0"/>
              </a:rPr>
              <a:t>-une part destinée à l’animation locale :</a:t>
            </a:r>
            <a:r>
              <a:rPr lang="fr-FR" sz="2000" dirty="0">
                <a:latin typeface="Tahoma" panose="020B0604030504040204" pitchFamily="34" charset="0"/>
                <a:ea typeface="Tahoma" panose="020B0604030504040204" pitchFamily="34" charset="0"/>
                <a:cs typeface="Tahoma" panose="020B0604030504040204" pitchFamily="34" charset="0"/>
              </a:rPr>
              <a:t> couverture des frais relatifs à la gestion des affaires de proximité (; la promotion du sport, de la culture, des programmes sociaux destinés à l’enfance, …)</a:t>
            </a:r>
            <a:endParaRPr lang="fr-FR" sz="2000" b="1"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-une part relative à la </a:t>
            </a:r>
            <a:r>
              <a:rPr lang="fr-FR" sz="2000" b="1" dirty="0">
                <a:latin typeface="Tahoma" panose="020B0604030504040204" pitchFamily="34" charset="0"/>
                <a:ea typeface="Tahoma" panose="020B0604030504040204" pitchFamily="34" charset="0"/>
                <a:cs typeface="Tahoma" panose="020B0604030504040204" pitchFamily="34" charset="0"/>
              </a:rPr>
              <a:t>gestion locale </a:t>
            </a:r>
            <a:r>
              <a:rPr lang="fr-FR" sz="2000" dirty="0">
                <a:latin typeface="Tahoma" panose="020B0604030504040204" pitchFamily="34" charset="0"/>
                <a:ea typeface="Tahoma" panose="020B0604030504040204" pitchFamily="34" charset="0"/>
                <a:cs typeface="Tahoma" panose="020B0604030504040204" pitchFamily="34" charset="0"/>
              </a:rPr>
              <a:t>: frais de fonctionnement des services de l’arrondissement.  Elle </a:t>
            </a:r>
            <a:r>
              <a:rPr lang="fr-FR" sz="2000" dirty="0"/>
              <a:t>peut être </a:t>
            </a:r>
            <a:r>
              <a:rPr lang="fr-FR" sz="2000" dirty="0" err="1"/>
              <a:t>modiﬁée</a:t>
            </a:r>
            <a:r>
              <a:rPr lang="fr-FR" sz="2000" dirty="0"/>
              <a:t>  chaque année en fonction des changements intervenus  dans la liste des équipements et services gérés par l’arrondissement</a:t>
            </a:r>
            <a:r>
              <a:rPr lang="fr-FR" sz="2000" dirty="0">
                <a:latin typeface="Tahoma" panose="020B0604030504040204" pitchFamily="34" charset="0"/>
                <a:ea typeface="Tahoma" panose="020B0604030504040204" pitchFamily="34" charset="0"/>
                <a:cs typeface="Tahoma" panose="020B0604030504040204" pitchFamily="34" charset="0"/>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16632"/>
            <a:ext cx="8028384" cy="864096"/>
          </a:xfrm>
        </p:spPr>
        <p:txBody>
          <a:bodyPr>
            <a:noAutofit/>
          </a:bodyPr>
          <a:lstStyle/>
          <a:p>
            <a:r>
              <a:rPr lang="fr-FR" sz="1800" b="1" dirty="0">
                <a:latin typeface="Tahoma" panose="020B0604030504040204" pitchFamily="34" charset="0"/>
                <a:ea typeface="Tahoma" panose="020B0604030504040204" pitchFamily="34" charset="0"/>
                <a:cs typeface="Tahoma" panose="020B0604030504040204" pitchFamily="34" charset="0"/>
              </a:rPr>
              <a:t>Axe III: Établissement, vote et présentation du budget pour visa</a:t>
            </a:r>
            <a:endParaRPr lang="fr-FR" sz="1800" dirty="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contenu 2"/>
          <p:cNvSpPr>
            <a:spLocks noGrp="1"/>
          </p:cNvSpPr>
          <p:nvPr>
            <p:ph idx="1"/>
          </p:nvPr>
        </p:nvSpPr>
        <p:spPr>
          <a:xfrm>
            <a:off x="971600" y="1124744"/>
            <a:ext cx="8172400" cy="5256584"/>
          </a:xfrm>
        </p:spPr>
        <p:txBody>
          <a:bodyPr>
            <a:noAutofit/>
          </a:bodyPr>
          <a:lstStyle/>
          <a:p>
            <a:pPr marL="82296" indent="0">
              <a:buNone/>
            </a:pPr>
            <a:r>
              <a:rPr lang="fr-FR" sz="2000" b="1" u="sng" dirty="0">
                <a:latin typeface="Tahoma" panose="020B0604030504040204" pitchFamily="34" charset="0"/>
                <a:ea typeface="Tahoma" panose="020B0604030504040204" pitchFamily="34" charset="0"/>
                <a:cs typeface="Tahoma" panose="020B0604030504040204" pitchFamily="34" charset="0"/>
              </a:rPr>
              <a:t>3. les arrondissements</a:t>
            </a:r>
            <a:endParaRPr lang="fr-FR" sz="2000"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 Le montant total des recettes et dépenses de fonctionnement de chaque conseil d’arrondissement est inscrit dans le budget de la commune.</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Les recettes et dépenses de fonctionnement de chaque arrondissement sont détaillées dans un document dénomme «Compte de dépenses sur dotations».</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 </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Les comptes d’arrondissement sont annexés au budget de la commune. </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Le compte de dépenses sur dotations voté par le conseil d’arrondissement en équilibre réel.</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Ce compte est voté chapitre par chapitre.</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Il est soumis au conseil de la commune en même temps que le projet du budget de la commune.</a:t>
            </a:r>
          </a:p>
          <a:p>
            <a:endParaRPr lang="fr-FR"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11824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043608" y="116632"/>
            <a:ext cx="8100392" cy="634082"/>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1800" b="1" i="0" u="none" strike="noStrike" kern="1200" cap="none" spc="0" normalizeH="0" baseline="0" noProof="0">
                <a:ln>
                  <a:noFill/>
                </a:ln>
                <a:solidFill>
                  <a:schemeClr val="tx2">
                    <a:satMod val="130000"/>
                  </a:schemeClr>
                </a:solidFill>
                <a:effectLst>
                  <a:outerShdw blurRad="50000" dist="30000" dir="5400000" algn="tl" rotWithShape="0">
                    <a:srgbClr val="000000">
                      <a:alpha val="30000"/>
                    </a:srgbClr>
                  </a:outerShdw>
                </a:effectLst>
                <a:uLnTx/>
                <a:uFillTx/>
                <a:latin typeface="Tahoma" panose="020B0604030504040204" pitchFamily="34" charset="0"/>
                <a:ea typeface="Tahoma" panose="020B0604030504040204" pitchFamily="34" charset="0"/>
                <a:cs typeface="Tahoma" panose="020B0604030504040204" pitchFamily="34" charset="0"/>
              </a:rPr>
              <a:t>Axe III: Établissement, vote et présentation du budget pour visa</a:t>
            </a:r>
            <a:endParaRPr kumimoji="0" lang="fr-FR"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1115616" y="908720"/>
            <a:ext cx="7632848" cy="6863417"/>
          </a:xfrm>
          <a:prstGeom prst="rect">
            <a:avLst/>
          </a:prstGeom>
        </p:spPr>
        <p:txBody>
          <a:bodyPr wrap="square">
            <a:spAutoFit/>
          </a:bodyPr>
          <a:lstStyle/>
          <a:p>
            <a:pPr marL="82296" indent="0" algn="just">
              <a:buNone/>
            </a:pPr>
            <a:r>
              <a:rPr lang="fr-FR" sz="2000" b="1" u="sng" dirty="0">
                <a:latin typeface="Tahoma" panose="020B0604030504040204" pitchFamily="34" charset="0"/>
                <a:ea typeface="Tahoma" panose="020B0604030504040204" pitchFamily="34" charset="0"/>
                <a:cs typeface="Tahoma" panose="020B0604030504040204" pitchFamily="34" charset="0"/>
              </a:rPr>
              <a:t>3. les arrondissements</a:t>
            </a:r>
          </a:p>
          <a:p>
            <a:pPr marL="82296" indent="0" algn="just">
              <a:buNone/>
            </a:pPr>
            <a:endParaRPr lang="fr-FR" sz="2000" dirty="0">
              <a:latin typeface="Tahoma" panose="020B0604030504040204" pitchFamily="34" charset="0"/>
              <a:ea typeface="Tahoma" panose="020B0604030504040204" pitchFamily="34" charset="0"/>
              <a:cs typeface="Tahoma" panose="020B0604030504040204" pitchFamily="34" charset="0"/>
            </a:endParaRPr>
          </a:p>
          <a:p>
            <a:pPr marL="82296" indent="0" algn="just">
              <a:buNone/>
            </a:pPr>
            <a:r>
              <a:rPr lang="fr-FR" sz="2000" dirty="0">
                <a:latin typeface="Tahoma" panose="020B0604030504040204" pitchFamily="34" charset="0"/>
                <a:ea typeface="Tahoma" panose="020B0604030504040204" pitchFamily="34" charset="0"/>
                <a:cs typeface="Tahoma" panose="020B0604030504040204" pitchFamily="34" charset="0"/>
              </a:rPr>
              <a:t>Réexamen du compte de dépenses sur dotations par le conseil d’arrondissement pour rectifier le CDD,  dans les cas ci-après :</a:t>
            </a:r>
          </a:p>
          <a:p>
            <a:pPr marL="82296" indent="0" algn="just">
              <a:buNone/>
            </a:pPr>
            <a:endParaRPr lang="fr-FR" sz="2000" dirty="0">
              <a:latin typeface="Tahoma" panose="020B0604030504040204" pitchFamily="34" charset="0"/>
              <a:ea typeface="Tahoma" panose="020B0604030504040204" pitchFamily="34" charset="0"/>
              <a:cs typeface="Tahoma" panose="020B0604030504040204" pitchFamily="34" charset="0"/>
            </a:endParaRPr>
          </a:p>
          <a:p>
            <a:pPr marL="630238" indent="-269875" algn="just">
              <a:buFont typeface="Wingdings" pitchFamily="2" charset="2"/>
              <a:buChar char="Ø"/>
              <a:tabLst>
                <a:tab pos="630238" algn="l"/>
              </a:tabLst>
            </a:pPr>
            <a:r>
              <a:rPr lang="fr-FR" sz="2000" i="1" u="sng" dirty="0">
                <a:latin typeface="Tahoma" panose="020B0604030504040204" pitchFamily="34" charset="0"/>
                <a:ea typeface="Tahoma" panose="020B0604030504040204" pitchFamily="34" charset="0"/>
                <a:cs typeface="Tahoma" panose="020B0604030504040204" pitchFamily="34" charset="0"/>
              </a:rPr>
              <a:t>Discordance</a:t>
            </a:r>
            <a:r>
              <a:rPr lang="fr-FR" sz="2000" i="1" dirty="0">
                <a:latin typeface="Tahoma" panose="020B0604030504040204" pitchFamily="34" charset="0"/>
                <a:ea typeface="Tahoma" panose="020B0604030504040204" pitchFamily="34" charset="0"/>
                <a:cs typeface="Tahoma" panose="020B0604030504040204" pitchFamily="34" charset="0"/>
              </a:rPr>
              <a:t> au niveau de la dotation globale</a:t>
            </a:r>
          </a:p>
          <a:p>
            <a:pPr marL="630238" indent="-269875" algn="just">
              <a:buFont typeface="Wingdings" pitchFamily="2" charset="2"/>
              <a:buChar char="Ø"/>
              <a:tabLst>
                <a:tab pos="630238" algn="l"/>
              </a:tabLst>
            </a:pPr>
            <a:r>
              <a:rPr lang="fr-FR" sz="2000" i="1" dirty="0">
                <a:latin typeface="Tahoma" panose="020B0604030504040204" pitchFamily="34" charset="0"/>
                <a:ea typeface="Tahoma" panose="020B0604030504040204" pitchFamily="34" charset="0"/>
                <a:cs typeface="Tahoma" panose="020B0604030504040204" pitchFamily="34" charset="0"/>
              </a:rPr>
              <a:t>Le conseil de la commune estime que le compte est voté en </a:t>
            </a:r>
            <a:r>
              <a:rPr lang="fr-FR" sz="2000" i="1" u="sng" dirty="0">
                <a:latin typeface="Tahoma" panose="020B0604030504040204" pitchFamily="34" charset="0"/>
                <a:ea typeface="Tahoma" panose="020B0604030504040204" pitchFamily="34" charset="0"/>
                <a:cs typeface="Tahoma" panose="020B0604030504040204" pitchFamily="34" charset="0"/>
              </a:rPr>
              <a:t>déséquilibre</a:t>
            </a:r>
            <a:r>
              <a:rPr lang="fr-FR" sz="2000" i="1" dirty="0">
                <a:latin typeface="Tahoma" panose="020B0604030504040204" pitchFamily="34" charset="0"/>
                <a:ea typeface="Tahoma" panose="020B0604030504040204" pitchFamily="34" charset="0"/>
                <a:cs typeface="Tahoma" panose="020B0604030504040204" pitchFamily="34" charset="0"/>
              </a:rPr>
              <a:t>;</a:t>
            </a:r>
          </a:p>
          <a:p>
            <a:pPr marL="630238" indent="-269875" algn="just">
              <a:buFont typeface="Wingdings" pitchFamily="2" charset="2"/>
              <a:buChar char="Ø"/>
              <a:tabLst>
                <a:tab pos="630238" algn="l"/>
              </a:tabLst>
            </a:pPr>
            <a:r>
              <a:rPr lang="fr-FR" sz="2000" i="1" u="sng" dirty="0">
                <a:latin typeface="Tahoma" panose="020B0604030504040204" pitchFamily="34" charset="0"/>
                <a:ea typeface="Tahoma" panose="020B0604030504040204" pitchFamily="34" charset="0"/>
                <a:cs typeface="Tahoma" panose="020B0604030504040204" pitchFamily="34" charset="0"/>
              </a:rPr>
              <a:t>N’intègre pas toutes les dépenses obligatoires </a:t>
            </a:r>
            <a:r>
              <a:rPr lang="fr-FR" sz="2000" i="1" dirty="0">
                <a:latin typeface="Tahoma" panose="020B0604030504040204" pitchFamily="34" charset="0"/>
                <a:ea typeface="Tahoma" panose="020B0604030504040204" pitchFamily="34" charset="0"/>
                <a:cs typeface="Tahoma" panose="020B0604030504040204" pitchFamily="34" charset="0"/>
              </a:rPr>
              <a:t>ou certaines dépenses ne couvrent les frais de fonctionnement des équipements. </a:t>
            </a:r>
          </a:p>
          <a:p>
            <a:pPr marL="82296" indent="0" algn="just">
              <a:buFontTx/>
              <a:buChar char="-"/>
            </a:pPr>
            <a:endParaRPr lang="fr-FR" sz="2000"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A défaut de redressement par le conseil d‘arrondissement. Il y est </a:t>
            </a:r>
            <a:r>
              <a:rPr lang="fr-FR" sz="2000" b="1" dirty="0">
                <a:latin typeface="Tahoma" panose="020B0604030504040204" pitchFamily="34" charset="0"/>
                <a:ea typeface="Tahoma" panose="020B0604030504040204" pitchFamily="34" charset="0"/>
                <a:cs typeface="Tahoma" panose="020B0604030504040204" pitchFamily="34" charset="0"/>
              </a:rPr>
              <a:t>procédé d'</a:t>
            </a:r>
            <a:r>
              <a:rPr lang="fr-FR" sz="2000" b="1" dirty="0" err="1">
                <a:latin typeface="Tahoma" panose="020B0604030504040204" pitchFamily="34" charset="0"/>
                <a:ea typeface="Tahoma" panose="020B0604030504040204" pitchFamily="34" charset="0"/>
                <a:cs typeface="Tahoma" panose="020B0604030504040204" pitchFamily="34" charset="0"/>
              </a:rPr>
              <a:t>ofﬁce</a:t>
            </a:r>
            <a:r>
              <a:rPr lang="fr-FR" sz="2000" b="1" dirty="0">
                <a:latin typeface="Tahoma" panose="020B0604030504040204" pitchFamily="34" charset="0"/>
                <a:ea typeface="Tahoma" panose="020B0604030504040204" pitchFamily="34" charset="0"/>
                <a:cs typeface="Tahoma" panose="020B0604030504040204" pitchFamily="34" charset="0"/>
              </a:rPr>
              <a:t>  </a:t>
            </a:r>
            <a:r>
              <a:rPr lang="fr-FR" sz="2000" dirty="0">
                <a:latin typeface="Tahoma" panose="020B0604030504040204" pitchFamily="34" charset="0"/>
                <a:ea typeface="Tahoma" panose="020B0604030504040204" pitchFamily="34" charset="0"/>
                <a:cs typeface="Tahoma" panose="020B0604030504040204" pitchFamily="34" charset="0"/>
              </a:rPr>
              <a:t>par le conseil de la commune. </a:t>
            </a:r>
          </a:p>
          <a:p>
            <a:pPr marL="82296" indent="0">
              <a:buNone/>
            </a:pPr>
            <a:endParaRPr lang="fr-FR" sz="2000"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Lorsque le président du conseil d‘arrondissement n‘a pas adressé au président de la commune le compte </a:t>
            </a:r>
            <a:r>
              <a:rPr lang="fr-FR" sz="2000" b="1" dirty="0">
                <a:latin typeface="Tahoma" panose="020B0604030504040204" pitchFamily="34" charset="0"/>
                <a:ea typeface="Tahoma" panose="020B0604030504040204" pitchFamily="34" charset="0"/>
                <a:cs typeface="Tahoma" panose="020B0604030504040204" pitchFamily="34" charset="0"/>
              </a:rPr>
              <a:t>avant le premier octobre</a:t>
            </a:r>
            <a:r>
              <a:rPr lang="fr-FR" sz="2000" dirty="0">
                <a:latin typeface="Tahoma" panose="020B0604030504040204" pitchFamily="34" charset="0"/>
                <a:ea typeface="Tahoma" panose="020B0604030504040204" pitchFamily="34" charset="0"/>
                <a:cs typeface="Tahoma" panose="020B0604030504040204" pitchFamily="34" charset="0"/>
              </a:rPr>
              <a:t>, ce compte </a:t>
            </a:r>
            <a:r>
              <a:rPr lang="fr-FR" sz="2000" b="1" dirty="0">
                <a:latin typeface="Tahoma" panose="020B0604030504040204" pitchFamily="34" charset="0"/>
                <a:ea typeface="Tahoma" panose="020B0604030504040204" pitchFamily="34" charset="0"/>
                <a:cs typeface="Tahoma" panose="020B0604030504040204" pitchFamily="34" charset="0"/>
              </a:rPr>
              <a:t>est arrêté d'</a:t>
            </a:r>
            <a:r>
              <a:rPr lang="fr-FR" sz="2000" b="1" dirty="0" err="1">
                <a:latin typeface="Tahoma" panose="020B0604030504040204" pitchFamily="34" charset="0"/>
                <a:ea typeface="Tahoma" panose="020B0604030504040204" pitchFamily="34" charset="0"/>
                <a:cs typeface="Tahoma" panose="020B0604030504040204" pitchFamily="34" charset="0"/>
              </a:rPr>
              <a:t>ofﬁce</a:t>
            </a:r>
            <a:r>
              <a:rPr lang="fr-FR" sz="2000" b="1" dirty="0">
                <a:latin typeface="Tahoma" panose="020B0604030504040204" pitchFamily="34" charset="0"/>
                <a:ea typeface="Tahoma" panose="020B0604030504040204" pitchFamily="34" charset="0"/>
                <a:cs typeface="Tahoma" panose="020B0604030504040204" pitchFamily="34" charset="0"/>
              </a:rPr>
              <a:t> </a:t>
            </a:r>
            <a:r>
              <a:rPr lang="fr-FR" sz="2000" dirty="0">
                <a:latin typeface="Tahoma" panose="020B0604030504040204" pitchFamily="34" charset="0"/>
                <a:ea typeface="Tahoma" panose="020B0604030504040204" pitchFamily="34" charset="0"/>
                <a:cs typeface="Tahoma" panose="020B0604030504040204" pitchFamily="34" charset="0"/>
              </a:rPr>
              <a:t>par le conseil de la commune.</a:t>
            </a:r>
          </a:p>
          <a:p>
            <a:pPr marL="82296" indent="0" algn="just">
              <a:buFontTx/>
              <a:buChar char="-"/>
            </a:pPr>
            <a:endParaRPr lang="fr-FR" sz="2000" dirty="0">
              <a:latin typeface="Tahoma" panose="020B0604030504040204" pitchFamily="34" charset="0"/>
              <a:ea typeface="Tahoma" panose="020B0604030504040204" pitchFamily="34" charset="0"/>
              <a:cs typeface="Tahoma" panose="020B0604030504040204" pitchFamily="34" charset="0"/>
            </a:endParaRPr>
          </a:p>
          <a:p>
            <a:pPr marL="82296" indent="0" algn="just">
              <a:buFontTx/>
              <a:buChar char="-"/>
            </a:pPr>
            <a:endParaRPr lang="fr-FR" sz="2000" dirty="0">
              <a:latin typeface="Tahoma" panose="020B0604030504040204" pitchFamily="34" charset="0"/>
              <a:ea typeface="Tahoma" panose="020B0604030504040204" pitchFamily="34" charset="0"/>
              <a:cs typeface="Tahoma" panose="020B0604030504040204" pitchFamily="34" charset="0"/>
            </a:endParaRPr>
          </a:p>
          <a:p>
            <a:pPr marL="82296" indent="0" algn="just">
              <a:buFontTx/>
              <a:buChar char="-"/>
            </a:pPr>
            <a:endParaRPr lang="fr-FR" sz="20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8100392" cy="634082"/>
          </a:xfrm>
        </p:spPr>
        <p:txBody>
          <a:bodyPr>
            <a:noAutofit/>
          </a:bodyPr>
          <a:lstStyle/>
          <a:p>
            <a:r>
              <a:rPr lang="fr-FR" sz="1800" b="1" dirty="0">
                <a:latin typeface="Tahoma" panose="020B0604030504040204" pitchFamily="34" charset="0"/>
                <a:ea typeface="Tahoma" panose="020B0604030504040204" pitchFamily="34" charset="0"/>
                <a:cs typeface="Tahoma" panose="020B0604030504040204" pitchFamily="34" charset="0"/>
              </a:rPr>
              <a:t>Axe III: Établissement, vote et présentation du budget pour visa</a:t>
            </a:r>
            <a:endParaRPr lang="fr-FR" sz="1800" dirty="0"/>
          </a:p>
        </p:txBody>
      </p:sp>
      <p:sp>
        <p:nvSpPr>
          <p:cNvPr id="3" name="Espace réservé du contenu 2"/>
          <p:cNvSpPr>
            <a:spLocks noGrp="1"/>
          </p:cNvSpPr>
          <p:nvPr>
            <p:ph idx="1"/>
          </p:nvPr>
        </p:nvSpPr>
        <p:spPr>
          <a:xfrm>
            <a:off x="1043608" y="1052736"/>
            <a:ext cx="8100392" cy="4800600"/>
          </a:xfrm>
        </p:spPr>
        <p:txBody>
          <a:bodyPr>
            <a:noAutofit/>
          </a:bodyPr>
          <a:lstStyle/>
          <a:p>
            <a:pPr marL="82296" indent="0">
              <a:buNone/>
            </a:pPr>
            <a:r>
              <a:rPr lang="fr-FR" sz="2000" b="1" u="sng" dirty="0">
                <a:latin typeface="Tahoma" panose="020B0604030504040204" pitchFamily="34" charset="0"/>
                <a:ea typeface="Tahoma" panose="020B0604030504040204" pitchFamily="34" charset="0"/>
                <a:cs typeface="Tahoma" panose="020B0604030504040204" pitchFamily="34" charset="0"/>
              </a:rPr>
              <a:t>3. les arrondissements</a:t>
            </a:r>
          </a:p>
          <a:p>
            <a:pPr marL="82296" indent="0">
              <a:buNone/>
            </a:pPr>
            <a:endParaRPr lang="fr-FR" sz="2000"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2000" b="1" dirty="0">
                <a:latin typeface="Tahoma" panose="020B0604030504040204" pitchFamily="34" charset="0"/>
                <a:ea typeface="Tahoma" panose="020B0604030504040204" pitchFamily="34" charset="0"/>
                <a:cs typeface="Tahoma" panose="020B0604030504040204" pitchFamily="34" charset="0"/>
              </a:rPr>
              <a:t>Le président du conseil d’arrondissement est l‘ordonnateur </a:t>
            </a:r>
            <a:r>
              <a:rPr lang="fr-FR" sz="2000" dirty="0">
                <a:latin typeface="Tahoma" panose="020B0604030504040204" pitchFamily="34" charset="0"/>
                <a:ea typeface="Tahoma" panose="020B0604030504040204" pitchFamily="34" charset="0"/>
                <a:cs typeface="Tahoma" panose="020B0604030504040204" pitchFamily="34" charset="0"/>
              </a:rPr>
              <a:t>des recettes et des dépenses du compte de dépenses sur dotations.</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 </a:t>
            </a: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Il peut effectuer, en exécution d’une délibération du conseil, des </a:t>
            </a:r>
            <a:r>
              <a:rPr lang="fr-FR" sz="2000" b="1" dirty="0">
                <a:latin typeface="Tahoma" panose="020B0604030504040204" pitchFamily="34" charset="0"/>
                <a:ea typeface="Tahoma" panose="020B0604030504040204" pitchFamily="34" charset="0"/>
                <a:cs typeface="Tahoma" panose="020B0604030504040204" pitchFamily="34" charset="0"/>
              </a:rPr>
              <a:t>virements de ligne à ligne budgétaire </a:t>
            </a:r>
            <a:r>
              <a:rPr lang="fr-FR" sz="2000" dirty="0">
                <a:latin typeface="Tahoma" panose="020B0604030504040204" pitchFamily="34" charset="0"/>
                <a:ea typeface="Tahoma" panose="020B0604030504040204" pitchFamily="34" charset="0"/>
                <a:cs typeface="Tahoma" panose="020B0604030504040204" pitchFamily="34" charset="0"/>
              </a:rPr>
              <a:t>dans le compte de l’arrondissement.  </a:t>
            </a:r>
          </a:p>
          <a:p>
            <a:pPr marL="82296" indent="0">
              <a:buNone/>
            </a:pPr>
            <a:endParaRPr lang="fr-FR" sz="2000" dirty="0">
              <a:latin typeface="Tahoma" panose="020B0604030504040204" pitchFamily="34" charset="0"/>
              <a:ea typeface="Tahoma" panose="020B0604030504040204" pitchFamily="34" charset="0"/>
              <a:cs typeface="Tahoma" panose="020B0604030504040204" pitchFamily="34" charset="0"/>
            </a:endParaRPr>
          </a:p>
          <a:p>
            <a:pPr marL="82296" indent="0">
              <a:buNone/>
            </a:pPr>
            <a:r>
              <a:rPr lang="fr-FR" sz="2000" dirty="0">
                <a:latin typeface="Tahoma" panose="020B0604030504040204" pitchFamily="34" charset="0"/>
                <a:ea typeface="Tahoma" panose="020B0604030504040204" pitchFamily="34" charset="0"/>
                <a:cs typeface="Tahoma" panose="020B0604030504040204" pitchFamily="34" charset="0"/>
              </a:rPr>
              <a:t>Jusqu’à ce que le compte soit exécutoire, le président du conseil d’arrondissement peut, chaque mois, engager et ordonnancer par anticipation les dépenses dans </a:t>
            </a:r>
            <a:r>
              <a:rPr lang="fr-FR" sz="2000" b="1" dirty="0">
                <a:latin typeface="Tahoma" panose="020B0604030504040204" pitchFamily="34" charset="0"/>
                <a:ea typeface="Tahoma" panose="020B0604030504040204" pitchFamily="34" charset="0"/>
                <a:cs typeface="Tahoma" panose="020B0604030504040204" pitchFamily="34" charset="0"/>
              </a:rPr>
              <a:t>la limite du douzième (1/12</a:t>
            </a:r>
            <a:r>
              <a:rPr lang="fr-FR" sz="2000" dirty="0">
                <a:latin typeface="Tahoma" panose="020B0604030504040204" pitchFamily="34" charset="0"/>
                <a:ea typeface="Tahoma" panose="020B0604030504040204" pitchFamily="34" charset="0"/>
                <a:cs typeface="Tahoma" panose="020B0604030504040204" pitchFamily="34" charset="0"/>
              </a:rPr>
              <a:t>) de celles inscrites au compte de l’année précédente.</a:t>
            </a:r>
          </a:p>
          <a:p>
            <a:endParaRPr lang="fr-FR"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627267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980728"/>
            <a:ext cx="8100392" cy="5112568"/>
          </a:xfrm>
        </p:spPr>
        <p:txBody>
          <a:bodyPr>
            <a:noAutofit/>
          </a:bodyPr>
          <a:lstStyle/>
          <a:p>
            <a:pPr>
              <a:buNone/>
            </a:pPr>
            <a:r>
              <a:rPr lang="fr-FR" sz="2400" b="1" dirty="0">
                <a:latin typeface="Tahoma" pitchFamily="34" charset="0"/>
                <a:ea typeface="Tahoma" pitchFamily="34" charset="0"/>
                <a:cs typeface="Tahoma" pitchFamily="34" charset="0"/>
              </a:rPr>
              <a:t>Modiﬁcation du budget</a:t>
            </a:r>
          </a:p>
          <a:p>
            <a:pPr>
              <a:buNone/>
            </a:pPr>
            <a:endParaRPr lang="fr-FR" sz="2400" dirty="0">
              <a:latin typeface="Tahoma" pitchFamily="34" charset="0"/>
              <a:ea typeface="Tahoma" pitchFamily="34" charset="0"/>
              <a:cs typeface="Tahoma" pitchFamily="34" charset="0"/>
            </a:endParaRPr>
          </a:p>
          <a:p>
            <a:pPr marL="90488" indent="0">
              <a:buNone/>
            </a:pPr>
            <a:r>
              <a:rPr lang="fr-FR" sz="2000" dirty="0">
                <a:latin typeface="Tahoma" pitchFamily="34" charset="0"/>
                <a:ea typeface="Tahoma" pitchFamily="34" charset="0"/>
                <a:cs typeface="Tahoma" pitchFamily="34" charset="0"/>
              </a:rPr>
              <a:t>Les modifications du budget font l’objet d’un Budget modificatif établi dans les mêmes règles que le budget initial (la pratique des autorisations spéciales  doit être arrêtée).</a:t>
            </a:r>
          </a:p>
          <a:p>
            <a:pPr marL="82296" indent="0" algn="just">
              <a:buNone/>
            </a:pPr>
            <a:endParaRPr lang="fr-FR" sz="1800" dirty="0">
              <a:latin typeface="Tahoma" pitchFamily="34" charset="0"/>
              <a:ea typeface="Tahoma" pitchFamily="34" charset="0"/>
              <a:cs typeface="Tahoma" pitchFamily="34" charset="0"/>
            </a:endParaRPr>
          </a:p>
          <a:p>
            <a:pPr marL="82296" indent="0" algn="just">
              <a:buNone/>
            </a:pPr>
            <a:r>
              <a:rPr lang="fr-FR" sz="1800" dirty="0">
                <a:latin typeface="Tahoma" pitchFamily="34" charset="0"/>
                <a:ea typeface="Tahoma" pitchFamily="34" charset="0"/>
                <a:cs typeface="Tahoma" pitchFamily="34" charset="0"/>
              </a:rPr>
              <a:t>Possibilité de procéder aux virements de crédits à l‘intérieur du même programme ou à l’intérieur du même chapitre selon les conditions et modalités ﬁxées par décret, pris sur proposition de l'autorité gouvernementale chargée de l‘intérieur. </a:t>
            </a:r>
          </a:p>
          <a:p>
            <a:pPr marL="82296" indent="0" algn="just">
              <a:buNone/>
            </a:pPr>
            <a:endParaRPr lang="fr-FR" sz="1800" dirty="0">
              <a:latin typeface="Tahoma" pitchFamily="34" charset="0"/>
              <a:ea typeface="Tahoma" pitchFamily="34" charset="0"/>
              <a:cs typeface="Tahoma" pitchFamily="34" charset="0"/>
            </a:endParaRPr>
          </a:p>
          <a:p>
            <a:pPr marL="82296" indent="0" algn="just">
              <a:buNone/>
            </a:pPr>
            <a:r>
              <a:rPr lang="fr-FR" sz="1800" dirty="0">
                <a:latin typeface="Tahoma" pitchFamily="34" charset="0"/>
                <a:ea typeface="Tahoma" pitchFamily="34" charset="0"/>
                <a:cs typeface="Tahoma" pitchFamily="34" charset="0"/>
              </a:rPr>
              <a:t> </a:t>
            </a:r>
            <a:endParaRPr lang="fr-FR" sz="3600" dirty="0"/>
          </a:p>
        </p:txBody>
      </p:sp>
      <p:sp>
        <p:nvSpPr>
          <p:cNvPr id="7" name="Titre 1"/>
          <p:cNvSpPr>
            <a:spLocks noGrp="1"/>
          </p:cNvSpPr>
          <p:nvPr>
            <p:ph type="title"/>
          </p:nvPr>
        </p:nvSpPr>
        <p:spPr>
          <a:xfrm>
            <a:off x="1043608" y="274638"/>
            <a:ext cx="8100392" cy="634082"/>
          </a:xfrm>
        </p:spPr>
        <p:txBody>
          <a:bodyPr>
            <a:noAutofit/>
          </a:bodyPr>
          <a:lstStyle/>
          <a:p>
            <a:r>
              <a:rPr lang="fr-FR" sz="1800" b="1" dirty="0">
                <a:latin typeface="Tahoma" panose="020B0604030504040204" pitchFamily="34" charset="0"/>
                <a:ea typeface="Tahoma" panose="020B0604030504040204" pitchFamily="34" charset="0"/>
                <a:cs typeface="Tahoma" panose="020B0604030504040204" pitchFamily="34" charset="0"/>
              </a:rPr>
              <a:t>Axe III: Établissement, vote et présentation du budget pour visa</a:t>
            </a:r>
            <a:endParaRPr lang="fr-FR" sz="1800" dirty="0"/>
          </a:p>
        </p:txBody>
      </p:sp>
    </p:spTree>
    <p:extLst>
      <p:ext uri="{BB962C8B-B14F-4D97-AF65-F5344CB8AC3E}">
        <p14:creationId xmlns:p14="http://schemas.microsoft.com/office/powerpoint/2010/main" val="21476562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751344"/>
            <a:ext cx="8028384" cy="7017306"/>
          </a:xfrm>
          <a:prstGeom prst="rect">
            <a:avLst/>
          </a:prstGeom>
        </p:spPr>
        <p:txBody>
          <a:bodyPr wrap="square">
            <a:spAutoFit/>
          </a:bodyPr>
          <a:lstStyle/>
          <a:p>
            <a:pPr algn="just">
              <a:buNone/>
            </a:pPr>
            <a:r>
              <a:rPr lang="fr-FR" b="1" dirty="0">
                <a:latin typeface="Tahoma" panose="020B0604030504040204" pitchFamily="34" charset="0"/>
                <a:ea typeface="Tahoma" panose="020B0604030504040204" pitchFamily="34" charset="0"/>
                <a:cs typeface="Tahoma" panose="020B0604030504040204" pitchFamily="34" charset="0"/>
              </a:rPr>
              <a:t>3- </a:t>
            </a:r>
            <a:r>
              <a:rPr lang="fr-FR" b="1" u="sng" dirty="0">
                <a:latin typeface="Tahoma" panose="020B0604030504040204" pitchFamily="34" charset="0"/>
                <a:ea typeface="Tahoma" panose="020B0604030504040204" pitchFamily="34" charset="0"/>
                <a:cs typeface="Tahoma" panose="020B0604030504040204" pitchFamily="34" charset="0"/>
              </a:rPr>
              <a:t>Les dépenses obligatoires</a:t>
            </a:r>
          </a:p>
          <a:p>
            <a:pPr algn="just">
              <a:buNone/>
            </a:pPr>
            <a:endParaRPr lang="fr-FR" dirty="0">
              <a:latin typeface="Tahoma" pitchFamily="34" charset="0"/>
              <a:ea typeface="Tahoma" panose="020B0604030504040204" pitchFamily="34" charset="0"/>
              <a:cs typeface="Tahoma" panose="020B0604030504040204" pitchFamily="34" charset="0"/>
            </a:endParaRPr>
          </a:p>
          <a:p>
            <a:pPr>
              <a:buNone/>
            </a:pPr>
            <a:r>
              <a:rPr lang="fr-FR" dirty="0">
                <a:latin typeface="Tahoma" pitchFamily="34" charset="0"/>
                <a:ea typeface="Tahoma" panose="020B0604030504040204" pitchFamily="34" charset="0"/>
                <a:cs typeface="Tahoma" panose="020B0604030504040204" pitchFamily="34" charset="0"/>
              </a:rPr>
              <a:t> Sont obligatoires , les dépenses suivantes :</a:t>
            </a:r>
          </a:p>
          <a:p>
            <a:pPr>
              <a:buNone/>
            </a:pPr>
            <a:endParaRPr lang="fr-FR" dirty="0">
              <a:latin typeface="Tahoma" pitchFamily="34" charset="0"/>
              <a:ea typeface="Tahoma" panose="020B0604030504040204" pitchFamily="34" charset="0"/>
              <a:cs typeface="Tahoma" panose="020B0604030504040204" pitchFamily="34" charset="0"/>
            </a:endParaRPr>
          </a:p>
          <a:p>
            <a:pPr marL="360363" indent="-269875">
              <a:buFont typeface="Wingdings" pitchFamily="2" charset="2"/>
              <a:buChar char="Ø"/>
            </a:pPr>
            <a:r>
              <a:rPr lang="fr-FR" b="1" dirty="0">
                <a:latin typeface="Tahoma" pitchFamily="34" charset="0"/>
                <a:ea typeface="Tahoma" panose="020B0604030504040204" pitchFamily="34" charset="0"/>
                <a:cs typeface="Tahoma" panose="020B0604030504040204" pitchFamily="34" charset="0"/>
              </a:rPr>
              <a:t>les traitements et indemnités des ressources humaines de la collectivité  ainsi que les primes d’assurances ;</a:t>
            </a:r>
          </a:p>
          <a:p>
            <a:pPr marL="360363" indent="-269875">
              <a:buFont typeface="Wingdings" pitchFamily="2" charset="2"/>
              <a:buChar char="Ø"/>
            </a:pPr>
            <a:r>
              <a:rPr lang="fr-FR" b="1" dirty="0">
                <a:latin typeface="Tahoma" pitchFamily="34" charset="0"/>
                <a:ea typeface="Tahoma" panose="020B0604030504040204" pitchFamily="34" charset="0"/>
                <a:cs typeface="Tahoma" panose="020B0604030504040204" pitchFamily="34" charset="0"/>
              </a:rPr>
              <a:t>la contribution de la collectivité aux organismes de prévoyance et au fonds de retraite des ressources humaines de la collectivité et la contribution aux dépenses de mutualité;</a:t>
            </a:r>
          </a:p>
          <a:p>
            <a:pPr marL="360363" indent="-269875">
              <a:buFont typeface="Wingdings" pitchFamily="2" charset="2"/>
              <a:buChar char="Ø"/>
            </a:pPr>
            <a:r>
              <a:rPr lang="fr-FR" b="1" dirty="0">
                <a:latin typeface="Tahoma" pitchFamily="34" charset="0"/>
                <a:ea typeface="Tahoma" panose="020B0604030504040204" pitchFamily="34" charset="0"/>
                <a:cs typeface="Tahoma" panose="020B0604030504040204" pitchFamily="34" charset="0"/>
              </a:rPr>
              <a:t>les frais de consommation d’eau, d’électricité et des </a:t>
            </a:r>
            <a:r>
              <a:rPr lang="fr-FR" b="1" dirty="0" err="1">
                <a:latin typeface="Tahoma" pitchFamily="34" charset="0"/>
                <a:ea typeface="Tahoma" panose="020B0604030504040204" pitchFamily="34" charset="0"/>
                <a:cs typeface="Tahoma" panose="020B0604030504040204" pitchFamily="34" charset="0"/>
              </a:rPr>
              <a:t>télécomm</a:t>
            </a:r>
            <a:r>
              <a:rPr lang="fr-FR" b="1" dirty="0">
                <a:latin typeface="Tahoma" pitchFamily="34" charset="0"/>
                <a:ea typeface="Tahoma" panose="020B0604030504040204" pitchFamily="34" charset="0"/>
                <a:cs typeface="Tahoma" panose="020B0604030504040204" pitchFamily="34" charset="0"/>
              </a:rPr>
              <a:t>.;</a:t>
            </a:r>
          </a:p>
          <a:p>
            <a:pPr marL="360363" indent="-269875">
              <a:buFont typeface="Wingdings" pitchFamily="2" charset="2"/>
              <a:buChar char="Ø"/>
            </a:pPr>
            <a:r>
              <a:rPr lang="fr-FR" b="1" dirty="0">
                <a:latin typeface="Tahoma" pitchFamily="34" charset="0"/>
                <a:ea typeface="Tahoma" panose="020B0604030504040204" pitchFamily="34" charset="0"/>
                <a:cs typeface="Tahoma" panose="020B0604030504040204" pitchFamily="34" charset="0"/>
              </a:rPr>
              <a:t>les dettes exigibles ;</a:t>
            </a:r>
          </a:p>
          <a:p>
            <a:pPr marL="360363" indent="-269875">
              <a:buFont typeface="Wingdings" pitchFamily="2" charset="2"/>
              <a:buChar char="Ø"/>
            </a:pPr>
            <a:r>
              <a:rPr lang="fr-FR" b="1" dirty="0">
                <a:latin typeface="Tahoma" pitchFamily="34" charset="0"/>
                <a:ea typeface="Tahoma" panose="020B0604030504040204" pitchFamily="34" charset="0"/>
                <a:cs typeface="Tahoma" panose="020B0604030504040204" pitchFamily="34" charset="0"/>
              </a:rPr>
              <a:t>les contributions qui doivent être transférées au </a:t>
            </a:r>
            <a:r>
              <a:rPr lang="fr-FR" b="1" dirty="0" err="1">
                <a:latin typeface="Tahoma" pitchFamily="34" charset="0"/>
                <a:ea typeface="Tahoma" panose="020B0604030504040204" pitchFamily="34" charset="0"/>
                <a:cs typeface="Tahoma" panose="020B0604030504040204" pitchFamily="34" charset="0"/>
              </a:rPr>
              <a:t>proﬁt</a:t>
            </a:r>
            <a:r>
              <a:rPr lang="fr-FR" b="1" dirty="0">
                <a:latin typeface="Tahoma" pitchFamily="34" charset="0"/>
                <a:ea typeface="Tahoma" panose="020B0604030504040204" pitchFamily="34" charset="0"/>
                <a:cs typeface="Tahoma" panose="020B0604030504040204" pitchFamily="34" charset="0"/>
              </a:rPr>
              <a:t> des groupements des collectivités territoriales et aux établissements de coopération intercommunale ;</a:t>
            </a:r>
          </a:p>
          <a:p>
            <a:pPr marL="360363" indent="-269875">
              <a:buFont typeface="Wingdings" pitchFamily="2" charset="2"/>
              <a:buChar char="Ø"/>
            </a:pPr>
            <a:r>
              <a:rPr lang="fr-FR" b="1" dirty="0">
                <a:latin typeface="Tahoma" pitchFamily="34" charset="0"/>
                <a:ea typeface="Tahoma" panose="020B0604030504040204" pitchFamily="34" charset="0"/>
                <a:cs typeface="Tahoma" panose="020B0604030504040204" pitchFamily="34" charset="0"/>
              </a:rPr>
              <a:t>les engagements </a:t>
            </a:r>
            <a:r>
              <a:rPr lang="fr-FR" b="1" dirty="0" err="1">
                <a:latin typeface="Tahoma" pitchFamily="34" charset="0"/>
                <a:ea typeface="Tahoma" pitchFamily="34" charset="0"/>
                <a:cs typeface="Tahoma" pitchFamily="34" charset="0"/>
              </a:rPr>
              <a:t>ﬁnanciers</a:t>
            </a:r>
            <a:r>
              <a:rPr lang="fr-FR" b="1" dirty="0">
                <a:latin typeface="Tahoma" pitchFamily="34" charset="0"/>
                <a:ea typeface="Tahoma" pitchFamily="34" charset="0"/>
                <a:cs typeface="Tahoma" pitchFamily="34" charset="0"/>
              </a:rPr>
              <a:t> résultants des conventions et contrats conclus par la collectivité ;</a:t>
            </a:r>
          </a:p>
          <a:p>
            <a:pPr marL="360363" indent="-269875">
              <a:buFont typeface="Wingdings" pitchFamily="2" charset="2"/>
              <a:buChar char="Ø"/>
            </a:pPr>
            <a:r>
              <a:rPr lang="fr-FR" b="1" dirty="0">
                <a:latin typeface="Tahoma" pitchFamily="34" charset="0"/>
                <a:ea typeface="Tahoma" pitchFamily="34" charset="0"/>
                <a:cs typeface="Tahoma" pitchFamily="34" charset="0"/>
              </a:rPr>
              <a:t>les dépenses relatives à l'exécution des arrêts et jugements prononcés en Justice contre la collectivité ;</a:t>
            </a:r>
          </a:p>
          <a:p>
            <a:pPr marL="360363" indent="-269875">
              <a:buFont typeface="Wingdings" pitchFamily="2" charset="2"/>
              <a:buChar char="Ø"/>
            </a:pPr>
            <a:r>
              <a:rPr lang="fr-FR" b="1" dirty="0">
                <a:latin typeface="Tahoma" pitchFamily="34" charset="0"/>
                <a:ea typeface="Tahoma" pitchFamily="34" charset="0"/>
                <a:cs typeface="Tahoma" pitchFamily="34" charset="0"/>
              </a:rPr>
              <a:t>la dotation globale affectée au fonctionnement des arrondissements pour les communes ayant un régime d'arrondissements. (pour les communes  disposant des arrondissements)</a:t>
            </a:r>
          </a:p>
          <a:p>
            <a:pPr marL="360363" indent="-269875">
              <a:buFont typeface="Wingdings" pitchFamily="2" charset="2"/>
              <a:buChar char="Ø"/>
            </a:pPr>
            <a:endParaRPr lang="fr-FR" b="1" dirty="0">
              <a:latin typeface="Tahoma" pitchFamily="34" charset="0"/>
              <a:ea typeface="Tahoma" pitchFamily="34" charset="0"/>
              <a:cs typeface="Tahoma" pitchFamily="34" charset="0"/>
            </a:endParaRPr>
          </a:p>
          <a:p>
            <a:pPr marL="360363" indent="-269875">
              <a:buFont typeface="Wingdings" pitchFamily="2" charset="2"/>
              <a:buChar char="Ø"/>
            </a:pPr>
            <a:endParaRPr lang="fr-FR" dirty="0">
              <a:latin typeface="Tahoma" pitchFamily="34" charset="0"/>
              <a:ea typeface="Tahoma" panose="020B0604030504040204" pitchFamily="34" charset="0"/>
              <a:cs typeface="Tahoma" panose="020B0604030504040204" pitchFamily="34" charset="0"/>
            </a:endParaRPr>
          </a:p>
          <a:p>
            <a:pPr marL="90488" indent="0">
              <a:buNone/>
            </a:pPr>
            <a:endParaRPr lang="fr-FR" dirty="0">
              <a:latin typeface="Tahoma" panose="020B0604030504040204" pitchFamily="34" charset="0"/>
              <a:ea typeface="Tahoma" panose="020B0604030504040204" pitchFamily="34" charset="0"/>
              <a:cs typeface="Tahoma" panose="020B0604030504040204" pitchFamily="34" charset="0"/>
            </a:endParaRPr>
          </a:p>
        </p:txBody>
      </p:sp>
      <p:sp>
        <p:nvSpPr>
          <p:cNvPr id="3" name="Titre 1"/>
          <p:cNvSpPr txBox="1">
            <a:spLocks/>
          </p:cNvSpPr>
          <p:nvPr/>
        </p:nvSpPr>
        <p:spPr>
          <a:xfrm>
            <a:off x="1043608" y="274638"/>
            <a:ext cx="8100392" cy="634082"/>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1800" b="1" i="0" u="none" strike="noStrike" kern="1200" cap="none" spc="0" normalizeH="0" baseline="0" noProof="0">
                <a:ln>
                  <a:noFill/>
                </a:ln>
                <a:solidFill>
                  <a:schemeClr val="tx2">
                    <a:satMod val="130000"/>
                  </a:schemeClr>
                </a:solidFill>
                <a:effectLst>
                  <a:outerShdw blurRad="50000" dist="30000" dir="5400000" algn="tl" rotWithShape="0">
                    <a:srgbClr val="000000">
                      <a:alpha val="30000"/>
                    </a:srgbClr>
                  </a:outerShdw>
                </a:effectLst>
                <a:uLnTx/>
                <a:uFillTx/>
                <a:latin typeface="Tahoma" panose="020B0604030504040204" pitchFamily="34" charset="0"/>
                <a:ea typeface="Tahoma" panose="020B0604030504040204" pitchFamily="34" charset="0"/>
                <a:cs typeface="Tahoma" panose="020B0604030504040204" pitchFamily="34" charset="0"/>
              </a:rPr>
              <a:t>Axe III: Établissement, vote et présentation du budget pour visa</a:t>
            </a:r>
            <a:endParaRPr kumimoji="0" lang="fr-FR"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95288" y="2060575"/>
            <a:ext cx="8424862" cy="4187825"/>
          </a:xfrm>
          <a:prstGeom prst="rect">
            <a:avLst/>
          </a:prstGeom>
        </p:spPr>
        <p:txBody>
          <a:bodyPr/>
          <a:lstStyle/>
          <a:p>
            <a:pPr marL="342900" indent="-342900">
              <a:spcBef>
                <a:spcPct val="20000"/>
              </a:spcBef>
              <a:buClr>
                <a:schemeClr val="hlink"/>
              </a:buClr>
              <a:buSzPct val="50000"/>
              <a:buFont typeface="Monotype Sorts" pitchFamily="2" charset="2"/>
              <a:buChar char="n"/>
              <a:defRPr/>
            </a:pPr>
            <a:endParaRPr kumimoji="1" lang="fr-FR" sz="2800" b="1" kern="0" dirty="0">
              <a:latin typeface="+mn-lt"/>
              <a:ea typeface="+mn-ea"/>
            </a:endParaRPr>
          </a:p>
          <a:p>
            <a:pPr marL="342900" indent="-342900">
              <a:spcBef>
                <a:spcPct val="70000"/>
              </a:spcBef>
              <a:buClr>
                <a:schemeClr val="hlink"/>
              </a:buClr>
              <a:buSzPct val="50000"/>
              <a:buFont typeface="Monotype Sorts" pitchFamily="2" charset="2"/>
              <a:buNone/>
              <a:defRPr/>
            </a:pPr>
            <a:endParaRPr kumimoji="1" lang="fr-FR" altLang="ja-JP" sz="1800" kern="0" dirty="0">
              <a:latin typeface="+mn-lt"/>
              <a:ea typeface="+mn-ea"/>
            </a:endParaRPr>
          </a:p>
        </p:txBody>
      </p:sp>
      <p:sp>
        <p:nvSpPr>
          <p:cNvPr id="3" name="Rectangle 8"/>
          <p:cNvSpPr txBox="1">
            <a:spLocks noChangeArrowheads="1"/>
          </p:cNvSpPr>
          <p:nvPr/>
        </p:nvSpPr>
        <p:spPr bwMode="auto">
          <a:xfrm>
            <a:off x="338138" y="114300"/>
            <a:ext cx="6354762" cy="1136650"/>
          </a:xfrm>
          <a:prstGeom prst="rect">
            <a:avLst/>
          </a:prstGeom>
          <a:noFill/>
          <a:ln w="9525">
            <a:noFill/>
            <a:miter lim="800000"/>
            <a:headEnd/>
            <a:tailEnd/>
          </a:ln>
        </p:spPr>
        <p:txBody>
          <a:bodyPr lIns="0" tIns="0" rIns="0" bIns="0" anchor="ctr"/>
          <a:lstStyle/>
          <a:p>
            <a:pPr marL="457200" indent="-457200" eaLnBrk="1" hangingPunct="1"/>
            <a:endParaRPr lang="fr-FR" altLang="fr-FR"/>
          </a:p>
        </p:txBody>
      </p:sp>
      <p:grpSp>
        <p:nvGrpSpPr>
          <p:cNvPr id="4" name="Groupe 2"/>
          <p:cNvGrpSpPr>
            <a:grpSpLocks/>
          </p:cNvGrpSpPr>
          <p:nvPr/>
        </p:nvGrpSpPr>
        <p:grpSpPr bwMode="auto">
          <a:xfrm>
            <a:off x="179388" y="1286674"/>
            <a:ext cx="8280400" cy="3856839"/>
            <a:chOff x="382955" y="834036"/>
            <a:chExt cx="6754387" cy="3964325"/>
          </a:xfrm>
        </p:grpSpPr>
        <p:sp>
          <p:nvSpPr>
            <p:cNvPr id="5" name="Rectangle à coins arrondis 26"/>
            <p:cNvSpPr>
              <a:spLocks noChangeArrowheads="1"/>
            </p:cNvSpPr>
            <p:nvPr/>
          </p:nvSpPr>
          <p:spPr bwMode="auto">
            <a:xfrm>
              <a:off x="4200652" y="834036"/>
              <a:ext cx="2936690" cy="439737"/>
            </a:xfrm>
            <a:prstGeom prst="roundRect">
              <a:avLst>
                <a:gd name="adj" fmla="val 16667"/>
              </a:avLst>
            </a:prstGeom>
            <a:solidFill>
              <a:srgbClr val="92D050"/>
            </a:solidFill>
            <a:ln w="9525" cap="flat" cmpd="sng" algn="ctr">
              <a:noFill/>
              <a:prstDash val="solid"/>
              <a:round/>
              <a:headEnd type="none" w="med" len="med"/>
              <a:tailEnd type="none" w="med" len="med"/>
            </a:ln>
            <a:effectLst/>
            <a:scene3d>
              <a:camera prst="orthographicFront"/>
              <a:lightRig rig="threePt" dir="t"/>
            </a:scene3d>
            <a:sp3d>
              <a:bevelT/>
            </a:sp3d>
          </p:spPr>
          <p:txBody>
            <a:bodyPr anchor="ctr">
              <a:sp3d/>
            </a:bodyPr>
            <a:lstStyle/>
            <a:p>
              <a:pPr algn="ctr" eaLnBrk="1" hangingPunct="1">
                <a:defRPr/>
              </a:pPr>
              <a:r>
                <a:rPr lang="fr-FR" b="1" noProof="1">
                  <a:solidFill>
                    <a:srgbClr val="002060"/>
                  </a:solidFill>
                  <a:latin typeface="Lucida Sans Unicode" pitchFamily="34" charset="0"/>
                  <a:ea typeface="ＭＳ Ｐゴシック" charset="0"/>
                  <a:cs typeface="Lucida Sans Unicode" pitchFamily="34" charset="0"/>
                </a:rPr>
                <a:t>Investissement</a:t>
              </a:r>
              <a:endParaRPr lang="en-US" b="1" noProof="1">
                <a:solidFill>
                  <a:srgbClr val="002060"/>
                </a:solidFill>
                <a:latin typeface="Lucida Sans Unicode" pitchFamily="34" charset="0"/>
                <a:ea typeface="ＭＳ Ｐゴシック" charset="0"/>
                <a:cs typeface="Lucida Sans Unicode" pitchFamily="34" charset="0"/>
              </a:endParaRPr>
            </a:p>
          </p:txBody>
        </p:sp>
        <p:sp>
          <p:nvSpPr>
            <p:cNvPr id="6" name="Rectangle à coins arrondis 27"/>
            <p:cNvSpPr>
              <a:spLocks noChangeArrowheads="1"/>
            </p:cNvSpPr>
            <p:nvPr/>
          </p:nvSpPr>
          <p:spPr bwMode="auto">
            <a:xfrm>
              <a:off x="382955" y="834036"/>
              <a:ext cx="3406560" cy="439738"/>
            </a:xfrm>
            <a:prstGeom prst="roundRect">
              <a:avLst>
                <a:gd name="adj" fmla="val 16667"/>
              </a:avLst>
            </a:prstGeom>
            <a:solidFill>
              <a:srgbClr val="92D050"/>
            </a:solidFill>
            <a:ln w="9525" cap="flat" cmpd="sng" algn="ctr">
              <a:noFill/>
              <a:prstDash val="solid"/>
              <a:round/>
              <a:headEnd type="none" w="med" len="med"/>
              <a:tailEnd type="none" w="med" len="med"/>
            </a:ln>
            <a:effectLst/>
            <a:scene3d>
              <a:camera prst="orthographicFront"/>
              <a:lightRig rig="threePt" dir="t"/>
            </a:scene3d>
            <a:sp3d>
              <a:bevelT/>
            </a:sp3d>
          </p:spPr>
          <p:txBody>
            <a:bodyPr anchor="ctr">
              <a:sp3d/>
            </a:bodyPr>
            <a:lstStyle/>
            <a:p>
              <a:pPr algn="ctr" eaLnBrk="1" hangingPunct="1">
                <a:defRPr/>
              </a:pPr>
              <a:r>
                <a:rPr lang="fr-FR" b="1" noProof="1">
                  <a:solidFill>
                    <a:srgbClr val="002060"/>
                  </a:solidFill>
                  <a:latin typeface="Lucida Sans Unicode" pitchFamily="34" charset="0"/>
                  <a:ea typeface="ＭＳ Ｐゴシック" charset="0"/>
                  <a:cs typeface="Lucida Sans Unicode" pitchFamily="34" charset="0"/>
                </a:rPr>
                <a:t>Fonctionnement</a:t>
              </a:r>
              <a:endParaRPr lang="en-US" b="1" noProof="1">
                <a:solidFill>
                  <a:srgbClr val="002060"/>
                </a:solidFill>
                <a:latin typeface="Lucida Sans Unicode" pitchFamily="34" charset="0"/>
                <a:ea typeface="ＭＳ Ｐゴシック" charset="0"/>
                <a:cs typeface="Lucida Sans Unicode" pitchFamily="34" charset="0"/>
              </a:endParaRPr>
            </a:p>
          </p:txBody>
        </p:sp>
        <p:sp>
          <p:nvSpPr>
            <p:cNvPr id="7" name="Rectangle à coins arrondis 6"/>
            <p:cNvSpPr/>
            <p:nvPr/>
          </p:nvSpPr>
          <p:spPr bwMode="auto">
            <a:xfrm>
              <a:off x="382955" y="1690179"/>
              <a:ext cx="1686782" cy="3108182"/>
            </a:xfrm>
            <a:prstGeom prst="roundRect">
              <a:avLst/>
            </a:prstGeom>
            <a:solidFill>
              <a:schemeClr val="tx1">
                <a:lumMod val="20000"/>
                <a:lumOff val="80000"/>
              </a:schemeClr>
            </a:solidFill>
            <a:ln w="9525" cap="flat" cmpd="sng" algn="ctr">
              <a:noFill/>
              <a:prstDash val="solid"/>
              <a:round/>
              <a:headEnd type="none" w="med" len="med"/>
              <a:tailEnd type="none" w="med" len="med"/>
            </a:ln>
            <a:effectLst/>
            <a:scene3d>
              <a:camera prst="orthographicFront"/>
              <a:lightRig rig="threePt" dir="t"/>
            </a:scene3d>
            <a:sp3d>
              <a:bevelT/>
            </a:sp3d>
            <a:extLst/>
          </p:spPr>
          <p:txBody>
            <a:bodyPr anchor="ctr">
              <a:sp3d/>
            </a:bodyPr>
            <a:lstStyle/>
            <a:p>
              <a:pPr algn="ctr" eaLnBrk="1" hangingPunct="1">
                <a:defRPr/>
              </a:pPr>
              <a:r>
                <a:rPr lang="fr-FR" b="1" noProof="1">
                  <a:solidFill>
                    <a:srgbClr val="000000"/>
                  </a:solidFill>
                  <a:latin typeface="Lucida Sans Unicode" pitchFamily="34" charset="0"/>
                  <a:ea typeface="ＭＳ Ｐゴシック" pitchFamily="-84" charset="-128"/>
                  <a:cs typeface="Lucida Sans Unicode" pitchFamily="34" charset="0"/>
                </a:rPr>
                <a:t>DÉPENSES</a:t>
              </a:r>
            </a:p>
          </p:txBody>
        </p:sp>
        <p:sp>
          <p:nvSpPr>
            <p:cNvPr id="8" name="Rectangle à coins arrondis 7"/>
            <p:cNvSpPr/>
            <p:nvPr/>
          </p:nvSpPr>
          <p:spPr bwMode="auto">
            <a:xfrm>
              <a:off x="4082588" y="1787776"/>
              <a:ext cx="1704218" cy="861501"/>
            </a:xfrm>
            <a:prstGeom prst="roundRect">
              <a:avLst/>
            </a:prstGeom>
            <a:solidFill>
              <a:schemeClr val="tx1">
                <a:lumMod val="20000"/>
                <a:lumOff val="80000"/>
              </a:schemeClr>
            </a:solidFill>
            <a:ln w="9525" cap="flat" cmpd="sng" algn="ctr">
              <a:noFill/>
              <a:prstDash val="solid"/>
              <a:round/>
              <a:headEnd type="none" w="med" len="med"/>
              <a:tailEnd type="none" w="med" len="med"/>
            </a:ln>
            <a:effectLst/>
            <a:scene3d>
              <a:camera prst="orthographicFront"/>
              <a:lightRig rig="threePt" dir="t"/>
            </a:scene3d>
            <a:sp3d>
              <a:bevelT/>
            </a:sp3d>
            <a:extLst/>
          </p:spPr>
          <p:txBody>
            <a:bodyPr anchor="ctr">
              <a:sp3d/>
            </a:bodyPr>
            <a:lstStyle/>
            <a:p>
              <a:pPr algn="ctr" eaLnBrk="1" hangingPunct="1">
                <a:defRPr/>
              </a:pPr>
              <a:r>
                <a:rPr lang="fr-FR" sz="1800" b="1" noProof="1">
                  <a:solidFill>
                    <a:srgbClr val="000000"/>
                  </a:solidFill>
                  <a:latin typeface="Lucida Sans Unicode" pitchFamily="34" charset="0"/>
                  <a:ea typeface="ＭＳ Ｐゴシック" pitchFamily="-84" charset="-128"/>
                  <a:cs typeface="Lucida Sans Unicode" pitchFamily="34" charset="0"/>
                </a:rPr>
                <a:t>remboursement </a:t>
              </a:r>
            </a:p>
            <a:p>
              <a:pPr algn="ctr" eaLnBrk="1" hangingPunct="1">
                <a:defRPr/>
              </a:pPr>
              <a:r>
                <a:rPr lang="fr-FR" sz="1800" b="1" noProof="1">
                  <a:solidFill>
                    <a:srgbClr val="000000"/>
                  </a:solidFill>
                  <a:latin typeface="Lucida Sans Unicode" pitchFamily="34" charset="0"/>
                  <a:ea typeface="ＭＳ Ｐゴシック" pitchFamily="-84" charset="-128"/>
                  <a:cs typeface="Lucida Sans Unicode" pitchFamily="34" charset="0"/>
                </a:rPr>
                <a:t>capital dette</a:t>
              </a:r>
              <a:endParaRPr lang="fr-FR" sz="1800" noProof="1">
                <a:solidFill>
                  <a:srgbClr val="000000"/>
                </a:solidFill>
                <a:latin typeface="Lucida Sans Unicode" pitchFamily="34" charset="0"/>
                <a:ea typeface="ＭＳ Ｐゴシック" pitchFamily="-84" charset="-128"/>
                <a:cs typeface="Lucida Sans Unicode" pitchFamily="34" charset="0"/>
              </a:endParaRPr>
            </a:p>
          </p:txBody>
        </p:sp>
      </p:grpSp>
      <p:grpSp>
        <p:nvGrpSpPr>
          <p:cNvPr id="9" name="Groupe 15"/>
          <p:cNvGrpSpPr>
            <a:grpSpLocks/>
          </p:cNvGrpSpPr>
          <p:nvPr/>
        </p:nvGrpSpPr>
        <p:grpSpPr bwMode="auto">
          <a:xfrm>
            <a:off x="4643438" y="3143248"/>
            <a:ext cx="3869643" cy="3024188"/>
            <a:chOff x="901140" y="3178255"/>
            <a:chExt cx="3724028" cy="3022925"/>
          </a:xfrm>
        </p:grpSpPr>
        <p:sp>
          <p:nvSpPr>
            <p:cNvPr id="10" name="Rectangle à coins arrondis 35"/>
            <p:cNvSpPr>
              <a:spLocks noChangeArrowheads="1"/>
            </p:cNvSpPr>
            <p:nvPr/>
          </p:nvSpPr>
          <p:spPr bwMode="auto">
            <a:xfrm>
              <a:off x="901140" y="3178255"/>
              <a:ext cx="2131243" cy="3022925"/>
            </a:xfrm>
            <a:prstGeom prst="roundRect">
              <a:avLst>
                <a:gd name="adj" fmla="val 16667"/>
              </a:avLst>
            </a:prstGeom>
            <a:solidFill>
              <a:schemeClr val="tx1">
                <a:lumMod val="20000"/>
                <a:lumOff val="80000"/>
              </a:schemeClr>
            </a:solidFill>
            <a:ln w="9525" algn="ctr">
              <a:solidFill>
                <a:srgbClr val="943634"/>
              </a:solidFill>
              <a:round/>
              <a:headEnd/>
              <a:tailEnd/>
            </a:ln>
            <a:scene3d>
              <a:camera prst="orthographicFront"/>
              <a:lightRig rig="threePt" dir="t"/>
            </a:scene3d>
            <a:sp3d>
              <a:bevelT/>
            </a:sp3d>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defRPr/>
              </a:pPr>
              <a:endParaRPr lang="en-US" altLang="fr-FR" sz="1400" b="1" i="1" noProof="1">
                <a:solidFill>
                  <a:srgbClr val="000000"/>
                </a:solidFill>
              </a:endParaRPr>
            </a:p>
            <a:p>
              <a:pPr algn="ctr" eaLnBrk="1" hangingPunct="1">
                <a:defRPr/>
              </a:pPr>
              <a:endParaRPr lang="en-US" altLang="fr-FR" sz="1400" b="1" i="1" noProof="1">
                <a:solidFill>
                  <a:srgbClr val="000000"/>
                </a:solidFill>
              </a:endParaRPr>
            </a:p>
            <a:p>
              <a:pPr algn="ctr" eaLnBrk="1" hangingPunct="1">
                <a:defRPr/>
              </a:pPr>
              <a:endParaRPr lang="en-US" altLang="fr-FR" sz="1400" b="1" i="1" noProof="1">
                <a:solidFill>
                  <a:srgbClr val="000000"/>
                </a:solidFill>
              </a:endParaRPr>
            </a:p>
            <a:p>
              <a:pPr algn="ctr" eaLnBrk="1" hangingPunct="1">
                <a:defRPr/>
              </a:pPr>
              <a:endParaRPr lang="en-US" altLang="fr-FR" sz="1400" b="1" i="1" noProof="1">
                <a:solidFill>
                  <a:srgbClr val="000000"/>
                </a:solidFill>
              </a:endParaRPr>
            </a:p>
            <a:p>
              <a:pPr algn="ctr" eaLnBrk="1" hangingPunct="1">
                <a:defRPr/>
              </a:pPr>
              <a:r>
                <a:rPr lang="en-US" altLang="fr-FR" sz="1800" b="1" noProof="1">
                  <a:solidFill>
                    <a:srgbClr val="000000"/>
                  </a:solidFill>
                  <a:latin typeface="Lucida Sans Unicode" pitchFamily="34" charset="0"/>
                  <a:ea typeface="ＭＳ Ｐゴシック" pitchFamily="-84" charset="-128"/>
                  <a:cs typeface="Lucida Sans Unicode" pitchFamily="34" charset="0"/>
                </a:rPr>
                <a:t>Investissements directs</a:t>
              </a:r>
            </a:p>
          </p:txBody>
        </p:sp>
        <p:sp>
          <p:nvSpPr>
            <p:cNvPr id="11" name="Rectangle à coins arrondis 10"/>
            <p:cNvSpPr/>
            <p:nvPr/>
          </p:nvSpPr>
          <p:spPr bwMode="auto">
            <a:xfrm>
              <a:off x="3113000" y="4535010"/>
              <a:ext cx="1512168" cy="1655971"/>
            </a:xfrm>
            <a:prstGeom prst="roundRect">
              <a:avLst/>
            </a:prstGeom>
            <a:solidFill>
              <a:schemeClr val="tx1">
                <a:lumMod val="20000"/>
                <a:lumOff val="80000"/>
              </a:schemeClr>
            </a:solidFill>
            <a:ln w="9525" cap="flat" cmpd="sng" algn="ctr">
              <a:noFill/>
              <a:prstDash val="solid"/>
              <a:round/>
              <a:headEnd type="none" w="med" len="med"/>
              <a:tailEnd type="none" w="med" len="med"/>
            </a:ln>
            <a:effectLst/>
            <a:scene3d>
              <a:camera prst="orthographicFront"/>
              <a:lightRig rig="threePt" dir="t"/>
            </a:scene3d>
            <a:sp3d>
              <a:bevelT/>
            </a:sp3d>
            <a:extLst/>
          </p:spPr>
          <p:txBody>
            <a:bodyPr anchor="ctr">
              <a:sp3d/>
            </a:bodyPr>
            <a:lstStyle/>
            <a:p>
              <a:pPr marL="285750" indent="-285750" eaLnBrk="1" hangingPunct="1">
                <a:defRPr/>
              </a:pPr>
              <a:r>
                <a:rPr lang="fr-FR" sz="1800" b="1" noProof="1">
                  <a:solidFill>
                    <a:srgbClr val="000000"/>
                  </a:solidFill>
                  <a:latin typeface="Lucida Sans Unicode" pitchFamily="34" charset="0"/>
                  <a:ea typeface="ＭＳ Ｐゴシック" pitchFamily="-84" charset="-128"/>
                  <a:cs typeface="Lucida Sans Unicode" pitchFamily="34" charset="0"/>
                </a:rPr>
                <a:t>Emprunts</a:t>
              </a:r>
            </a:p>
          </p:txBody>
        </p:sp>
      </p:grpSp>
      <p:sp>
        <p:nvSpPr>
          <p:cNvPr id="12" name="Rectangle à coins arrondis 33"/>
          <p:cNvSpPr>
            <a:spLocks noChangeArrowheads="1"/>
          </p:cNvSpPr>
          <p:nvPr/>
        </p:nvSpPr>
        <p:spPr bwMode="auto">
          <a:xfrm>
            <a:off x="6929454" y="3573016"/>
            <a:ext cx="1571636" cy="792088"/>
          </a:xfrm>
          <a:prstGeom prst="roundRect">
            <a:avLst>
              <a:gd name="adj" fmla="val 16667"/>
            </a:avLst>
          </a:prstGeom>
          <a:solidFill>
            <a:schemeClr val="tx1">
              <a:lumMod val="20000"/>
              <a:lumOff val="80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anchor="ctr">
            <a:sp3d/>
          </a:bodyPr>
          <a:lstStyle/>
          <a:p>
            <a:pPr algn="ctr" eaLnBrk="1" hangingPunct="1">
              <a:defRPr/>
            </a:pPr>
            <a:r>
              <a:rPr lang="en-US" sz="1600" b="1" noProof="1">
                <a:solidFill>
                  <a:srgbClr val="000000"/>
                </a:solidFill>
                <a:latin typeface="Lucida Sans Unicode" pitchFamily="34" charset="0"/>
                <a:ea typeface="ＭＳ Ｐゴシック" pitchFamily="-84" charset="-128"/>
                <a:cs typeface="Lucida Sans Unicode" pitchFamily="34" charset="0"/>
              </a:rPr>
              <a:t>Dotations et subventions</a:t>
            </a:r>
          </a:p>
        </p:txBody>
      </p:sp>
      <p:grpSp>
        <p:nvGrpSpPr>
          <p:cNvPr id="13" name="Groupe 3"/>
          <p:cNvGrpSpPr>
            <a:grpSpLocks/>
          </p:cNvGrpSpPr>
          <p:nvPr/>
        </p:nvGrpSpPr>
        <p:grpSpPr bwMode="auto">
          <a:xfrm>
            <a:off x="214282" y="2143116"/>
            <a:ext cx="8564592" cy="4440248"/>
            <a:chOff x="517722" y="2259943"/>
            <a:chExt cx="6753710" cy="4441602"/>
          </a:xfrm>
        </p:grpSpPr>
        <p:sp>
          <p:nvSpPr>
            <p:cNvPr id="14" name="Rectangle à coins arrondis 34"/>
            <p:cNvSpPr>
              <a:spLocks noChangeArrowheads="1"/>
            </p:cNvSpPr>
            <p:nvPr/>
          </p:nvSpPr>
          <p:spPr bwMode="auto">
            <a:xfrm>
              <a:off x="2250255" y="2259943"/>
              <a:ext cx="1533346" cy="3744462"/>
            </a:xfrm>
            <a:prstGeom prst="roundRect">
              <a:avLst>
                <a:gd name="adj" fmla="val 16667"/>
              </a:avLst>
            </a:prstGeom>
            <a:solidFill>
              <a:schemeClr val="tx1">
                <a:lumMod val="20000"/>
                <a:lumOff val="80000"/>
              </a:schemeClr>
            </a:solidFill>
            <a:ln w="9525" algn="ctr">
              <a:solidFill>
                <a:srgbClr val="943634"/>
              </a:solidFill>
              <a:round/>
              <a:headEnd/>
              <a:tailEnd/>
            </a:ln>
            <a:scene3d>
              <a:camera prst="orthographicFront"/>
              <a:lightRig rig="threePt" dir="t"/>
            </a:scene3d>
            <a:sp3d>
              <a:bevelT/>
            </a:sp3d>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defRPr/>
              </a:pPr>
              <a:endParaRPr lang="en-US" altLang="fr-FR" sz="1400" b="1" noProof="1">
                <a:solidFill>
                  <a:srgbClr val="1F497D"/>
                </a:solidFill>
              </a:endParaRPr>
            </a:p>
          </p:txBody>
        </p:sp>
        <p:sp>
          <p:nvSpPr>
            <p:cNvPr id="15" name="Rectangle à coins arrondis 33"/>
            <p:cNvSpPr>
              <a:spLocks noChangeArrowheads="1"/>
            </p:cNvSpPr>
            <p:nvPr/>
          </p:nvSpPr>
          <p:spPr bwMode="auto">
            <a:xfrm>
              <a:off x="517722" y="5398683"/>
              <a:ext cx="1533345" cy="720089"/>
            </a:xfrm>
            <a:prstGeom prst="roundRect">
              <a:avLst>
                <a:gd name="adj" fmla="val 16667"/>
              </a:avLst>
            </a:prstGeom>
            <a:solidFill>
              <a:schemeClr val="accent2">
                <a:lumMod val="7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anchor="ctr">
              <a:sp3d/>
            </a:bodyPr>
            <a:lstStyle/>
            <a:p>
              <a:pPr algn="ctr" eaLnBrk="1" hangingPunct="1">
                <a:defRPr/>
              </a:pPr>
              <a:r>
                <a:rPr lang="fr-FR" altLang="fr-FR" sz="1800" b="1" noProof="1">
                  <a:solidFill>
                    <a:srgbClr val="000000"/>
                  </a:solidFill>
                  <a:latin typeface="Lucida Sans Unicode" pitchFamily="34" charset="0"/>
                  <a:cs typeface="Lucida Sans Unicode" pitchFamily="34" charset="0"/>
                </a:rPr>
                <a:t>Épargne brute</a:t>
              </a:r>
              <a:endParaRPr lang="en-US" altLang="fr-FR" sz="1800" b="1" noProof="1">
                <a:solidFill>
                  <a:srgbClr val="000000"/>
                </a:solidFill>
                <a:latin typeface="Lucida Sans Unicode" pitchFamily="34" charset="0"/>
                <a:cs typeface="Lucida Sans Unicode" pitchFamily="34" charset="0"/>
              </a:endParaRPr>
            </a:p>
          </p:txBody>
        </p:sp>
        <p:sp>
          <p:nvSpPr>
            <p:cNvPr id="16" name="Flèche vers le bas 1"/>
            <p:cNvSpPr/>
            <p:nvPr/>
          </p:nvSpPr>
          <p:spPr bwMode="auto">
            <a:xfrm rot="16200000">
              <a:off x="4068782" y="3498894"/>
              <a:ext cx="418684" cy="5986617"/>
            </a:xfrm>
            <a:prstGeom prst="downArrow">
              <a:avLst/>
            </a:prstGeom>
            <a:solidFill>
              <a:schemeClr val="bg2">
                <a:lumMod val="25000"/>
                <a:lumOff val="75000"/>
              </a:schemeClr>
            </a:solidFill>
            <a:ln w="9525" cap="flat" cmpd="sng" algn="ctr">
              <a:noFill/>
              <a:prstDash val="solid"/>
              <a:round/>
              <a:headEnd type="none" w="med" len="med"/>
              <a:tailEnd type="none" w="med" len="med"/>
            </a:ln>
            <a:effectLst/>
            <a:scene3d>
              <a:camera prst="orthographicFront"/>
              <a:lightRig rig="threePt" dir="t"/>
            </a:scene3d>
            <a:sp3d>
              <a:bevelT/>
            </a:sp3d>
            <a:extLst/>
          </p:spPr>
          <p:txBody>
            <a:bodyPr/>
            <a:lstStyle/>
            <a:p>
              <a:pPr eaLnBrk="1" hangingPunct="1">
                <a:defRPr/>
              </a:pPr>
              <a:endParaRPr lang="fr-FR" noProof="1">
                <a:solidFill>
                  <a:srgbClr val="000000"/>
                </a:solidFill>
                <a:latin typeface="Arial" charset="0"/>
                <a:ea typeface="ＭＳ Ｐゴシック" charset="0"/>
              </a:endParaRPr>
            </a:p>
          </p:txBody>
        </p:sp>
      </p:grpSp>
      <p:sp>
        <p:nvSpPr>
          <p:cNvPr id="17" name="Rectangle 30"/>
          <p:cNvSpPr>
            <a:spLocks noChangeArrowheads="1"/>
          </p:cNvSpPr>
          <p:nvPr/>
        </p:nvSpPr>
        <p:spPr bwMode="auto">
          <a:xfrm>
            <a:off x="2484438" y="4005263"/>
            <a:ext cx="1651414" cy="461665"/>
          </a:xfrm>
          <a:prstGeom prst="rect">
            <a:avLst/>
          </a:prstGeom>
          <a:noFill/>
          <a:ln w="9525">
            <a:noFill/>
            <a:miter lim="800000"/>
            <a:headEnd/>
            <a:tailEnd/>
          </a:ln>
        </p:spPr>
        <p:txBody>
          <a:bodyPr wrap="none">
            <a:spAutoFit/>
          </a:bodyPr>
          <a:lstStyle/>
          <a:p>
            <a:pPr algn="ctr" eaLnBrk="1" hangingPunct="1"/>
            <a:r>
              <a:rPr lang="fr-FR" altLang="fr-FR" b="1" noProof="1">
                <a:solidFill>
                  <a:srgbClr val="000000"/>
                </a:solidFill>
                <a:latin typeface="Lucida Sans Unicode" pitchFamily="34" charset="0"/>
                <a:ea typeface="ＭＳ Ｐゴシック" pitchFamily="-84" charset="-128"/>
                <a:cs typeface="Lucida Sans Unicode" pitchFamily="34" charset="0"/>
              </a:rPr>
              <a:t>RECETTES</a:t>
            </a:r>
          </a:p>
        </p:txBody>
      </p:sp>
      <p:sp>
        <p:nvSpPr>
          <p:cNvPr id="18" name="Rectangle à coins arrondis 33"/>
          <p:cNvSpPr>
            <a:spLocks noChangeArrowheads="1"/>
          </p:cNvSpPr>
          <p:nvPr/>
        </p:nvSpPr>
        <p:spPr bwMode="auto">
          <a:xfrm>
            <a:off x="6948264" y="2204864"/>
            <a:ext cx="1548680" cy="1296144"/>
          </a:xfrm>
          <a:prstGeom prst="roundRect">
            <a:avLst>
              <a:gd name="adj" fmla="val 16667"/>
            </a:avLst>
          </a:prstGeom>
          <a:solidFill>
            <a:schemeClr val="accent2">
              <a:lumMod val="7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anchor="ctr">
            <a:sp3d/>
          </a:bodyPr>
          <a:lstStyle/>
          <a:p>
            <a:pPr algn="ctr" eaLnBrk="1" hangingPunct="1">
              <a:defRPr/>
            </a:pPr>
            <a:endParaRPr lang="en-US" sz="1600" b="1" noProof="1">
              <a:solidFill>
                <a:srgbClr val="000000"/>
              </a:solidFill>
              <a:ea typeface="ＭＳ Ｐゴシック" pitchFamily="-84" charset="-128"/>
            </a:endParaRPr>
          </a:p>
        </p:txBody>
      </p:sp>
      <p:sp>
        <p:nvSpPr>
          <p:cNvPr id="19" name="Rectangle 32"/>
          <p:cNvSpPr>
            <a:spLocks noChangeArrowheads="1"/>
          </p:cNvSpPr>
          <p:nvPr/>
        </p:nvSpPr>
        <p:spPr bwMode="auto">
          <a:xfrm>
            <a:off x="6929454" y="2500306"/>
            <a:ext cx="1571263" cy="646331"/>
          </a:xfrm>
          <a:prstGeom prst="rect">
            <a:avLst/>
          </a:prstGeom>
          <a:noFill/>
          <a:ln w="9525">
            <a:noFill/>
            <a:miter lim="800000"/>
            <a:headEnd/>
            <a:tailEnd/>
          </a:ln>
        </p:spPr>
        <p:txBody>
          <a:bodyPr wrap="none">
            <a:spAutoFit/>
          </a:bodyPr>
          <a:lstStyle/>
          <a:p>
            <a:pPr algn="ctr" eaLnBrk="1" hangingPunct="1"/>
            <a:r>
              <a:rPr lang="fr-FR" altLang="fr-FR" sz="1800" b="1" noProof="1">
                <a:solidFill>
                  <a:srgbClr val="000000"/>
                </a:solidFill>
                <a:latin typeface="Lucida Sans Unicode" pitchFamily="34" charset="0"/>
                <a:cs typeface="Lucida Sans Unicode" pitchFamily="34" charset="0"/>
              </a:rPr>
              <a:t>Auto</a:t>
            </a:r>
          </a:p>
          <a:p>
            <a:pPr algn="ctr" eaLnBrk="1" hangingPunct="1"/>
            <a:r>
              <a:rPr lang="fr-FR" altLang="fr-FR" sz="1800" b="1" noProof="1">
                <a:solidFill>
                  <a:srgbClr val="000000"/>
                </a:solidFill>
                <a:latin typeface="Lucida Sans Unicode" pitchFamily="34" charset="0"/>
                <a:cs typeface="Lucida Sans Unicode" pitchFamily="34" charset="0"/>
              </a:rPr>
              <a:t>financement</a:t>
            </a:r>
          </a:p>
        </p:txBody>
      </p:sp>
      <p:sp>
        <p:nvSpPr>
          <p:cNvPr id="20" name="Flèche vers le bas 1"/>
          <p:cNvSpPr/>
          <p:nvPr/>
        </p:nvSpPr>
        <p:spPr bwMode="auto">
          <a:xfrm rot="10800000">
            <a:off x="8532439" y="2969568"/>
            <a:ext cx="418679" cy="3267744"/>
          </a:xfrm>
          <a:prstGeom prst="downArrow">
            <a:avLst/>
          </a:prstGeom>
          <a:solidFill>
            <a:schemeClr val="bg2">
              <a:lumMod val="25000"/>
              <a:lumOff val="75000"/>
            </a:schemeClr>
          </a:solidFill>
          <a:ln w="9525" cap="flat" cmpd="sng" algn="ctr">
            <a:noFill/>
            <a:prstDash val="solid"/>
            <a:round/>
            <a:headEnd type="none" w="med" len="med"/>
            <a:tailEnd type="none" w="med" len="med"/>
          </a:ln>
          <a:effectLst/>
          <a:scene3d>
            <a:camera prst="orthographicFront"/>
            <a:lightRig rig="threePt" dir="t"/>
          </a:scene3d>
          <a:sp3d>
            <a:bevelT/>
          </a:sp3d>
          <a:extLst/>
        </p:spPr>
        <p:txBody>
          <a:bodyPr/>
          <a:lstStyle/>
          <a:p>
            <a:pPr eaLnBrk="1" hangingPunct="1">
              <a:defRPr/>
            </a:pPr>
            <a:endParaRPr lang="fr-FR" noProof="1">
              <a:solidFill>
                <a:srgbClr val="000000"/>
              </a:solidFill>
              <a:latin typeface="Arial" charset="0"/>
              <a:ea typeface="ＭＳ Ｐゴシック" charset="0"/>
            </a:endParaRPr>
          </a:p>
        </p:txBody>
      </p:sp>
      <p:sp>
        <p:nvSpPr>
          <p:cNvPr id="21" name="Flèche vers le bas 1"/>
          <p:cNvSpPr/>
          <p:nvPr/>
        </p:nvSpPr>
        <p:spPr bwMode="auto">
          <a:xfrm rot="5400000">
            <a:off x="8431112" y="2306193"/>
            <a:ext cx="418679" cy="504056"/>
          </a:xfrm>
          <a:prstGeom prst="downArrow">
            <a:avLst/>
          </a:prstGeom>
          <a:solidFill>
            <a:schemeClr val="bg2">
              <a:lumMod val="25000"/>
              <a:lumOff val="75000"/>
            </a:schemeClr>
          </a:solidFill>
          <a:ln w="9525" cap="flat" cmpd="sng" algn="ctr">
            <a:noFill/>
            <a:prstDash val="solid"/>
            <a:round/>
            <a:headEnd type="none" w="med" len="med"/>
            <a:tailEnd type="none" w="med" len="med"/>
          </a:ln>
          <a:effectLst/>
          <a:scene3d>
            <a:camera prst="orthographicFront"/>
            <a:lightRig rig="threePt" dir="t"/>
          </a:scene3d>
          <a:sp3d>
            <a:bevelT/>
          </a:sp3d>
          <a:extLst/>
        </p:spPr>
        <p:txBody>
          <a:bodyPr/>
          <a:lstStyle/>
          <a:p>
            <a:pPr eaLnBrk="1" hangingPunct="1">
              <a:defRPr/>
            </a:pPr>
            <a:endParaRPr lang="fr-FR" noProof="1">
              <a:solidFill>
                <a:srgbClr val="000000"/>
              </a:solidFill>
              <a:latin typeface="Arial" charset="0"/>
              <a:ea typeface="ＭＳ Ｐゴシック" charset="0"/>
            </a:endParaRPr>
          </a:p>
        </p:txBody>
      </p:sp>
      <p:sp>
        <p:nvSpPr>
          <p:cNvPr id="22" name="Flèche vers le bas 1"/>
          <p:cNvSpPr/>
          <p:nvPr/>
        </p:nvSpPr>
        <p:spPr bwMode="auto">
          <a:xfrm>
            <a:off x="755576" y="6067895"/>
            <a:ext cx="418679" cy="432939"/>
          </a:xfrm>
          <a:prstGeom prst="downArrow">
            <a:avLst/>
          </a:prstGeom>
          <a:solidFill>
            <a:schemeClr val="bg2">
              <a:lumMod val="25000"/>
              <a:lumOff val="75000"/>
            </a:schemeClr>
          </a:solidFill>
          <a:ln w="9525" cap="flat" cmpd="sng" algn="ctr">
            <a:noFill/>
            <a:prstDash val="solid"/>
            <a:round/>
            <a:headEnd type="none" w="med" len="med"/>
            <a:tailEnd type="none" w="med" len="med"/>
          </a:ln>
          <a:effectLst/>
          <a:scene3d>
            <a:camera prst="orthographicFront"/>
            <a:lightRig rig="threePt" dir="t"/>
          </a:scene3d>
          <a:sp3d>
            <a:bevelT/>
          </a:sp3d>
          <a:extLst/>
        </p:spPr>
        <p:txBody>
          <a:bodyPr/>
          <a:lstStyle/>
          <a:p>
            <a:pPr eaLnBrk="1" hangingPunct="1">
              <a:defRPr/>
            </a:pPr>
            <a:endParaRPr lang="fr-FR" noProof="1">
              <a:solidFill>
                <a:srgbClr val="000000"/>
              </a:solidFill>
              <a:latin typeface="Arial" charset="0"/>
              <a:ea typeface="ＭＳ Ｐゴシック" charset="0"/>
            </a:endParaRPr>
          </a:p>
        </p:txBody>
      </p:sp>
      <p:sp>
        <p:nvSpPr>
          <p:cNvPr id="23" name="Espace réservé du numéro de diapositive 23"/>
          <p:cNvSpPr>
            <a:spLocks noGrp="1"/>
          </p:cNvSpPr>
          <p:nvPr>
            <p:ph type="sldNum" sz="quarter" idx="12"/>
          </p:nvPr>
        </p:nvSpPr>
        <p:spPr>
          <a:xfrm>
            <a:off x="7010400" y="6248400"/>
            <a:ext cx="1905000" cy="457200"/>
          </a:xfrm>
        </p:spPr>
        <p:txBody>
          <a:bodyPr/>
          <a:lstStyle/>
          <a:p>
            <a:pPr>
              <a:defRPr/>
            </a:pPr>
            <a:fld id="{9B9ED49C-571C-4AA0-BEB9-7A13D05D3A92}" type="slidenum">
              <a:rPr lang="fr-FR" smtClean="0"/>
              <a:pPr>
                <a:defRPr/>
              </a:pPr>
              <a:t>3</a:t>
            </a:fld>
            <a:endParaRPr lang="fr-FR" dirty="0"/>
          </a:p>
        </p:txBody>
      </p:sp>
      <p:sp>
        <p:nvSpPr>
          <p:cNvPr id="24" name="Rectangle 2"/>
          <p:cNvSpPr txBox="1">
            <a:spLocks noChangeArrowheads="1"/>
          </p:cNvSpPr>
          <p:nvPr/>
        </p:nvSpPr>
        <p:spPr bwMode="auto">
          <a:xfrm>
            <a:off x="1428728" y="214290"/>
            <a:ext cx="6572296" cy="642942"/>
          </a:xfrm>
          <a:prstGeom prst="rect">
            <a:avLst/>
          </a:prstGeom>
          <a:solidFill>
            <a:schemeClr val="tx2"/>
          </a:solidFill>
          <a:ln w="9525">
            <a:noFill/>
            <a:miter lim="800000"/>
            <a:headEnd/>
            <a:tailEnd/>
          </a:ln>
        </p:spPr>
        <p:txBody>
          <a:bodyPr vert="horz" wrap="square" lIns="92075" tIns="46038" rIns="92075" bIns="46038"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defRPr/>
            </a:pPr>
            <a:r>
              <a:rPr kumimoji="1" lang="fr-FR" sz="3600" b="1" i="0" u="none" strike="noStrike" kern="0" cap="none" spc="0" normalizeH="0" baseline="0" noProof="0" dirty="0">
                <a:ln>
                  <a:noFill/>
                </a:ln>
                <a:solidFill>
                  <a:schemeClr val="accent3"/>
                </a:solidFill>
                <a:effectLst/>
                <a:uLnTx/>
                <a:uFillTx/>
                <a:latin typeface="+mn-lt"/>
                <a:ea typeface="+mj-ea"/>
                <a:cs typeface="Lucida Sans Unicode" pitchFamily="34" charset="0"/>
              </a:rPr>
              <a:t>Définition et rôle du budget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0"/>
            <a:ext cx="7715200" cy="778098"/>
          </a:xfrm>
        </p:spPr>
        <p:txBody>
          <a:bodyPr>
            <a:normAutofit/>
          </a:bodyPr>
          <a:lstStyle/>
          <a:p>
            <a:r>
              <a:rPr lang="fr-FR" sz="1800" b="1" dirty="0"/>
              <a:t>Axe V: L’exécution du  budget</a:t>
            </a:r>
            <a:endParaRPr lang="fr-FR" sz="1800" dirty="0"/>
          </a:p>
        </p:txBody>
      </p:sp>
      <p:sp>
        <p:nvSpPr>
          <p:cNvPr id="3" name="Espace réservé du contenu 2"/>
          <p:cNvSpPr>
            <a:spLocks noGrp="1"/>
          </p:cNvSpPr>
          <p:nvPr>
            <p:ph idx="1"/>
          </p:nvPr>
        </p:nvSpPr>
        <p:spPr>
          <a:xfrm>
            <a:off x="1043608" y="1340768"/>
            <a:ext cx="7890080" cy="4907632"/>
          </a:xfrm>
        </p:spPr>
        <p:txBody>
          <a:bodyPr>
            <a:normAutofit fontScale="92500" lnSpcReduction="10000"/>
          </a:bodyPr>
          <a:lstStyle/>
          <a:p>
            <a:pPr marL="82296" indent="0" algn="just">
              <a:buNone/>
            </a:pPr>
            <a:r>
              <a:rPr lang="fr-FR" sz="1800" b="1" dirty="0">
                <a:latin typeface="Tahoma" pitchFamily="34" charset="0"/>
                <a:cs typeface="Tahoma" pitchFamily="34" charset="0"/>
              </a:rPr>
              <a:t>B- les agents chargés de l’exécution du budget</a:t>
            </a:r>
          </a:p>
          <a:p>
            <a:pPr algn="just"/>
            <a:endParaRPr lang="fr-FR" sz="1800" b="1" dirty="0">
              <a:latin typeface="Tahoma" pitchFamily="34" charset="0"/>
              <a:cs typeface="Tahoma" pitchFamily="34" charset="0"/>
            </a:endParaRPr>
          </a:p>
          <a:p>
            <a:pPr marL="82296" indent="0" algn="just">
              <a:buNone/>
            </a:pPr>
            <a:r>
              <a:rPr lang="fr-FR" sz="1700" dirty="0">
                <a:latin typeface="Tahoma" pitchFamily="34" charset="0"/>
                <a:cs typeface="Tahoma" pitchFamily="34" charset="0"/>
              </a:rPr>
              <a:t>Les opérations financières et comptables résultant de l'exécution des budgets des collectivités locales et de leurs groupements incombent, aux ordonnateurs et aux comptables publics.</a:t>
            </a:r>
          </a:p>
          <a:p>
            <a:pPr marL="82296" indent="0" algn="just">
              <a:buNone/>
            </a:pPr>
            <a:r>
              <a:rPr lang="fr-FR" sz="1700" b="1" dirty="0">
                <a:latin typeface="Tahoma" pitchFamily="34" charset="0"/>
                <a:cs typeface="Tahoma" pitchFamily="34" charset="0"/>
              </a:rPr>
              <a:t>Fonction d’ordonnateur</a:t>
            </a:r>
            <a:r>
              <a:rPr lang="fr-FR" sz="1700" dirty="0">
                <a:latin typeface="Tahoma" pitchFamily="34" charset="0"/>
                <a:cs typeface="Tahoma" pitchFamily="34" charset="0"/>
              </a:rPr>
              <a:t>:</a:t>
            </a:r>
          </a:p>
          <a:p>
            <a:pPr marL="82296" indent="0" algn="just">
              <a:buNone/>
            </a:pPr>
            <a:r>
              <a:rPr lang="fr-FR" sz="1700" dirty="0">
                <a:latin typeface="Tahoma" pitchFamily="34" charset="0"/>
                <a:cs typeface="Tahoma" pitchFamily="34" charset="0"/>
              </a:rPr>
              <a:t> Est ordonnateur, de recettes et de dépenses d'une collectivité locale ou</a:t>
            </a:r>
            <a:r>
              <a:rPr lang="fr-FR" sz="1700" b="1" dirty="0">
                <a:latin typeface="Tahoma" pitchFamily="34" charset="0"/>
                <a:cs typeface="Tahoma" pitchFamily="34" charset="0"/>
              </a:rPr>
              <a:t> </a:t>
            </a:r>
            <a:r>
              <a:rPr lang="fr-FR" sz="1700" dirty="0">
                <a:latin typeface="Tahoma" pitchFamily="34" charset="0"/>
                <a:cs typeface="Tahoma" pitchFamily="34" charset="0"/>
              </a:rPr>
              <a:t>d'un groupement, toute personne ayant qualité pour :</a:t>
            </a:r>
          </a:p>
          <a:p>
            <a:pPr marL="82296" indent="0" algn="just">
              <a:buNone/>
            </a:pPr>
            <a:r>
              <a:rPr lang="fr-FR" sz="1700" dirty="0">
                <a:latin typeface="Tahoma" pitchFamily="34" charset="0"/>
                <a:cs typeface="Tahoma" pitchFamily="34" charset="0"/>
              </a:rPr>
              <a:t>- constater les créances, liquider et ordonner le recouvrement des créances de ladite collectivité ou dudit groupement ;</a:t>
            </a:r>
          </a:p>
          <a:p>
            <a:pPr marL="82296" indent="0" algn="just">
              <a:buNone/>
            </a:pPr>
            <a:r>
              <a:rPr lang="fr-FR" sz="1700" dirty="0">
                <a:latin typeface="Tahoma" pitchFamily="34" charset="0"/>
                <a:cs typeface="Tahoma" pitchFamily="34" charset="0"/>
              </a:rPr>
              <a:t>- engager, liquider et ordonnancer le paiement des dettes de ladite collectivité ou dudit groupement.</a:t>
            </a:r>
          </a:p>
          <a:p>
            <a:pPr marL="82296" indent="0" algn="just">
              <a:buNone/>
            </a:pPr>
            <a:r>
              <a:rPr lang="fr-FR" sz="1700" dirty="0">
                <a:latin typeface="Tahoma" pitchFamily="34" charset="0"/>
                <a:cs typeface="Tahoma" pitchFamily="34" charset="0"/>
              </a:rPr>
              <a:t>La fonction d'ordonnateur d'une collectivité locale ou d'un groupement est incompatible avec celle de comptable public.</a:t>
            </a:r>
          </a:p>
          <a:p>
            <a:pPr marL="82296" indent="0" algn="just">
              <a:buNone/>
            </a:pPr>
            <a:r>
              <a:rPr lang="fr-FR" sz="1700" dirty="0">
                <a:latin typeface="Tahoma" pitchFamily="34" charset="0"/>
                <a:cs typeface="Tahoma" pitchFamily="34" charset="0"/>
              </a:rPr>
              <a:t>Le conjoint d'un ordonnateur ne peut assurer la fonction de comptable public affecté à la collectivité locale ou au groupement auprès duquel ledit ordonnateur exerce sa fonction. </a:t>
            </a:r>
          </a:p>
          <a:p>
            <a:pPr marL="82296" indent="0" algn="just">
              <a:buNone/>
            </a:pPr>
            <a:r>
              <a:rPr lang="fr-FR" sz="1700" dirty="0">
                <a:latin typeface="Tahoma" pitchFamily="34" charset="0"/>
                <a:cs typeface="Tahoma" pitchFamily="34" charset="0"/>
              </a:rPr>
              <a:t>La même incompatibilité s'applique à leurs ascendants et descendants</a:t>
            </a:r>
            <a:r>
              <a:rPr lang="fr-FR" sz="2000" dirty="0">
                <a:latin typeface="Tahoma" pitchFamily="34" charset="0"/>
                <a:cs typeface="Tahoma" pitchFamily="34" charset="0"/>
              </a:rPr>
              <a:t>.</a:t>
            </a:r>
          </a:p>
          <a:p>
            <a:endParaRPr lang="fr-FR" sz="2000" dirty="0"/>
          </a:p>
          <a:p>
            <a:endParaRPr lang="fr-FR"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74638"/>
            <a:ext cx="7715200" cy="634082"/>
          </a:xfrm>
        </p:spPr>
        <p:txBody>
          <a:bodyPr>
            <a:normAutofit/>
          </a:bodyPr>
          <a:lstStyle/>
          <a:p>
            <a:r>
              <a:rPr lang="fr-FR" sz="1800" b="1" dirty="0"/>
              <a:t>Axe  V: L’exécution du  budget</a:t>
            </a:r>
            <a:endParaRPr lang="fr-FR" sz="1800" dirty="0"/>
          </a:p>
        </p:txBody>
      </p:sp>
      <p:sp>
        <p:nvSpPr>
          <p:cNvPr id="3" name="Espace réservé du contenu 2"/>
          <p:cNvSpPr>
            <a:spLocks noGrp="1"/>
          </p:cNvSpPr>
          <p:nvPr>
            <p:ph idx="1"/>
          </p:nvPr>
        </p:nvSpPr>
        <p:spPr>
          <a:xfrm>
            <a:off x="1043608" y="1484784"/>
            <a:ext cx="8100392" cy="4763616"/>
          </a:xfrm>
        </p:spPr>
        <p:txBody>
          <a:bodyPr>
            <a:normAutofit fontScale="85000" lnSpcReduction="10000"/>
          </a:bodyPr>
          <a:lstStyle/>
          <a:p>
            <a:pPr marL="82296" indent="0" algn="just">
              <a:buNone/>
            </a:pPr>
            <a:r>
              <a:rPr lang="fr-FR" sz="2000" b="1" dirty="0">
                <a:latin typeface="Tahoma" pitchFamily="34" charset="0"/>
                <a:cs typeface="Tahoma" pitchFamily="34" charset="0"/>
              </a:rPr>
              <a:t>B- les agents chargés de l’exécution du budget</a:t>
            </a:r>
          </a:p>
          <a:p>
            <a:pPr marL="82296" indent="0" algn="just">
              <a:buNone/>
            </a:pPr>
            <a:r>
              <a:rPr lang="fr-FR" sz="2000" b="1" dirty="0">
                <a:latin typeface="Tahoma" pitchFamily="34" charset="0"/>
                <a:cs typeface="Tahoma" pitchFamily="34" charset="0"/>
              </a:rPr>
              <a:t>Fonction d’ordonnateur</a:t>
            </a:r>
            <a:r>
              <a:rPr lang="fr-FR" sz="2000" dirty="0">
                <a:latin typeface="Tahoma" pitchFamily="34" charset="0"/>
                <a:cs typeface="Tahoma" pitchFamily="34" charset="0"/>
              </a:rPr>
              <a:t>:</a:t>
            </a:r>
            <a:endParaRPr lang="fr-FR" sz="1900" dirty="0">
              <a:latin typeface="Tahoma" pitchFamily="34" charset="0"/>
              <a:ea typeface="Tahoma" pitchFamily="34" charset="0"/>
              <a:cs typeface="Tahoma" pitchFamily="34" charset="0"/>
            </a:endParaRPr>
          </a:p>
          <a:p>
            <a:pPr marL="82296" indent="0" algn="just">
              <a:buNone/>
            </a:pPr>
            <a:r>
              <a:rPr lang="fr-FR" sz="1900" dirty="0">
                <a:latin typeface="Tahoma" pitchFamily="34" charset="0"/>
                <a:ea typeface="Tahoma" pitchFamily="34" charset="0"/>
                <a:cs typeface="Tahoma" pitchFamily="34" charset="0"/>
              </a:rPr>
              <a:t>Les ordonnateurs peuvent, sous leur responsabilité, déléguer leur signature par voie d'arrêté.</a:t>
            </a:r>
          </a:p>
          <a:p>
            <a:pPr marL="82296" indent="0" algn="just">
              <a:buNone/>
            </a:pPr>
            <a:r>
              <a:rPr lang="fr-FR" sz="1900" dirty="0">
                <a:latin typeface="Tahoma" pitchFamily="34" charset="0"/>
                <a:ea typeface="Tahoma" pitchFamily="34" charset="0"/>
                <a:cs typeface="Tahoma" pitchFamily="34" charset="0"/>
              </a:rPr>
              <a:t>Les ordonnateurs peuvent, en outre, instituer, par voie d'arrêté, des sous-ordonnateurs et leurs suppléants auxquels ils délèguent leur pouvoir dans les limites fixées par l'ordonnance de délégation de crédits ou tout autre document en tenant lieu.</a:t>
            </a:r>
          </a:p>
          <a:p>
            <a:pPr marL="82296" indent="0" algn="just">
              <a:buNone/>
            </a:pPr>
            <a:r>
              <a:rPr lang="fr-FR" sz="1900" dirty="0">
                <a:latin typeface="Tahoma" pitchFamily="34" charset="0"/>
                <a:ea typeface="Tahoma" pitchFamily="34" charset="0"/>
                <a:cs typeface="Tahoma" pitchFamily="34" charset="0"/>
              </a:rPr>
              <a:t>Les ordonnateurs délégués et les sous-ordonnateurs ainsi que leurs suppléants agissent sous la responsabilité et le contrôle des ordonnateurs qui les ont institués.</a:t>
            </a:r>
            <a:endParaRPr lang="fr-FR" sz="2900" b="1" dirty="0">
              <a:latin typeface="Tahoma" pitchFamily="34" charset="0"/>
              <a:ea typeface="Tahoma" pitchFamily="34" charset="0"/>
              <a:cs typeface="Tahoma" pitchFamily="34" charset="0"/>
            </a:endParaRPr>
          </a:p>
          <a:p>
            <a:pPr marL="82296" indent="0" algn="just">
              <a:buNone/>
            </a:pPr>
            <a:r>
              <a:rPr lang="fr-FR" sz="3000" b="1" dirty="0">
                <a:latin typeface="Tahoma" pitchFamily="34" charset="0"/>
                <a:ea typeface="Tahoma" pitchFamily="34" charset="0"/>
                <a:cs typeface="Tahoma" pitchFamily="34" charset="0"/>
              </a:rPr>
              <a:t> -</a:t>
            </a:r>
            <a:r>
              <a:rPr lang="fr-FR" sz="1900" b="1" dirty="0">
                <a:latin typeface="Tahoma" pitchFamily="34" charset="0"/>
                <a:ea typeface="Tahoma" pitchFamily="34" charset="0"/>
                <a:cs typeface="Tahoma" pitchFamily="34" charset="0"/>
              </a:rPr>
              <a:t>Principes d'organisation</a:t>
            </a:r>
            <a:endParaRPr lang="fr-FR" sz="1900" dirty="0">
              <a:latin typeface="Tahoma" pitchFamily="34" charset="0"/>
              <a:ea typeface="Tahoma" pitchFamily="34" charset="0"/>
              <a:cs typeface="Tahoma" pitchFamily="34" charset="0"/>
            </a:endParaRPr>
          </a:p>
          <a:p>
            <a:pPr marL="82296" indent="0" algn="just">
              <a:buNone/>
            </a:pPr>
            <a:r>
              <a:rPr lang="fr-FR" sz="1900" b="1" dirty="0">
                <a:latin typeface="Tahoma" pitchFamily="34" charset="0"/>
                <a:ea typeface="Tahoma" pitchFamily="34" charset="0"/>
                <a:cs typeface="Tahoma" pitchFamily="34" charset="0"/>
              </a:rPr>
              <a:t> </a:t>
            </a:r>
            <a:r>
              <a:rPr lang="fr-FR" sz="1900" dirty="0">
                <a:latin typeface="Tahoma" pitchFamily="34" charset="0"/>
                <a:ea typeface="Tahoma" pitchFamily="34" charset="0"/>
                <a:cs typeface="Tahoma" pitchFamily="34" charset="0"/>
              </a:rPr>
              <a:t>L'ordonnateur ne peut se faire ouvrir, en cette qualité, un compte courant ou de dépôt destiné à recevoir des fonds appartenant ou confiés à la collectivité locale ou au groupement.</a:t>
            </a:r>
          </a:p>
          <a:p>
            <a:pPr marL="82296" indent="0" algn="just">
              <a:buNone/>
            </a:pPr>
            <a:r>
              <a:rPr lang="fr-FR" sz="1900" dirty="0">
                <a:latin typeface="Tahoma" pitchFamily="34" charset="0"/>
                <a:ea typeface="Tahoma" pitchFamily="34" charset="0"/>
                <a:cs typeface="Tahoma" pitchFamily="34" charset="0"/>
              </a:rPr>
              <a:t>Il ne peut, non plus, disposer des fonds portés au crédit d'un compte ouvert au nom du comptable public d'une collectivité locale ou d'un groupement que par voie d'ordres donnés à ce dernier, appuyés des pièces justificatives réglementaires.</a:t>
            </a:r>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74638"/>
            <a:ext cx="8172400" cy="706090"/>
          </a:xfrm>
        </p:spPr>
        <p:txBody>
          <a:bodyPr>
            <a:normAutofit/>
          </a:bodyPr>
          <a:lstStyle/>
          <a:p>
            <a:r>
              <a:rPr lang="fr-FR" sz="2000" b="1" dirty="0"/>
              <a:t>Axe V: L’exécution du  budget</a:t>
            </a:r>
            <a:endParaRPr lang="fr-FR" sz="2000" dirty="0"/>
          </a:p>
        </p:txBody>
      </p:sp>
      <p:sp>
        <p:nvSpPr>
          <p:cNvPr id="3" name="Espace réservé du contenu 2"/>
          <p:cNvSpPr>
            <a:spLocks noGrp="1"/>
          </p:cNvSpPr>
          <p:nvPr>
            <p:ph idx="1"/>
          </p:nvPr>
        </p:nvSpPr>
        <p:spPr>
          <a:xfrm>
            <a:off x="1115616" y="1484784"/>
            <a:ext cx="7818072" cy="4763616"/>
          </a:xfrm>
        </p:spPr>
        <p:txBody>
          <a:bodyPr>
            <a:normAutofit/>
          </a:bodyPr>
          <a:lstStyle/>
          <a:p>
            <a:pPr marL="82296" indent="0" algn="just">
              <a:buNone/>
            </a:pPr>
            <a:r>
              <a:rPr lang="fr-FR" sz="2000" b="1" dirty="0">
                <a:latin typeface="Tahoma" pitchFamily="34" charset="0"/>
                <a:cs typeface="Tahoma" pitchFamily="34" charset="0"/>
              </a:rPr>
              <a:t>Fonction d’ordonnateur</a:t>
            </a:r>
            <a:r>
              <a:rPr lang="fr-FR" sz="2000" dirty="0">
                <a:latin typeface="Tahoma" pitchFamily="34" charset="0"/>
                <a:cs typeface="Tahoma" pitchFamily="34" charset="0"/>
              </a:rPr>
              <a:t>:</a:t>
            </a:r>
            <a:endParaRPr lang="fr-FR" sz="2000" b="1" dirty="0">
              <a:latin typeface="Tahoma" pitchFamily="34" charset="0"/>
              <a:cs typeface="Tahoma" pitchFamily="34" charset="0"/>
            </a:endParaRPr>
          </a:p>
          <a:p>
            <a:pPr marL="82296" indent="0" algn="just">
              <a:buNone/>
            </a:pPr>
            <a:r>
              <a:rPr lang="fr-FR" sz="2000" b="1" dirty="0">
                <a:latin typeface="Tahoma" pitchFamily="34" charset="0"/>
                <a:cs typeface="Tahoma" pitchFamily="34" charset="0"/>
              </a:rPr>
              <a:t>Abstention de l’ordonnateur</a:t>
            </a:r>
          </a:p>
          <a:p>
            <a:pPr marL="82296" indent="0" algn="just">
              <a:buNone/>
            </a:pPr>
            <a:r>
              <a:rPr lang="fr-FR" sz="1800" dirty="0">
                <a:latin typeface="Tahoma" pitchFamily="34" charset="0"/>
                <a:cs typeface="Tahoma" pitchFamily="34" charset="0"/>
              </a:rPr>
              <a:t>Lorsque l‘ordonnateur s'abstient de mandater une dépense dont le règlement est dû par la collectivité locale ou le groupement, l'autorité compétente après demande d'explication adressée à l'ordonnateur, et à l’expiration d’un délai de 7jours pour les préfectures ou provinces et les communes ,et 15 jours pours les régions</a:t>
            </a:r>
          </a:p>
          <a:p>
            <a:pPr marL="82296" indent="0" algn="just">
              <a:buNone/>
            </a:pPr>
            <a:r>
              <a:rPr lang="fr-FR" sz="1800" dirty="0">
                <a:latin typeface="Tahoma" pitchFamily="34" charset="0"/>
                <a:cs typeface="Tahoma" pitchFamily="34" charset="0"/>
              </a:rPr>
              <a:t>Saisi de  la juridiction  des référés prés le tribunal administratif en vue de statuer sur l’</a:t>
            </a:r>
            <a:r>
              <a:rPr lang="fr-FR" sz="1800" dirty="0" err="1">
                <a:latin typeface="Tahoma" pitchFamily="34" charset="0"/>
                <a:cs typeface="Tahoma" pitchFamily="34" charset="0"/>
              </a:rPr>
              <a:t>éxistance</a:t>
            </a:r>
            <a:r>
              <a:rPr lang="fr-FR" sz="1800" dirty="0">
                <a:latin typeface="Tahoma" pitchFamily="34" charset="0"/>
                <a:cs typeface="Tahoma" pitchFamily="34" charset="0"/>
              </a:rPr>
              <a:t> de l’</a:t>
            </a:r>
            <a:r>
              <a:rPr lang="fr-FR" sz="1800" dirty="0" err="1">
                <a:latin typeface="Tahoma" pitchFamily="34" charset="0"/>
                <a:cs typeface="Tahoma" pitchFamily="34" charset="0"/>
              </a:rPr>
              <a:t>etat</a:t>
            </a:r>
            <a:r>
              <a:rPr lang="fr-FR" sz="1800" dirty="0">
                <a:latin typeface="Tahoma" pitchFamily="34" charset="0"/>
                <a:cs typeface="Tahoma" pitchFamily="34" charset="0"/>
              </a:rPr>
              <a:t> d’abstention.</a:t>
            </a:r>
          </a:p>
          <a:p>
            <a:pPr marL="82296" indent="0" algn="just">
              <a:buNone/>
            </a:pPr>
            <a:r>
              <a:rPr lang="fr-FR" sz="1800" dirty="0">
                <a:latin typeface="Tahoma" pitchFamily="34" charset="0"/>
                <a:cs typeface="Tahoma" pitchFamily="34" charset="0"/>
              </a:rPr>
              <a:t>Au vu de la décision de jugement constatant ladite état d’abstention le wali pour les régions le gouverneur pour la préfecture province et communes peut se substituer au président dans l’exercice des actes que ce dernier s’est abstenu d’exercer.</a:t>
            </a:r>
          </a:p>
          <a:p>
            <a:endParaRPr lang="fr-FR" dirty="0"/>
          </a:p>
        </p:txBody>
      </p:sp>
    </p:spTree>
    <p:extLst>
      <p:ext uri="{BB962C8B-B14F-4D97-AF65-F5344CB8AC3E}">
        <p14:creationId xmlns:p14="http://schemas.microsoft.com/office/powerpoint/2010/main" val="40934564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274638"/>
            <a:ext cx="7787208" cy="850106"/>
          </a:xfrm>
        </p:spPr>
        <p:txBody>
          <a:bodyPr>
            <a:normAutofit/>
          </a:bodyPr>
          <a:lstStyle/>
          <a:p>
            <a:r>
              <a:rPr lang="fr-FR" sz="1800" b="1" dirty="0"/>
              <a:t>Axe V: L’exécution du  budget</a:t>
            </a:r>
            <a:endParaRPr lang="fr-FR" sz="1800" dirty="0"/>
          </a:p>
        </p:txBody>
      </p:sp>
      <p:sp>
        <p:nvSpPr>
          <p:cNvPr id="3" name="Espace réservé du contenu 2"/>
          <p:cNvSpPr>
            <a:spLocks noGrp="1"/>
          </p:cNvSpPr>
          <p:nvPr>
            <p:ph idx="1"/>
          </p:nvPr>
        </p:nvSpPr>
        <p:spPr>
          <a:xfrm>
            <a:off x="971600" y="1484784"/>
            <a:ext cx="7992888" cy="4641379"/>
          </a:xfrm>
        </p:spPr>
        <p:txBody>
          <a:bodyPr>
            <a:normAutofit fontScale="47500" lnSpcReduction="20000"/>
          </a:bodyPr>
          <a:lstStyle/>
          <a:p>
            <a:pPr>
              <a:buNone/>
            </a:pPr>
            <a:r>
              <a:rPr lang="fr-FR" sz="3800" b="1" dirty="0"/>
              <a:t>2-la fonction de comptable public</a:t>
            </a:r>
            <a:endParaRPr lang="fr-FR" sz="3800" dirty="0"/>
          </a:p>
          <a:p>
            <a:pPr>
              <a:buNone/>
            </a:pPr>
            <a:r>
              <a:rPr lang="fr-FR" sz="3500" dirty="0"/>
              <a:t> </a:t>
            </a:r>
            <a:r>
              <a:rPr lang="fr-FR" sz="3400" dirty="0">
                <a:latin typeface="Tahoma" pitchFamily="34" charset="0"/>
                <a:ea typeface="Tahoma" pitchFamily="34" charset="0"/>
                <a:cs typeface="Tahoma" pitchFamily="34" charset="0"/>
              </a:rPr>
              <a:t>Est comptable public d'une collectivité locale ou d'un groupement, tout fonctionnaire</a:t>
            </a:r>
          </a:p>
          <a:p>
            <a:pPr>
              <a:buNone/>
            </a:pPr>
            <a:r>
              <a:rPr lang="fr-FR" sz="3400" dirty="0">
                <a:latin typeface="Tahoma" pitchFamily="34" charset="0"/>
                <a:ea typeface="Tahoma" pitchFamily="34" charset="0"/>
                <a:cs typeface="Tahoma" pitchFamily="34" charset="0"/>
              </a:rPr>
              <a:t>ou agent ayant qualité pour exécuter, pour le compte desdits organismes, des</a:t>
            </a:r>
          </a:p>
          <a:p>
            <a:pPr>
              <a:buNone/>
            </a:pPr>
            <a:r>
              <a:rPr lang="fr-FR" sz="3400" dirty="0">
                <a:latin typeface="Tahoma" pitchFamily="34" charset="0"/>
                <a:ea typeface="Tahoma" pitchFamily="34" charset="0"/>
                <a:cs typeface="Tahoma" pitchFamily="34" charset="0"/>
              </a:rPr>
              <a:t>opérations de recettes, de dépenses ou de maniement de titres, soit au moyen de</a:t>
            </a:r>
          </a:p>
          <a:p>
            <a:pPr>
              <a:buNone/>
            </a:pPr>
            <a:r>
              <a:rPr lang="fr-FR" sz="3400" dirty="0">
                <a:latin typeface="Tahoma" pitchFamily="34" charset="0"/>
                <a:ea typeface="Tahoma" pitchFamily="34" charset="0"/>
                <a:cs typeface="Tahoma" pitchFamily="34" charset="0"/>
              </a:rPr>
              <a:t>fonds et valeurs dont il a la garde, soit par virements internes d'écritures, soit par</a:t>
            </a:r>
          </a:p>
          <a:p>
            <a:pPr>
              <a:buNone/>
            </a:pPr>
            <a:r>
              <a:rPr lang="fr-FR" sz="3400" dirty="0">
                <a:latin typeface="Tahoma" pitchFamily="34" charset="0"/>
                <a:ea typeface="Tahoma" pitchFamily="34" charset="0"/>
                <a:cs typeface="Tahoma" pitchFamily="34" charset="0"/>
              </a:rPr>
              <a:t>l'entremise d'autres comptables publics ou de comptes externes de disponibilités dont</a:t>
            </a:r>
          </a:p>
          <a:p>
            <a:pPr>
              <a:buNone/>
            </a:pPr>
            <a:r>
              <a:rPr lang="fr-FR" sz="3400" dirty="0">
                <a:latin typeface="Tahoma" pitchFamily="34" charset="0"/>
                <a:ea typeface="Tahoma" pitchFamily="34" charset="0"/>
                <a:cs typeface="Tahoma" pitchFamily="34" charset="0"/>
              </a:rPr>
              <a:t>il ordonne ou surveille les mouvements.</a:t>
            </a:r>
            <a:r>
              <a:rPr lang="fr-FR" sz="3400" b="1" dirty="0">
                <a:latin typeface="Tahoma" pitchFamily="34" charset="0"/>
                <a:ea typeface="Tahoma" pitchFamily="34" charset="0"/>
                <a:cs typeface="Tahoma" pitchFamily="34" charset="0"/>
              </a:rPr>
              <a:t> </a:t>
            </a:r>
            <a:r>
              <a:rPr lang="fr-FR" sz="3400" dirty="0">
                <a:latin typeface="Tahoma" pitchFamily="34" charset="0"/>
                <a:ea typeface="Tahoma" pitchFamily="34" charset="0"/>
                <a:cs typeface="Tahoma" pitchFamily="34" charset="0"/>
              </a:rPr>
              <a:t>Le comptable public est, sauf dispositions</a:t>
            </a:r>
          </a:p>
          <a:p>
            <a:pPr>
              <a:buNone/>
            </a:pPr>
            <a:r>
              <a:rPr lang="fr-FR" sz="3400" dirty="0">
                <a:latin typeface="Tahoma" pitchFamily="34" charset="0"/>
                <a:ea typeface="Tahoma" pitchFamily="34" charset="0"/>
                <a:cs typeface="Tahoma" pitchFamily="34" charset="0"/>
              </a:rPr>
              <a:t>réglementaires contraires, seul chargé :</a:t>
            </a:r>
          </a:p>
          <a:p>
            <a:pPr>
              <a:buNone/>
            </a:pPr>
            <a:r>
              <a:rPr lang="fr-FR" sz="3400" dirty="0">
                <a:latin typeface="Tahoma" pitchFamily="34" charset="0"/>
                <a:ea typeface="Tahoma" pitchFamily="34" charset="0"/>
                <a:cs typeface="Tahoma" pitchFamily="34" charset="0"/>
              </a:rPr>
              <a:t>-du paiement des dépenses, soit sur ordres émanant des ordonnateurs accrédités,</a:t>
            </a:r>
          </a:p>
          <a:p>
            <a:pPr>
              <a:buNone/>
            </a:pPr>
            <a:r>
              <a:rPr lang="fr-FR" sz="3400" dirty="0">
                <a:latin typeface="Tahoma" pitchFamily="34" charset="0"/>
                <a:ea typeface="Tahoma" pitchFamily="34" charset="0"/>
                <a:cs typeface="Tahoma" pitchFamily="34" charset="0"/>
              </a:rPr>
              <a:t>soit au vu de titres présentés par les créanciers, soit de sa propre initiative, ainsi que</a:t>
            </a:r>
          </a:p>
          <a:p>
            <a:pPr>
              <a:buNone/>
            </a:pPr>
            <a:r>
              <a:rPr lang="fr-FR" sz="3400" dirty="0">
                <a:latin typeface="Tahoma" pitchFamily="34" charset="0"/>
                <a:ea typeface="Tahoma" pitchFamily="34" charset="0"/>
                <a:cs typeface="Tahoma" pitchFamily="34" charset="0"/>
              </a:rPr>
              <a:t>de la suite à donner aux oppositions et autres empêchements au paiement ;</a:t>
            </a:r>
          </a:p>
          <a:p>
            <a:pPr>
              <a:buNone/>
            </a:pPr>
            <a:r>
              <a:rPr lang="fr-FR" sz="3400" dirty="0">
                <a:latin typeface="Tahoma" pitchFamily="34" charset="0"/>
                <a:ea typeface="Tahoma" pitchFamily="34" charset="0"/>
                <a:cs typeface="Tahoma" pitchFamily="34" charset="0"/>
              </a:rPr>
              <a:t>-de l'encaissement des droits au comptant et des taxes déclaratives dans les</a:t>
            </a:r>
          </a:p>
          <a:p>
            <a:pPr>
              <a:buNone/>
            </a:pPr>
            <a:r>
              <a:rPr lang="fr-FR" sz="3400" dirty="0">
                <a:latin typeface="Tahoma" pitchFamily="34" charset="0"/>
                <a:ea typeface="Tahoma" pitchFamily="34" charset="0"/>
                <a:cs typeface="Tahoma" pitchFamily="34" charset="0"/>
              </a:rPr>
              <a:t>conditions prévues par la législation et la réglementation en vigueur ;</a:t>
            </a:r>
          </a:p>
          <a:p>
            <a:pPr>
              <a:buNone/>
            </a:pPr>
            <a:r>
              <a:rPr lang="fr-FR" sz="3400" dirty="0">
                <a:latin typeface="Tahoma" pitchFamily="34" charset="0"/>
                <a:ea typeface="Tahoma" pitchFamily="34" charset="0"/>
                <a:cs typeface="Tahoma" pitchFamily="34" charset="0"/>
              </a:rPr>
              <a:t>-de la prise en charge et du recouvrement des ordres de recettes individuels ou</a:t>
            </a:r>
          </a:p>
          <a:p>
            <a:pPr>
              <a:buNone/>
            </a:pPr>
            <a:r>
              <a:rPr lang="fr-FR" sz="3400" dirty="0">
                <a:latin typeface="Tahoma" pitchFamily="34" charset="0"/>
                <a:ea typeface="Tahoma" pitchFamily="34" charset="0"/>
                <a:cs typeface="Tahoma" pitchFamily="34" charset="0"/>
              </a:rPr>
              <a:t>collectifs émis par les ordonnateurs compétents;</a:t>
            </a:r>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7890080" cy="562074"/>
          </a:xfrm>
        </p:spPr>
        <p:txBody>
          <a:bodyPr>
            <a:normAutofit/>
          </a:bodyPr>
          <a:lstStyle/>
          <a:p>
            <a:r>
              <a:rPr lang="fr-FR" sz="1800" b="1" dirty="0"/>
              <a:t>Axe V: L’exécution du  budget</a:t>
            </a:r>
            <a:endParaRPr lang="fr-FR" sz="1800" dirty="0"/>
          </a:p>
        </p:txBody>
      </p:sp>
      <p:sp>
        <p:nvSpPr>
          <p:cNvPr id="3" name="Espace réservé du contenu 2"/>
          <p:cNvSpPr>
            <a:spLocks noGrp="1"/>
          </p:cNvSpPr>
          <p:nvPr>
            <p:ph idx="1"/>
          </p:nvPr>
        </p:nvSpPr>
        <p:spPr>
          <a:xfrm>
            <a:off x="971600" y="1412776"/>
            <a:ext cx="7962088" cy="4835624"/>
          </a:xfrm>
        </p:spPr>
        <p:txBody>
          <a:bodyPr>
            <a:normAutofit/>
          </a:bodyPr>
          <a:lstStyle/>
          <a:p>
            <a:pPr algn="just">
              <a:buNone/>
            </a:pPr>
            <a:r>
              <a:rPr lang="fr-FR" sz="1800" b="1" dirty="0"/>
              <a:t>2-la fonction de comptable public</a:t>
            </a:r>
            <a:endParaRPr lang="fr-FR" sz="1800" dirty="0">
              <a:latin typeface="Tahoma" pitchFamily="34" charset="0"/>
              <a:cs typeface="Tahoma" pitchFamily="34" charset="0"/>
            </a:endParaRPr>
          </a:p>
          <a:p>
            <a:pPr algn="just">
              <a:buNone/>
            </a:pPr>
            <a:r>
              <a:rPr lang="fr-FR" sz="1800" dirty="0">
                <a:latin typeface="Tahoma" pitchFamily="34" charset="0"/>
                <a:cs typeface="Tahoma" pitchFamily="34" charset="0"/>
              </a:rPr>
              <a:t>- de la conservation des fonds et valeurs dont il a la garde ;</a:t>
            </a:r>
          </a:p>
          <a:p>
            <a:pPr algn="just">
              <a:buNone/>
            </a:pPr>
            <a:r>
              <a:rPr lang="fr-FR" sz="1800" dirty="0">
                <a:latin typeface="Tahoma" pitchFamily="34" charset="0"/>
                <a:cs typeface="Tahoma" pitchFamily="34" charset="0"/>
              </a:rPr>
              <a:t>-du maniement des fonds et des mouvements de comptes externes de</a:t>
            </a:r>
          </a:p>
          <a:p>
            <a:pPr algn="just">
              <a:buNone/>
            </a:pPr>
            <a:r>
              <a:rPr lang="fr-FR" sz="1800" dirty="0">
                <a:latin typeface="Tahoma" pitchFamily="34" charset="0"/>
                <a:cs typeface="Tahoma" pitchFamily="34" charset="0"/>
              </a:rPr>
              <a:t>disponibilités qu'il surveille ou dont il ordonne les mouvements ;</a:t>
            </a:r>
          </a:p>
          <a:p>
            <a:pPr algn="just">
              <a:buNone/>
            </a:pPr>
            <a:r>
              <a:rPr lang="fr-FR" sz="1800" dirty="0">
                <a:latin typeface="Tahoma" pitchFamily="34" charset="0"/>
                <a:cs typeface="Tahoma" pitchFamily="34" charset="0"/>
              </a:rPr>
              <a:t>-de la tenue de la comptabilité de la collectivité locale ou du groupement</a:t>
            </a:r>
          </a:p>
          <a:p>
            <a:pPr algn="just">
              <a:buNone/>
            </a:pPr>
            <a:r>
              <a:rPr lang="fr-FR" sz="1800" dirty="0">
                <a:latin typeface="Tahoma" pitchFamily="34" charset="0"/>
                <a:cs typeface="Tahoma" pitchFamily="34" charset="0"/>
              </a:rPr>
              <a:t>et de la centralisation des opérations de recettes et de dépenses exécutées</a:t>
            </a:r>
          </a:p>
          <a:p>
            <a:pPr algn="just">
              <a:buNone/>
            </a:pPr>
            <a:r>
              <a:rPr lang="fr-FR" sz="1800" dirty="0">
                <a:latin typeface="Tahoma" pitchFamily="34" charset="0"/>
                <a:cs typeface="Tahoma" pitchFamily="34" charset="0"/>
              </a:rPr>
              <a:t>pour son compte, conformément aux dispositions du présent décret ;</a:t>
            </a:r>
          </a:p>
          <a:p>
            <a:pPr algn="just">
              <a:buNone/>
            </a:pPr>
            <a:r>
              <a:rPr lang="fr-FR" sz="1800" dirty="0">
                <a:latin typeface="Tahoma" pitchFamily="34" charset="0"/>
                <a:cs typeface="Tahoma" pitchFamily="34" charset="0"/>
              </a:rPr>
              <a:t>-de la conservation des pièces justificatives des opérations dont il a</a:t>
            </a:r>
          </a:p>
          <a:p>
            <a:pPr algn="just">
              <a:buNone/>
            </a:pPr>
            <a:r>
              <a:rPr lang="fr-FR" sz="1800" dirty="0">
                <a:latin typeface="Tahoma" pitchFamily="34" charset="0"/>
                <a:cs typeface="Tahoma" pitchFamily="34" charset="0"/>
              </a:rPr>
              <a:t>assuré l'exécution ou la centralisation.</a:t>
            </a:r>
          </a:p>
          <a:p>
            <a:pPr algn="just">
              <a:buNone/>
            </a:pPr>
            <a:r>
              <a:rPr lang="fr-FR" sz="1800" dirty="0">
                <a:latin typeface="Tahoma" pitchFamily="34" charset="0"/>
                <a:cs typeface="Tahoma" pitchFamily="34" charset="0"/>
              </a:rPr>
              <a:t>Il est, en outre, chargé de faire toutes les diligences nécessaires pour le</a:t>
            </a:r>
          </a:p>
          <a:p>
            <a:pPr algn="just">
              <a:buNone/>
            </a:pPr>
            <a:r>
              <a:rPr lang="fr-FR" sz="1800" dirty="0">
                <a:latin typeface="Tahoma" pitchFamily="34" charset="0"/>
                <a:cs typeface="Tahoma" pitchFamily="34" charset="0"/>
              </a:rPr>
              <a:t>recouvrement des recettes et doit signaler à l'ordonnateur toute moins</a:t>
            </a:r>
          </a:p>
          <a:p>
            <a:pPr algn="just">
              <a:buNone/>
            </a:pPr>
            <a:r>
              <a:rPr lang="fr-FR" sz="1800" dirty="0">
                <a:latin typeface="Tahoma" pitchFamily="34" charset="0"/>
                <a:cs typeface="Tahoma" pitchFamily="34" charset="0"/>
              </a:rPr>
              <a:t>value constatée dans les revenus du domaine privé de la collectivité locale</a:t>
            </a:r>
          </a:p>
          <a:p>
            <a:pPr algn="just">
              <a:buNone/>
            </a:pPr>
            <a:r>
              <a:rPr lang="fr-FR" sz="1800" dirty="0">
                <a:latin typeface="Tahoma" pitchFamily="34" charset="0"/>
                <a:cs typeface="Tahoma" pitchFamily="34" charset="0"/>
              </a:rPr>
              <a:t>ou du groupement.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8100392" cy="562074"/>
          </a:xfrm>
        </p:spPr>
        <p:txBody>
          <a:bodyPr>
            <a:normAutofit/>
          </a:bodyPr>
          <a:lstStyle/>
          <a:p>
            <a:r>
              <a:rPr lang="fr-FR" sz="2400" b="1" dirty="0">
                <a:latin typeface="Calibri" panose="020F0502020204030204" pitchFamily="34" charset="0"/>
                <a:cs typeface="Tahoma" pitchFamily="34" charset="0"/>
              </a:rPr>
              <a:t>Axe V</a:t>
            </a:r>
            <a:r>
              <a:rPr lang="fr-FR" sz="2400" b="1" dirty="0">
                <a:latin typeface="Tahoma" pitchFamily="34" charset="0"/>
                <a:cs typeface="Tahoma" pitchFamily="34" charset="0"/>
              </a:rPr>
              <a:t>: </a:t>
            </a:r>
            <a:r>
              <a:rPr lang="fr-FR" sz="2000" b="1" dirty="0">
                <a:latin typeface="Tahoma" pitchFamily="34" charset="0"/>
                <a:cs typeface="Tahoma" pitchFamily="34" charset="0"/>
              </a:rPr>
              <a:t>L</a:t>
            </a:r>
            <a:r>
              <a:rPr lang="fr-FR" sz="2400" b="1" dirty="0">
                <a:latin typeface="Calibri" panose="020F0502020204030204" pitchFamily="34" charset="0"/>
                <a:cs typeface="Tahoma" pitchFamily="34" charset="0"/>
              </a:rPr>
              <a:t>’exécution</a:t>
            </a:r>
            <a:r>
              <a:rPr lang="fr-FR" sz="2400" b="1" dirty="0">
                <a:latin typeface="Tahoma" pitchFamily="34" charset="0"/>
                <a:cs typeface="Tahoma" pitchFamily="34" charset="0"/>
              </a:rPr>
              <a:t> </a:t>
            </a:r>
            <a:r>
              <a:rPr lang="fr-FR" sz="2400" b="1" dirty="0">
                <a:latin typeface="Calibri" panose="020F0502020204030204" pitchFamily="34" charset="0"/>
                <a:cs typeface="Tahoma" pitchFamily="34" charset="0"/>
              </a:rPr>
              <a:t>du budget</a:t>
            </a:r>
          </a:p>
        </p:txBody>
      </p:sp>
      <p:sp>
        <p:nvSpPr>
          <p:cNvPr id="3" name="Espace réservé du contenu 2"/>
          <p:cNvSpPr>
            <a:spLocks noGrp="1"/>
          </p:cNvSpPr>
          <p:nvPr>
            <p:ph idx="1"/>
          </p:nvPr>
        </p:nvSpPr>
        <p:spPr>
          <a:xfrm>
            <a:off x="1043608" y="1124744"/>
            <a:ext cx="7992888" cy="5123656"/>
          </a:xfrm>
        </p:spPr>
        <p:txBody>
          <a:bodyPr>
            <a:normAutofit/>
          </a:bodyPr>
          <a:lstStyle/>
          <a:p>
            <a:pPr algn="just"/>
            <a:endParaRPr lang="fr-FR" sz="1800" b="1" dirty="0">
              <a:latin typeface="Tahoma" pitchFamily="34" charset="0"/>
              <a:cs typeface="Tahoma" pitchFamily="34" charset="0"/>
            </a:endParaRPr>
          </a:p>
          <a:p>
            <a:pPr marL="82296" indent="0" algn="just">
              <a:buNone/>
            </a:pPr>
            <a:r>
              <a:rPr lang="fr-FR" sz="1800" b="1" dirty="0">
                <a:latin typeface="Tahoma" pitchFamily="34" charset="0"/>
                <a:cs typeface="Tahoma" pitchFamily="34" charset="0"/>
              </a:rPr>
              <a:t>C- Poursuites et privilèges</a:t>
            </a:r>
            <a:endParaRPr lang="fr-FR" sz="1800" dirty="0">
              <a:latin typeface="Tahoma" pitchFamily="34" charset="0"/>
              <a:cs typeface="Tahoma" pitchFamily="34" charset="0"/>
            </a:endParaRPr>
          </a:p>
          <a:p>
            <a:pPr marL="82296" indent="0" algn="just">
              <a:buNone/>
            </a:pPr>
            <a:r>
              <a:rPr lang="fr-FR" sz="1800" dirty="0">
                <a:latin typeface="Tahoma" pitchFamily="34" charset="0"/>
                <a:cs typeface="Tahoma" pitchFamily="34" charset="0"/>
              </a:rPr>
              <a:t>Le recouvrement des créances des collectivités locales et de leurs groupements s'effectue conformément à la loi n° 15-97 formant code de recouvrement des créances publiques.</a:t>
            </a:r>
          </a:p>
          <a:p>
            <a:pPr algn="just"/>
            <a:endParaRPr lang="fr-FR" sz="1800" b="1" dirty="0">
              <a:latin typeface="Tahoma" pitchFamily="34" charset="0"/>
              <a:cs typeface="Tahoma" pitchFamily="34" charset="0"/>
            </a:endParaRPr>
          </a:p>
          <a:p>
            <a:pPr marL="82296" indent="0" algn="just">
              <a:buNone/>
            </a:pPr>
            <a:r>
              <a:rPr lang="fr-FR" sz="1800" b="1" dirty="0">
                <a:latin typeface="Tahoma" pitchFamily="34" charset="0"/>
                <a:cs typeface="Tahoma" pitchFamily="34" charset="0"/>
              </a:rPr>
              <a:t>D-Prescription et privilège</a:t>
            </a:r>
            <a:endParaRPr lang="fr-FR" sz="1800" dirty="0">
              <a:latin typeface="Tahoma" pitchFamily="34" charset="0"/>
              <a:cs typeface="Tahoma" pitchFamily="34" charset="0"/>
            </a:endParaRPr>
          </a:p>
          <a:p>
            <a:pPr marL="82296" indent="0" algn="just">
              <a:buNone/>
            </a:pPr>
            <a:r>
              <a:rPr lang="fr-FR" sz="1800" dirty="0">
                <a:latin typeface="Tahoma" pitchFamily="34" charset="0"/>
                <a:cs typeface="Tahoma" pitchFamily="34" charset="0"/>
              </a:rPr>
              <a:t>Les dettes  des collectivités locales et de leurs groupements se prescrivent dans les conditions fixées par les lois applicables en la matière ; leur privilège résulte des mêmes lois.</a:t>
            </a:r>
          </a:p>
          <a:p>
            <a:pPr algn="just">
              <a:buNone/>
            </a:pPr>
            <a:r>
              <a:rPr lang="fr-FR" sz="1800" dirty="0">
                <a:latin typeface="Tahoma" pitchFamily="34" charset="0"/>
                <a:cs typeface="Tahoma" pitchFamily="34" charset="0"/>
              </a:rPr>
              <a:t>les créances des collectivités territoriales se prescrivent dans les mêmes</a:t>
            </a:r>
          </a:p>
          <a:p>
            <a:pPr algn="just">
              <a:buNone/>
            </a:pPr>
            <a:r>
              <a:rPr lang="fr-FR" sz="1800" dirty="0">
                <a:latin typeface="Tahoma" pitchFamily="34" charset="0"/>
                <a:cs typeface="Tahoma" pitchFamily="34" charset="0"/>
              </a:rPr>
              <a:t>conditions fixées par les lois  en vigueur; </a:t>
            </a:r>
          </a:p>
          <a:p>
            <a:pPr algn="just">
              <a:buNone/>
            </a:pPr>
            <a:r>
              <a:rPr lang="fr-FR" sz="1800" dirty="0">
                <a:latin typeface="Tahoma" pitchFamily="34" charset="0"/>
                <a:cs typeface="Tahoma" pitchFamily="34" charset="0"/>
              </a:rPr>
              <a:t>leur privilège résulte des mêmes lois.</a:t>
            </a:r>
          </a:p>
          <a:p>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7890080" cy="562074"/>
          </a:xfrm>
        </p:spPr>
        <p:txBody>
          <a:bodyPr>
            <a:normAutofit/>
          </a:bodyPr>
          <a:lstStyle/>
          <a:p>
            <a:r>
              <a:rPr lang="fr-FR" sz="2400" b="1" dirty="0">
                <a:latin typeface="Calibri" panose="020F0502020204030204" pitchFamily="34" charset="0"/>
                <a:ea typeface="Tahoma" pitchFamily="34" charset="0"/>
                <a:cs typeface="Tahoma" pitchFamily="34" charset="0"/>
              </a:rPr>
              <a:t>Axe V: L’exécution du  budget</a:t>
            </a:r>
            <a:endParaRPr lang="fr-FR" sz="2400" dirty="0">
              <a:latin typeface="Calibri" panose="020F0502020204030204" pitchFamily="34" charset="0"/>
              <a:ea typeface="Tahoma" pitchFamily="34" charset="0"/>
              <a:cs typeface="Tahoma" pitchFamily="34" charset="0"/>
            </a:endParaRPr>
          </a:p>
        </p:txBody>
      </p:sp>
      <p:sp>
        <p:nvSpPr>
          <p:cNvPr id="3" name="Espace réservé du contenu 2"/>
          <p:cNvSpPr>
            <a:spLocks noGrp="1"/>
          </p:cNvSpPr>
          <p:nvPr>
            <p:ph idx="1"/>
          </p:nvPr>
        </p:nvSpPr>
        <p:spPr>
          <a:xfrm>
            <a:off x="971600" y="1340768"/>
            <a:ext cx="7992888" cy="4800600"/>
          </a:xfrm>
        </p:spPr>
        <p:txBody>
          <a:bodyPr>
            <a:normAutofit/>
          </a:bodyPr>
          <a:lstStyle/>
          <a:p>
            <a:pPr>
              <a:buNone/>
            </a:pPr>
            <a:r>
              <a:rPr lang="fr-FR" b="1" dirty="0"/>
              <a:t> </a:t>
            </a:r>
            <a:r>
              <a:rPr lang="fr-FR" sz="2400" b="1" dirty="0">
                <a:latin typeface="Calibri" panose="020F0502020204030204" pitchFamily="34" charset="0"/>
                <a:ea typeface="Tahoma" pitchFamily="34" charset="0"/>
                <a:cs typeface="Tahoma" pitchFamily="34" charset="0"/>
              </a:rPr>
              <a:t>Arrêté du budget</a:t>
            </a:r>
            <a:endParaRPr lang="fr-FR" sz="2400" dirty="0">
              <a:latin typeface="Calibri" panose="020F0502020204030204" pitchFamily="34" charset="0"/>
              <a:ea typeface="Tahoma" pitchFamily="34" charset="0"/>
              <a:cs typeface="Tahoma" pitchFamily="34" charset="0"/>
            </a:endParaRPr>
          </a:p>
          <a:p>
            <a:pPr marL="82296" indent="0" algn="just">
              <a:buNone/>
            </a:pPr>
            <a:r>
              <a:rPr lang="fr-FR" sz="1800" dirty="0">
                <a:latin typeface="Tahoma" pitchFamily="34" charset="0"/>
                <a:ea typeface="Tahoma" pitchFamily="34" charset="0"/>
                <a:cs typeface="Tahoma" pitchFamily="34" charset="0"/>
              </a:rPr>
              <a:t>le montant définitif des recettes perçues et des dépenses mandatées relatives au même exercice et dans lequel le résultat général du budget est arrêté sont rapportées dans </a:t>
            </a:r>
            <a:r>
              <a:rPr lang="fr-FR" sz="1800" b="1" dirty="0">
                <a:latin typeface="Tahoma" pitchFamily="34" charset="0"/>
                <a:ea typeface="Tahoma" pitchFamily="34" charset="0"/>
                <a:cs typeface="Tahoma" pitchFamily="34" charset="0"/>
              </a:rPr>
              <a:t>«le bilan d’exécution du budget ».</a:t>
            </a:r>
          </a:p>
          <a:p>
            <a:pPr marL="82296" indent="0" algn="just">
              <a:buNone/>
            </a:pPr>
            <a:endParaRPr lang="fr-FR" sz="1800" b="1" dirty="0">
              <a:latin typeface="Tahoma" pitchFamily="34" charset="0"/>
              <a:ea typeface="Tahoma" pitchFamily="34" charset="0"/>
              <a:cs typeface="Tahoma" pitchFamily="34" charset="0"/>
            </a:endParaRPr>
          </a:p>
          <a:p>
            <a:pPr marL="82296" indent="0" algn="just">
              <a:buNone/>
            </a:pPr>
            <a:r>
              <a:rPr lang="fr-FR" sz="1800" dirty="0">
                <a:latin typeface="Tahoma" pitchFamily="34" charset="0"/>
                <a:ea typeface="Tahoma" pitchFamily="34" charset="0"/>
                <a:cs typeface="Tahoma" pitchFamily="34" charset="0"/>
              </a:rPr>
              <a:t>L’excédent est repris dans l’exercice suivant au titre des recettes de la deuxième partie à une rubrique intitulée « Excédent de l'exercice précédent  ».</a:t>
            </a:r>
          </a:p>
          <a:p>
            <a:pPr marL="82296" indent="0" algn="just">
              <a:buNone/>
            </a:pPr>
            <a:r>
              <a:rPr lang="fr-FR" sz="1800" dirty="0">
                <a:latin typeface="Tahoma" pitchFamily="34" charset="0"/>
                <a:ea typeface="Tahoma" pitchFamily="34" charset="0"/>
                <a:cs typeface="Tahoma" pitchFamily="34" charset="0"/>
              </a:rPr>
              <a:t> </a:t>
            </a:r>
          </a:p>
          <a:p>
            <a:pPr marL="82296" indent="0" algn="just">
              <a:buNone/>
            </a:pPr>
            <a:r>
              <a:rPr lang="fr-FR" sz="1800" dirty="0">
                <a:latin typeface="Tahoma" pitchFamily="34" charset="0"/>
                <a:ea typeface="Tahoma" pitchFamily="34" charset="0"/>
                <a:cs typeface="Tahoma" pitchFamily="34" charset="0"/>
              </a:rPr>
              <a:t>L’excédent est appelé à couvrir les reports de crédits sur les dépenses de fonctionnement et d’équipement. Il peut aussi, dans la limite du montant disponible, donner lieu à des ouvertures de crédits supplémentaires destinées à </a:t>
            </a:r>
            <a:r>
              <a:rPr lang="fr-FR" sz="1800" dirty="0" err="1">
                <a:latin typeface="Tahoma" pitchFamily="34" charset="0"/>
                <a:ea typeface="Tahoma" pitchFamily="34" charset="0"/>
                <a:cs typeface="Tahoma" pitchFamily="34" charset="0"/>
              </a:rPr>
              <a:t>ﬁnancer</a:t>
            </a:r>
            <a:r>
              <a:rPr lang="fr-FR" sz="1800" dirty="0">
                <a:latin typeface="Tahoma" pitchFamily="34" charset="0"/>
                <a:ea typeface="Tahoma" pitchFamily="34" charset="0"/>
                <a:cs typeface="Tahoma" pitchFamily="34" charset="0"/>
              </a:rPr>
              <a:t> des dépenses d’équipement</a:t>
            </a:r>
          </a:p>
        </p:txBody>
      </p:sp>
    </p:spTree>
    <p:extLst>
      <p:ext uri="{BB962C8B-B14F-4D97-AF65-F5344CB8AC3E}">
        <p14:creationId xmlns:p14="http://schemas.microsoft.com/office/powerpoint/2010/main" val="21706330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188640"/>
            <a:ext cx="7890080" cy="490066"/>
          </a:xfrm>
        </p:spPr>
        <p:txBody>
          <a:bodyPr>
            <a:normAutofit/>
          </a:bodyPr>
          <a:lstStyle/>
          <a:p>
            <a:r>
              <a:rPr lang="fr-FR" sz="2400" b="1" dirty="0">
                <a:latin typeface="Calibri" panose="020F0502020204030204" pitchFamily="34" charset="0"/>
              </a:rPr>
              <a:t>Axe VI-Contrôle et audit</a:t>
            </a:r>
            <a:endParaRPr lang="fr-FR" sz="2400" dirty="0"/>
          </a:p>
        </p:txBody>
      </p:sp>
      <p:sp>
        <p:nvSpPr>
          <p:cNvPr id="3" name="Espace réservé du contenu 2"/>
          <p:cNvSpPr>
            <a:spLocks noGrp="1"/>
          </p:cNvSpPr>
          <p:nvPr>
            <p:ph idx="1"/>
          </p:nvPr>
        </p:nvSpPr>
        <p:spPr>
          <a:xfrm>
            <a:off x="971600" y="1268760"/>
            <a:ext cx="8172400" cy="4824536"/>
          </a:xfrm>
        </p:spPr>
        <p:txBody>
          <a:bodyPr>
            <a:noAutofit/>
          </a:bodyPr>
          <a:lstStyle/>
          <a:p>
            <a:pPr algn="just">
              <a:buNone/>
            </a:pPr>
            <a:r>
              <a:rPr lang="fr-FR" sz="2400" b="1" dirty="0"/>
              <a:t>     </a:t>
            </a:r>
            <a:r>
              <a:rPr lang="fr-FR" sz="2400" b="1" dirty="0">
                <a:latin typeface="Calibri" panose="020F0502020204030204" pitchFamily="34" charset="0"/>
              </a:rPr>
              <a:t>Audit financier</a:t>
            </a:r>
          </a:p>
          <a:p>
            <a:pPr algn="just">
              <a:buNone/>
            </a:pPr>
            <a:r>
              <a:rPr lang="fr-FR" sz="1600" dirty="0"/>
              <a:t> </a:t>
            </a:r>
            <a:r>
              <a:rPr lang="fr-FR" sz="1800" dirty="0">
                <a:latin typeface="Tahoma" pitchFamily="34" charset="0"/>
                <a:cs typeface="Tahoma" pitchFamily="34" charset="0"/>
              </a:rPr>
              <a:t>La gestion des ordonnateurs est soumise à un audit financier à la demande</a:t>
            </a:r>
          </a:p>
          <a:p>
            <a:pPr algn="just">
              <a:buNone/>
            </a:pPr>
            <a:r>
              <a:rPr lang="fr-FR" sz="1800" dirty="0">
                <a:latin typeface="Tahoma" pitchFamily="34" charset="0"/>
                <a:cs typeface="Tahoma" pitchFamily="34" charset="0"/>
              </a:rPr>
              <a:t>du conseil délibérant ,ou à l'initiative de l'ordonnateur ou du ministre de</a:t>
            </a:r>
          </a:p>
          <a:p>
            <a:pPr algn="just">
              <a:buNone/>
            </a:pPr>
            <a:r>
              <a:rPr lang="fr-FR" sz="1800" dirty="0">
                <a:latin typeface="Tahoma" pitchFamily="34" charset="0"/>
                <a:cs typeface="Tahoma" pitchFamily="34" charset="0"/>
              </a:rPr>
              <a:t>l'intérieur .</a:t>
            </a:r>
          </a:p>
          <a:p>
            <a:pPr algn="just">
              <a:buNone/>
            </a:pPr>
            <a:r>
              <a:rPr lang="fr-FR" sz="1800" dirty="0">
                <a:latin typeface="Tahoma" pitchFamily="34" charset="0"/>
                <a:cs typeface="Tahoma" pitchFamily="34" charset="0"/>
              </a:rPr>
              <a:t> </a:t>
            </a:r>
            <a:r>
              <a:rPr lang="fr-FR" sz="1800" b="1" u="sng" dirty="0">
                <a:latin typeface="Tahoma" pitchFamily="34" charset="0"/>
                <a:cs typeface="Tahoma" pitchFamily="34" charset="0"/>
              </a:rPr>
              <a:t>Cet audit a lieu sur place et sur pièces</a:t>
            </a:r>
            <a:r>
              <a:rPr lang="fr-FR" sz="1800" dirty="0">
                <a:latin typeface="Tahoma" pitchFamily="34" charset="0"/>
                <a:cs typeface="Tahoma" pitchFamily="34" charset="0"/>
              </a:rPr>
              <a:t>.</a:t>
            </a:r>
          </a:p>
          <a:p>
            <a:pPr algn="just">
              <a:buNone/>
            </a:pPr>
            <a:r>
              <a:rPr lang="fr-FR" sz="1800" dirty="0">
                <a:latin typeface="Tahoma" pitchFamily="34" charset="0"/>
                <a:cs typeface="Tahoma" pitchFamily="34" charset="0"/>
              </a:rPr>
              <a:t> Lorsque l'audit est effectué à la demande du conseil délibérant, copie du</a:t>
            </a:r>
          </a:p>
          <a:p>
            <a:pPr algn="just">
              <a:buNone/>
            </a:pPr>
            <a:r>
              <a:rPr lang="fr-FR" sz="1800" dirty="0">
                <a:latin typeface="Tahoma" pitchFamily="34" charset="0"/>
                <a:cs typeface="Tahoma" pitchFamily="34" charset="0"/>
              </a:rPr>
              <a:t>rapport de l'audit est communiquée aux membres dudit conseil.</a:t>
            </a:r>
          </a:p>
          <a:p>
            <a:pPr algn="just">
              <a:buNone/>
            </a:pPr>
            <a:r>
              <a:rPr lang="fr-FR" sz="1800" dirty="0">
                <a:latin typeface="Tahoma" pitchFamily="34" charset="0"/>
                <a:cs typeface="Tahoma" pitchFamily="34" charset="0"/>
              </a:rPr>
              <a:t>    </a:t>
            </a:r>
          </a:p>
          <a:p>
            <a:pPr algn="just">
              <a:buNone/>
            </a:pPr>
            <a:r>
              <a:rPr lang="fr-FR" sz="1800" dirty="0">
                <a:latin typeface="Tahoma" pitchFamily="34" charset="0"/>
                <a:cs typeface="Tahoma" pitchFamily="34" charset="0"/>
              </a:rPr>
              <a:t> Les modalités selon lesquelles l'audit financier est effectué sont fixées par</a:t>
            </a:r>
          </a:p>
          <a:p>
            <a:pPr algn="just">
              <a:buNone/>
            </a:pPr>
            <a:r>
              <a:rPr lang="fr-FR" sz="1800" dirty="0">
                <a:latin typeface="Tahoma" pitchFamily="34" charset="0"/>
                <a:cs typeface="Tahoma" pitchFamily="34" charset="0"/>
              </a:rPr>
              <a:t>arrêté du ministre de l'intérieur. </a:t>
            </a:r>
          </a:p>
          <a:p>
            <a:pPr algn="just">
              <a:buNone/>
            </a:pPr>
            <a:r>
              <a:rPr lang="fr-FR" sz="1800" dirty="0">
                <a:latin typeface="Tahoma" pitchFamily="34" charset="0"/>
                <a:cs typeface="Tahoma" pitchFamily="34" charset="0"/>
              </a:rPr>
              <a:t> L'ordonnateur est tenu de présenter les rapports d'audit au conseil</a:t>
            </a:r>
          </a:p>
          <a:p>
            <a:pPr algn="just">
              <a:buNone/>
            </a:pPr>
            <a:r>
              <a:rPr lang="fr-FR" sz="1800" dirty="0">
                <a:latin typeface="Tahoma" pitchFamily="34" charset="0"/>
                <a:cs typeface="Tahoma" pitchFamily="34" charset="0"/>
              </a:rPr>
              <a:t>délibérant à l'occasion de la première session ordinaire suivante et d'en</a:t>
            </a:r>
          </a:p>
          <a:p>
            <a:pPr algn="just">
              <a:buNone/>
            </a:pPr>
            <a:r>
              <a:rPr lang="fr-FR" sz="1800" dirty="0">
                <a:latin typeface="Tahoma" pitchFamily="34" charset="0"/>
                <a:cs typeface="Tahoma" pitchFamily="34" charset="0"/>
              </a:rPr>
              <a:t>adresser un exemplaire au ministre de l'intérieur.</a:t>
            </a:r>
          </a:p>
          <a:p>
            <a:pPr algn="just">
              <a:buNone/>
            </a:pPr>
            <a:r>
              <a:rPr lang="fr-FR" sz="1800" b="1" dirty="0">
                <a:latin typeface="Tahoma" pitchFamily="34" charset="0"/>
                <a:cs typeface="Tahoma" pitchFamily="34" charset="0"/>
              </a:rPr>
              <a:t>     </a:t>
            </a:r>
            <a:endParaRPr lang="fr-FR" sz="1600" dirty="0">
              <a:latin typeface="Tahoma" pitchFamily="34" charset="0"/>
              <a:cs typeface="Tahoma"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74638"/>
            <a:ext cx="8172400" cy="490066"/>
          </a:xfrm>
        </p:spPr>
        <p:txBody>
          <a:bodyPr>
            <a:normAutofit/>
          </a:bodyPr>
          <a:lstStyle/>
          <a:p>
            <a:r>
              <a:rPr lang="fr-FR" sz="2400" b="1" dirty="0"/>
              <a:t> </a:t>
            </a:r>
            <a:r>
              <a:rPr lang="fr-FR" sz="2400" b="1" dirty="0">
                <a:latin typeface="Calibri" panose="020F0502020204030204" pitchFamily="34" charset="0"/>
              </a:rPr>
              <a:t>Axe VI-Contrôle et audit</a:t>
            </a:r>
            <a:endParaRPr lang="fr-FR" sz="2400" dirty="0">
              <a:latin typeface="Calibri" panose="020F0502020204030204" pitchFamily="34" charset="0"/>
            </a:endParaRPr>
          </a:p>
        </p:txBody>
      </p:sp>
      <p:sp>
        <p:nvSpPr>
          <p:cNvPr id="3" name="Espace réservé du contenu 2"/>
          <p:cNvSpPr>
            <a:spLocks noGrp="1"/>
          </p:cNvSpPr>
          <p:nvPr>
            <p:ph idx="1"/>
          </p:nvPr>
        </p:nvSpPr>
        <p:spPr>
          <a:xfrm>
            <a:off x="755576" y="1268760"/>
            <a:ext cx="8178112" cy="4979640"/>
          </a:xfrm>
        </p:spPr>
        <p:txBody>
          <a:bodyPr>
            <a:normAutofit/>
          </a:bodyPr>
          <a:lstStyle/>
          <a:p>
            <a:pPr algn="just">
              <a:buNone/>
            </a:pPr>
            <a:r>
              <a:rPr lang="fr-FR" b="1" dirty="0"/>
              <a:t>   </a:t>
            </a:r>
            <a:r>
              <a:rPr lang="fr-FR" sz="1800" b="1" dirty="0">
                <a:latin typeface="Tahoma" pitchFamily="34" charset="0"/>
                <a:cs typeface="Tahoma" pitchFamily="34" charset="0"/>
              </a:rPr>
              <a:t>Le contrôle de la gestion des comptables</a:t>
            </a:r>
            <a:r>
              <a:rPr lang="fr-FR" sz="1800" dirty="0">
                <a:latin typeface="Tahoma" pitchFamily="34" charset="0"/>
                <a:cs typeface="Tahoma" pitchFamily="34" charset="0"/>
              </a:rPr>
              <a:t>, est assuré par leurs supérieurs hiérarchiques et par les corps de contrôle compétents.</a:t>
            </a:r>
          </a:p>
          <a:p>
            <a:pPr algn="just">
              <a:buNone/>
            </a:pPr>
            <a:r>
              <a:rPr lang="fr-FR" sz="1800" dirty="0">
                <a:latin typeface="Tahoma" pitchFamily="34" charset="0"/>
                <a:cs typeface="Tahoma" pitchFamily="34" charset="0"/>
              </a:rPr>
              <a:t>     Ce contrôle a lieu sur place et sur pièces.</a:t>
            </a:r>
          </a:p>
          <a:p>
            <a:pPr algn="just">
              <a:buNone/>
            </a:pPr>
            <a:r>
              <a:rPr lang="fr-FR" sz="1800" b="1" dirty="0">
                <a:latin typeface="Tahoma" pitchFamily="34" charset="0"/>
                <a:cs typeface="Tahoma" pitchFamily="34" charset="0"/>
              </a:rPr>
              <a:t>     Le contrôle des finances des collectivités locales et de leurs groupements</a:t>
            </a:r>
            <a:r>
              <a:rPr lang="fr-FR" sz="1800" dirty="0">
                <a:latin typeface="Tahoma" pitchFamily="34" charset="0"/>
                <a:cs typeface="Tahoma" pitchFamily="34" charset="0"/>
              </a:rPr>
              <a:t> relève de la compétence des cours régionales des comptes qui  exercent leurs attributions sur les actes pris, visés et exécutés respectivement par les ordonnateurs et les comptables publics des collectivités locales et de leurs groupements, conformément aux dispositions de la loi susvisée n° 62-99 formant code des juridictions financières.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11159"/>
            <a:ext cx="9721080" cy="6740307"/>
          </a:xfrm>
          <a:prstGeom prst="rect">
            <a:avLst/>
          </a:prstGeom>
        </p:spPr>
        <p:txBody>
          <a:bodyPr wrap="square">
            <a:spAutoFit/>
          </a:bodyPr>
          <a:lstStyle/>
          <a:p>
            <a:r>
              <a:rPr lang="fr-FR" dirty="0"/>
              <a:t>Ces nouveautés viennent renforcer le rôle et le fonctionnement de la Région dont notamment:</a:t>
            </a:r>
          </a:p>
          <a:p>
            <a:br>
              <a:rPr lang="fr-FR" dirty="0"/>
            </a:br>
            <a:r>
              <a:rPr lang="fr-FR" dirty="0"/>
              <a:t>- La clarification du statut de l’élu dans le but de lui permettre de remplir ses fonctions et​ d'assurer le bon fonctionnement des intérêts de la région. </a:t>
            </a:r>
          </a:p>
          <a:p>
            <a:br>
              <a:rPr lang="fr-FR" dirty="0"/>
            </a:br>
            <a:r>
              <a:rPr lang="fr-FR" dirty="0"/>
              <a:t>- La clarification des missions de la Région qui consistent en la promotion du développement intégré et durable à travers son organisation, sa coordination et son suivi.</a:t>
            </a:r>
          </a:p>
          <a:p>
            <a:endParaRPr lang="fr-FR" dirty="0"/>
          </a:p>
          <a:p>
            <a:r>
              <a:rPr lang="fr-FR" dirty="0"/>
              <a:t>- La précision compétences propres de la Région, des compétences partagées avec l’Etat et des compétences transférées de l’Etat à la région. </a:t>
            </a:r>
          </a:p>
          <a:p>
            <a:endParaRPr lang="fr-FR" dirty="0"/>
          </a:p>
          <a:p>
            <a:pPr>
              <a:buFontTx/>
              <a:buChar char="-"/>
            </a:pPr>
            <a:r>
              <a:rPr lang="fr-FR" dirty="0"/>
              <a:t>La dotation de la Région d'une administration forte et d'un mécanisme d'exécution​ des projets.</a:t>
            </a:r>
          </a:p>
          <a:p>
            <a:pPr>
              <a:buFontTx/>
              <a:buChar char="-"/>
            </a:pPr>
            <a:endParaRPr lang="fr-FR" dirty="0"/>
          </a:p>
          <a:p>
            <a:pPr>
              <a:buFontTx/>
              <a:buChar char="-"/>
            </a:pPr>
            <a:r>
              <a:rPr lang="fr-FR" dirty="0"/>
              <a:t>le renforcement des ressources financières de la Région à travers des ressources fiscales et des dotation du budget de l'Etat.</a:t>
            </a:r>
          </a:p>
          <a:p>
            <a:pPr>
              <a:buFontTx/>
              <a:buChar char="-"/>
            </a:pPr>
            <a:endParaRPr lang="fr-FR" dirty="0"/>
          </a:p>
          <a:p>
            <a:r>
              <a:rPr lang="fr-FR" dirty="0"/>
              <a:t>- Le renforcement du rôle des citoyens et de la société civile à travers des mécanismes participatifs de dialogue et de concertation et du droit aux pétitions.</a:t>
            </a:r>
          </a:p>
          <a:p>
            <a:br>
              <a:rPr lang="fr-FR" dirty="0"/>
            </a:br>
            <a:r>
              <a:rPr lang="fr-FR" dirty="0"/>
              <a:t>- La limitation du contrôle administratif dans le cadre de l’accompagnement de la Région dans l'exercice de ses fonctions.</a:t>
            </a:r>
          </a:p>
          <a:p>
            <a:endParaRPr lang="fr-FR" dirty="0"/>
          </a:p>
          <a:p>
            <a:r>
              <a:rPr lang="fr-FR" dirty="0"/>
              <a:t>- La définition des règles de gouvernance relatives à l’application du principe de libre administration conformément aux dispositions constitutionnelles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116632"/>
            <a:ext cx="8100392" cy="418058"/>
          </a:xfrm>
        </p:spPr>
        <p:txBody>
          <a:bodyPr>
            <a:noAutofit/>
          </a:bodyPr>
          <a:lstStyle/>
          <a:p>
            <a:r>
              <a:rPr lang="fr-FR" sz="2000" b="1" dirty="0">
                <a:latin typeface="Tahoma" pitchFamily="34" charset="0"/>
                <a:cs typeface="Tahoma" pitchFamily="34" charset="0"/>
              </a:rPr>
              <a:t>Axe II : Gestion financière et budget de la collectivité</a:t>
            </a:r>
            <a:endParaRPr lang="fr-FR" sz="2000" dirty="0"/>
          </a:p>
        </p:txBody>
      </p:sp>
      <p:sp>
        <p:nvSpPr>
          <p:cNvPr id="3" name="Espace réservé du contenu 2"/>
          <p:cNvSpPr>
            <a:spLocks noGrp="1"/>
          </p:cNvSpPr>
          <p:nvPr>
            <p:ph idx="1"/>
          </p:nvPr>
        </p:nvSpPr>
        <p:spPr>
          <a:xfrm>
            <a:off x="1043608" y="764704"/>
            <a:ext cx="8100392" cy="6093296"/>
          </a:xfrm>
        </p:spPr>
        <p:txBody>
          <a:bodyPr>
            <a:noAutofit/>
          </a:bodyPr>
          <a:lstStyle/>
          <a:p>
            <a:pPr algn="just">
              <a:buNone/>
            </a:pPr>
            <a:r>
              <a:rPr lang="fr-FR" sz="1800" b="1" dirty="0"/>
              <a:t>    </a:t>
            </a:r>
            <a:r>
              <a:rPr lang="fr-FR" sz="2000" b="1" dirty="0"/>
              <a:t>C- Les budgets annexes</a:t>
            </a:r>
          </a:p>
          <a:p>
            <a:pPr marL="90488" indent="-7938" algn="just">
              <a:buNone/>
            </a:pPr>
            <a:r>
              <a:rPr lang="fr-FR" sz="2000" b="1" dirty="0"/>
              <a:t>Les budgets annexes sont </a:t>
            </a:r>
            <a:r>
              <a:rPr lang="fr-FR" sz="2000" dirty="0"/>
              <a:t>créés par l’autorité gouvernementale chargée de l’intérieur </a:t>
            </a:r>
            <a:r>
              <a:rPr lang="fr-FR" sz="2000" b="1" dirty="0"/>
              <a:t>.</a:t>
            </a:r>
            <a:endParaRPr lang="fr-FR" sz="2000" dirty="0"/>
          </a:p>
          <a:p>
            <a:pPr marL="90488" indent="-7938" algn="just">
              <a:buNone/>
            </a:pPr>
            <a:r>
              <a:rPr lang="fr-FR" sz="1800" dirty="0"/>
              <a:t> </a:t>
            </a:r>
            <a:r>
              <a:rPr lang="fr-FR" sz="2000" dirty="0"/>
              <a:t>Ils décrivent des opérations financières de certains services qui n'ont pas été dotés de la personnalité morale et dont l'activité tend, essentiellement, à produire des biens ou à rendre des services donnant lieu à rémunération.</a:t>
            </a:r>
          </a:p>
          <a:p>
            <a:pPr marL="90488" indent="-7938" algn="just">
              <a:buNone/>
            </a:pPr>
            <a:r>
              <a:rPr lang="fr-FR" sz="2000" dirty="0"/>
              <a:t>ils comprennent, d'une part, dans une première partie les recettes et les dépenses de fonctionnement et, d'autre part, dans une deuxième partie les dépenses d'équipement et les ressources affectées à ces dépenses. Ils sont toujours présentés </a:t>
            </a:r>
            <a:r>
              <a:rPr lang="fr-FR" sz="2000" b="1" dirty="0"/>
              <a:t>en équilibre</a:t>
            </a:r>
            <a:r>
              <a:rPr lang="fr-FR" sz="2000" dirty="0"/>
              <a:t>.</a:t>
            </a:r>
            <a:r>
              <a:rPr lang="fr-FR" sz="2400" dirty="0"/>
              <a:t> </a:t>
            </a:r>
          </a:p>
          <a:p>
            <a:pPr marL="90488" indent="-7938" algn="just">
              <a:buNone/>
            </a:pPr>
            <a:r>
              <a:rPr lang="fr-FR" sz="2000" dirty="0"/>
              <a:t>Les dépenses des budgets annexes sont présentées à l’intérieur de chaque article par programmes. et le cas échéant, par programmes subdivisés en projets ou actions.</a:t>
            </a:r>
          </a:p>
          <a:p>
            <a:pPr marL="90488" indent="-7938" algn="just">
              <a:buNone/>
            </a:pPr>
            <a:r>
              <a:rPr lang="fr-FR" sz="2000" dirty="0"/>
              <a:t> Ils sont préparés, visés, exécutés et contrôlés dans les mêmes conditions que celles prévues pour le budget.</a:t>
            </a:r>
          </a:p>
          <a:p>
            <a:pPr marL="90488" indent="-7938" algn="just">
              <a:buNone/>
            </a:pPr>
            <a:r>
              <a:rPr lang="fr-FR" sz="2000" dirty="0"/>
              <a:t> L'insuffisance des recettes de fonctionnement est compensée par le versement d'une dotation de fonctionnement prévue au titre des charges de la première partie  du budget.</a:t>
            </a:r>
          </a:p>
          <a:p>
            <a:pPr marL="90488" indent="-7938"/>
            <a:endParaRPr lang="fr-FR"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8100392" cy="562074"/>
          </a:xfrm>
        </p:spPr>
        <p:txBody>
          <a:bodyPr>
            <a:normAutofit/>
          </a:bodyPr>
          <a:lstStyle/>
          <a:p>
            <a:r>
              <a:rPr lang="fr-FR" sz="2000" b="1" dirty="0">
                <a:latin typeface="Tahoma" pitchFamily="34" charset="0"/>
                <a:cs typeface="Tahoma" pitchFamily="34" charset="0"/>
              </a:rPr>
              <a:t>Axe II : Gestion financière et budget de la collectivité</a:t>
            </a:r>
            <a:endParaRPr lang="fr-FR" sz="2000" dirty="0"/>
          </a:p>
        </p:txBody>
      </p:sp>
      <p:sp>
        <p:nvSpPr>
          <p:cNvPr id="3" name="Espace réservé du contenu 2"/>
          <p:cNvSpPr>
            <a:spLocks noGrp="1"/>
          </p:cNvSpPr>
          <p:nvPr>
            <p:ph idx="1"/>
          </p:nvPr>
        </p:nvSpPr>
        <p:spPr>
          <a:xfrm>
            <a:off x="827584" y="908720"/>
            <a:ext cx="8106104" cy="4800600"/>
          </a:xfrm>
        </p:spPr>
        <p:txBody>
          <a:bodyPr>
            <a:noAutofit/>
          </a:bodyPr>
          <a:lstStyle/>
          <a:p>
            <a:pPr algn="just">
              <a:buNone/>
            </a:pPr>
            <a:r>
              <a:rPr lang="fr-FR" sz="3600" dirty="0"/>
              <a:t>   </a:t>
            </a:r>
            <a:r>
              <a:rPr lang="fr-FR" b="1" dirty="0"/>
              <a:t> </a:t>
            </a:r>
            <a:r>
              <a:rPr lang="fr-FR" sz="2400" b="1" dirty="0"/>
              <a:t>C- Les budgets annexes</a:t>
            </a:r>
            <a:endParaRPr lang="fr-FR" sz="2400" dirty="0"/>
          </a:p>
          <a:p>
            <a:pPr algn="just">
              <a:buNone/>
            </a:pPr>
            <a:r>
              <a:rPr lang="fr-FR" sz="2000" b="1" dirty="0">
                <a:latin typeface="Tahoma" pitchFamily="34" charset="0"/>
                <a:cs typeface="Tahoma" pitchFamily="34" charset="0"/>
              </a:rPr>
              <a:t>L'excédent éventuel </a:t>
            </a:r>
            <a:r>
              <a:rPr lang="fr-FR" sz="2000" dirty="0">
                <a:latin typeface="Tahoma" pitchFamily="34" charset="0"/>
                <a:cs typeface="Tahoma" pitchFamily="34" charset="0"/>
              </a:rPr>
              <a:t>des recettes de fonctionnement sur les dépenses est affecté, en premier lieu, au financement des dépenses d'équipement et, pour le surplus, pris en recette au budget.</a:t>
            </a:r>
          </a:p>
          <a:p>
            <a:pPr algn="just">
              <a:buNone/>
            </a:pPr>
            <a:r>
              <a:rPr lang="fr-FR" sz="2000" dirty="0">
                <a:latin typeface="Tahoma" pitchFamily="34" charset="0"/>
                <a:cs typeface="Tahoma" pitchFamily="34" charset="0"/>
              </a:rPr>
              <a:t>    L'insuffisance des ressources affectées aux dépenses d'équipement est compensée par une dotation d'équipement prévue à la deuxième partie du budget.</a:t>
            </a:r>
          </a:p>
          <a:p>
            <a:pPr algn="just">
              <a:buNone/>
            </a:pPr>
            <a:r>
              <a:rPr lang="fr-FR" sz="2000" b="1" dirty="0">
                <a:latin typeface="Tahoma" pitchFamily="34" charset="0"/>
                <a:cs typeface="Tahoma" pitchFamily="34" charset="0"/>
              </a:rPr>
              <a:t>   D- Les comptes spéciaux </a:t>
            </a:r>
          </a:p>
          <a:p>
            <a:pPr algn="just">
              <a:buNone/>
            </a:pPr>
            <a:r>
              <a:rPr lang="fr-FR" sz="2000" b="1" dirty="0">
                <a:latin typeface="Tahoma" pitchFamily="34" charset="0"/>
                <a:cs typeface="Tahoma" pitchFamily="34" charset="0"/>
              </a:rPr>
              <a:t>      </a:t>
            </a:r>
            <a:r>
              <a:rPr lang="fr-FR" sz="2000" dirty="0">
                <a:latin typeface="Tahoma" pitchFamily="34" charset="0"/>
                <a:cs typeface="Tahoma" pitchFamily="34" charset="0"/>
              </a:rPr>
              <a:t>Ils ont pour objet, soit de décrire des opérations qui, en raison de leur spécialisation ou d'un lien de cause à effet réciproque entre la recette et la dépense, ne peuvent être commodément incluses dans le cadre du budget ,soit de décrire des opérations en conservant leur spécificité et en assurant leur continuité d'une année budgétaire sur l'autre ; soit de garder trace, sans distinction d'année budgétaire, d'opérations qui se poursuivent pendant plus d'une année.</a:t>
            </a:r>
          </a:p>
          <a:p>
            <a:pPr>
              <a:buNone/>
            </a:pPr>
            <a:r>
              <a:rPr lang="fr-FR" sz="3600"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188640"/>
            <a:ext cx="7992888" cy="864096"/>
          </a:xfrm>
        </p:spPr>
        <p:txBody>
          <a:bodyPr>
            <a:noAutofit/>
          </a:bodyPr>
          <a:lstStyle/>
          <a:p>
            <a:r>
              <a:rPr lang="fr-FR" sz="2000" b="1" dirty="0">
                <a:latin typeface="Tahoma" pitchFamily="34" charset="0"/>
                <a:cs typeface="Tahoma" pitchFamily="34" charset="0"/>
              </a:rPr>
              <a:t>Axe II : Gestion financière et budget de la collectivité</a:t>
            </a:r>
            <a:endParaRPr lang="fr-FR" sz="2000" dirty="0"/>
          </a:p>
        </p:txBody>
      </p:sp>
      <p:sp>
        <p:nvSpPr>
          <p:cNvPr id="3" name="Espace réservé du contenu 2"/>
          <p:cNvSpPr>
            <a:spLocks noGrp="1"/>
          </p:cNvSpPr>
          <p:nvPr>
            <p:ph idx="1"/>
          </p:nvPr>
        </p:nvSpPr>
        <p:spPr>
          <a:xfrm>
            <a:off x="971600" y="620688"/>
            <a:ext cx="8003232" cy="5289451"/>
          </a:xfrm>
        </p:spPr>
        <p:txBody>
          <a:bodyPr>
            <a:noAutofit/>
          </a:bodyPr>
          <a:lstStyle/>
          <a:p>
            <a:pPr>
              <a:buNone/>
            </a:pPr>
            <a:endParaRPr lang="fr-FR" sz="1400" dirty="0">
              <a:latin typeface="Tahoma" pitchFamily="34" charset="0"/>
              <a:cs typeface="Tahoma" pitchFamily="34" charset="0"/>
            </a:endParaRPr>
          </a:p>
          <a:p>
            <a:pPr>
              <a:buNone/>
            </a:pPr>
            <a:r>
              <a:rPr lang="fr-FR" sz="1100" dirty="0">
                <a:latin typeface="Tahoma" pitchFamily="34" charset="0"/>
                <a:cs typeface="Tahoma" pitchFamily="34" charset="0"/>
              </a:rPr>
              <a:t>    </a:t>
            </a:r>
            <a:r>
              <a:rPr lang="fr-FR" sz="1800" dirty="0">
                <a:latin typeface="Tahoma" pitchFamily="34" charset="0"/>
                <a:cs typeface="Tahoma" pitchFamily="34" charset="0"/>
              </a:rPr>
              <a:t>Les comptes spéciaux comprennent :</a:t>
            </a:r>
          </a:p>
          <a:p>
            <a:pPr>
              <a:buNone/>
            </a:pPr>
            <a:r>
              <a:rPr lang="fr-FR" sz="1800" dirty="0">
                <a:latin typeface="Tahoma" pitchFamily="34" charset="0"/>
                <a:cs typeface="Tahoma" pitchFamily="34" charset="0"/>
              </a:rPr>
              <a:t>   * </a:t>
            </a:r>
            <a:r>
              <a:rPr lang="fr-FR" sz="1800" b="1" dirty="0">
                <a:latin typeface="Tahoma" pitchFamily="34" charset="0"/>
                <a:cs typeface="Tahoma" pitchFamily="34" charset="0"/>
              </a:rPr>
              <a:t>les comptes d'affectation spéciale ;</a:t>
            </a:r>
            <a:endParaRPr lang="fr-FR" sz="1800" dirty="0">
              <a:latin typeface="Tahoma" pitchFamily="34" charset="0"/>
              <a:cs typeface="Tahoma" pitchFamily="34" charset="0"/>
            </a:endParaRPr>
          </a:p>
          <a:p>
            <a:pPr>
              <a:buNone/>
            </a:pPr>
            <a:r>
              <a:rPr lang="fr-FR" sz="1800" dirty="0">
                <a:latin typeface="Tahoma" pitchFamily="34" charset="0"/>
                <a:cs typeface="Tahoma" pitchFamily="34" charset="0"/>
              </a:rPr>
              <a:t>   * </a:t>
            </a:r>
            <a:r>
              <a:rPr lang="fr-FR" sz="1800" b="1" dirty="0">
                <a:latin typeface="Tahoma" pitchFamily="34" charset="0"/>
                <a:cs typeface="Tahoma" pitchFamily="34" charset="0"/>
              </a:rPr>
              <a:t>les comptes de dépenses sur dotations</a:t>
            </a:r>
            <a:r>
              <a:rPr lang="fr-FR" sz="1800" dirty="0">
                <a:latin typeface="Tahoma" pitchFamily="34" charset="0"/>
                <a:cs typeface="Tahoma" pitchFamily="34" charset="0"/>
              </a:rPr>
              <a:t>.</a:t>
            </a:r>
          </a:p>
          <a:p>
            <a:pPr>
              <a:buNone/>
            </a:pPr>
            <a:r>
              <a:rPr lang="fr-FR" sz="1800" b="1" dirty="0">
                <a:latin typeface="Tahoma" pitchFamily="34" charset="0"/>
                <a:cs typeface="Tahoma" pitchFamily="34" charset="0"/>
              </a:rPr>
              <a:t>    Les comptes d'affectation spéciale</a:t>
            </a:r>
            <a:r>
              <a:rPr lang="fr-FR" sz="1800" dirty="0">
                <a:latin typeface="Tahoma" pitchFamily="34" charset="0"/>
                <a:cs typeface="Tahoma" pitchFamily="34" charset="0"/>
              </a:rPr>
              <a:t> sont créés visées par l’autorité gouvernementale chargée de l’intérieur , sur la base </a:t>
            </a:r>
            <a:r>
              <a:rPr lang="fr-FR" sz="1800" b="1" dirty="0">
                <a:latin typeface="Tahoma" pitchFamily="34" charset="0"/>
                <a:cs typeface="Tahoma" pitchFamily="34" charset="0"/>
              </a:rPr>
              <a:t>d'un programme d'emploi </a:t>
            </a:r>
            <a:r>
              <a:rPr lang="fr-FR" sz="1800" dirty="0">
                <a:latin typeface="Tahoma" pitchFamily="34" charset="0"/>
                <a:cs typeface="Tahoma" pitchFamily="34" charset="0"/>
              </a:rPr>
              <a:t>établi par l'ordonnateur en exécution des délibérations du conseil.</a:t>
            </a:r>
          </a:p>
          <a:p>
            <a:pPr>
              <a:buNone/>
            </a:pPr>
            <a:r>
              <a:rPr lang="fr-FR" sz="1800" dirty="0">
                <a:latin typeface="Tahoma" pitchFamily="34" charset="0"/>
                <a:cs typeface="Tahoma" pitchFamily="34" charset="0"/>
              </a:rPr>
              <a:t>    Les comptes d'affectation spéciale </a:t>
            </a:r>
            <a:r>
              <a:rPr lang="fr-FR" sz="1800" b="1" dirty="0">
                <a:latin typeface="Tahoma" pitchFamily="34" charset="0"/>
                <a:cs typeface="Tahoma" pitchFamily="34" charset="0"/>
              </a:rPr>
              <a:t>retracent </a:t>
            </a:r>
            <a:r>
              <a:rPr lang="fr-FR" sz="1800" dirty="0">
                <a:latin typeface="Tahoma" pitchFamily="34" charset="0"/>
                <a:cs typeface="Tahoma" pitchFamily="34" charset="0"/>
              </a:rPr>
              <a:t>les recettes prévisionnelles affectées au financement d'une catégorie déterminée de dépenses </a:t>
            </a:r>
            <a:r>
              <a:rPr lang="fr-FR" sz="1800" b="1" dirty="0">
                <a:latin typeface="Tahoma" pitchFamily="34" charset="0"/>
                <a:cs typeface="Tahoma" pitchFamily="34" charset="0"/>
              </a:rPr>
              <a:t>et l'emploi donné à ces ressources.</a:t>
            </a:r>
            <a:endParaRPr lang="fr-FR" sz="1800" dirty="0">
              <a:latin typeface="Tahoma" pitchFamily="34" charset="0"/>
              <a:cs typeface="Tahoma" pitchFamily="34" charset="0"/>
            </a:endParaRPr>
          </a:p>
          <a:p>
            <a:pPr>
              <a:buNone/>
            </a:pPr>
            <a:r>
              <a:rPr lang="fr-FR" sz="1800" dirty="0">
                <a:latin typeface="Tahoma" pitchFamily="34" charset="0"/>
                <a:cs typeface="Tahoma" pitchFamily="34" charset="0"/>
              </a:rPr>
              <a:t>    Le montant des prévisions est inscrit à la récapitulation générale du budget.</a:t>
            </a:r>
          </a:p>
          <a:p>
            <a:pPr>
              <a:buNone/>
            </a:pPr>
            <a:r>
              <a:rPr lang="fr-FR" sz="1800" b="1" dirty="0">
                <a:latin typeface="Tahoma" pitchFamily="34" charset="0"/>
                <a:cs typeface="Tahoma" pitchFamily="34" charset="0"/>
              </a:rPr>
              <a:t>     Les dépenses des comptes spéciaux sont présentées par programmes, et le cas échéant. par programmes subdivisés en projets ou actions</a:t>
            </a:r>
          </a:p>
          <a:p>
            <a:pPr>
              <a:buNone/>
            </a:pPr>
            <a:r>
              <a:rPr lang="fr-FR" sz="1800" dirty="0">
                <a:latin typeface="Tahoma" pitchFamily="34" charset="0"/>
                <a:cs typeface="Tahoma" pitchFamily="34" charset="0"/>
              </a:rPr>
              <a:t>    Les crédits de paiement sont ouverts à concurrence des recettes réalisées et sont autorisés par le ministre de l'intérieur ou son délégué. Si les recettes réalisées sont supérieures aux prévisions, des crédits supplémentaires peuvent être ouverts dans la limite de cet excédent</a:t>
            </a:r>
            <a:r>
              <a:rPr lang="fr-FR" sz="1800" dirty="0"/>
              <a:t>.</a:t>
            </a:r>
          </a:p>
          <a:p>
            <a:pPr>
              <a:buNone/>
            </a:pPr>
            <a:endParaRPr lang="fr-FR"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74638"/>
            <a:ext cx="8172400" cy="562074"/>
          </a:xfrm>
        </p:spPr>
        <p:txBody>
          <a:bodyPr>
            <a:noAutofit/>
          </a:bodyPr>
          <a:lstStyle/>
          <a:p>
            <a:r>
              <a:rPr lang="fr-FR" sz="2000" b="1" dirty="0">
                <a:latin typeface="Tahoma" pitchFamily="34" charset="0"/>
                <a:cs typeface="Tahoma" pitchFamily="34" charset="0"/>
              </a:rPr>
              <a:t>Axe II : Gestion financière et budget de la collectivité</a:t>
            </a:r>
            <a:endParaRPr lang="fr-FR" sz="2000" dirty="0"/>
          </a:p>
        </p:txBody>
      </p:sp>
      <p:sp>
        <p:nvSpPr>
          <p:cNvPr id="3" name="Espace réservé du contenu 2"/>
          <p:cNvSpPr>
            <a:spLocks noGrp="1"/>
          </p:cNvSpPr>
          <p:nvPr>
            <p:ph idx="1"/>
          </p:nvPr>
        </p:nvSpPr>
        <p:spPr>
          <a:xfrm>
            <a:off x="755576" y="1124744"/>
            <a:ext cx="7931224" cy="4752529"/>
          </a:xfrm>
        </p:spPr>
        <p:txBody>
          <a:bodyPr>
            <a:noAutofit/>
          </a:bodyPr>
          <a:lstStyle/>
          <a:p>
            <a:pPr>
              <a:buNone/>
            </a:pPr>
            <a:r>
              <a:rPr lang="fr-FR" sz="2400" dirty="0"/>
              <a:t>      Les modifications du compte d'affectation spéciale sont visées par l’autorité gouvernementale chargée de l’intérieur pour les régions et par le gouverneur de la préfecture ou province pour les préfectures ,provinces et les communes ,</a:t>
            </a:r>
          </a:p>
          <a:p>
            <a:pPr>
              <a:buNone/>
            </a:pPr>
            <a:r>
              <a:rPr lang="fr-FR" sz="2400" dirty="0"/>
              <a:t>     Les disponibilités des comptes d'affectation spéciale sont reportées dans la gestion suivante pour permettre la continuation des opérations d'une année sur l'autre.</a:t>
            </a:r>
          </a:p>
          <a:p>
            <a:pPr>
              <a:buNone/>
            </a:pPr>
            <a:r>
              <a:rPr lang="fr-FR" sz="2400" dirty="0"/>
              <a:t>     Tout compte d'affectation spéciale qui n'a pas donné lieu à dépenses pendant </a:t>
            </a:r>
            <a:r>
              <a:rPr lang="fr-FR" sz="2400" b="1" dirty="0"/>
              <a:t>trois années</a:t>
            </a:r>
            <a:r>
              <a:rPr lang="fr-FR" sz="2400" dirty="0"/>
              <a:t> consécutives est soldé de plein droit, au terme de la troisième année et le solde sera pris en recette à la deuxième partie du budget.</a:t>
            </a:r>
          </a:p>
          <a:p>
            <a:pPr>
              <a:buNone/>
            </a:pPr>
            <a:r>
              <a:rPr lang="fr-FR" sz="2400" dirty="0"/>
              <a:t>.</a:t>
            </a:r>
          </a:p>
          <a:p>
            <a:pPr>
              <a:buNone/>
            </a:pPr>
            <a:r>
              <a:rPr lang="fr-FR" sz="2400" dirty="0"/>
              <a:t>    Le compte d'affectation spéciale est soldé et clôturé par  arrêté de  l’autorité gouvernementale chargée de l’intérieur .</a:t>
            </a:r>
          </a:p>
          <a:p>
            <a:endParaRPr lang="fr-FR"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74638"/>
            <a:ext cx="7715200" cy="706090"/>
          </a:xfrm>
        </p:spPr>
        <p:txBody>
          <a:bodyPr>
            <a:normAutofit/>
          </a:bodyPr>
          <a:lstStyle/>
          <a:p>
            <a:r>
              <a:rPr lang="fr-FR" sz="1800" b="1" dirty="0">
                <a:latin typeface="Tahoma" pitchFamily="34" charset="0"/>
                <a:cs typeface="Tahoma" pitchFamily="34" charset="0"/>
              </a:rPr>
              <a:t>Axe II : Gestion financière et budget de la collectivité</a:t>
            </a:r>
            <a:endParaRPr lang="fr-FR" sz="1800" dirty="0"/>
          </a:p>
        </p:txBody>
      </p:sp>
      <p:sp>
        <p:nvSpPr>
          <p:cNvPr id="3" name="Espace réservé du contenu 2"/>
          <p:cNvSpPr>
            <a:spLocks noGrp="1"/>
          </p:cNvSpPr>
          <p:nvPr>
            <p:ph idx="1"/>
          </p:nvPr>
        </p:nvSpPr>
        <p:spPr>
          <a:xfrm>
            <a:off x="827584" y="1124744"/>
            <a:ext cx="7859216" cy="5001419"/>
          </a:xfrm>
        </p:spPr>
        <p:txBody>
          <a:bodyPr>
            <a:normAutofit/>
          </a:bodyPr>
          <a:lstStyle/>
          <a:p>
            <a:pPr algn="just">
              <a:buNone/>
            </a:pPr>
            <a:r>
              <a:rPr lang="fr-FR" sz="2000" b="1" dirty="0">
                <a:latin typeface="Tahoma" pitchFamily="34" charset="0"/>
                <a:cs typeface="Tahoma" pitchFamily="34" charset="0"/>
              </a:rPr>
              <a:t>    Les comptes de dépenses sur dotations</a:t>
            </a:r>
            <a:r>
              <a:rPr lang="fr-FR" sz="2000" dirty="0">
                <a:latin typeface="Tahoma" pitchFamily="34" charset="0"/>
                <a:cs typeface="Tahoma" pitchFamily="34" charset="0"/>
              </a:rPr>
              <a:t> sont créés par arrêté de l’autorité gouvernementale chargée de l’intérieur. Ils </a:t>
            </a:r>
            <a:r>
              <a:rPr lang="fr-FR" sz="2000" b="1" dirty="0">
                <a:latin typeface="Tahoma" pitchFamily="34" charset="0"/>
                <a:cs typeface="Tahoma" pitchFamily="34" charset="0"/>
              </a:rPr>
              <a:t>retracent des opérations dont le financement est assuré par des ressources préalablement déterminées</a:t>
            </a:r>
            <a:r>
              <a:rPr lang="fr-FR" sz="2000" dirty="0">
                <a:latin typeface="Tahoma" pitchFamily="34" charset="0"/>
                <a:cs typeface="Tahoma" pitchFamily="34" charset="0"/>
              </a:rPr>
              <a:t>.</a:t>
            </a:r>
          </a:p>
          <a:p>
            <a:pPr algn="just">
              <a:buNone/>
            </a:pPr>
            <a:r>
              <a:rPr lang="fr-FR" sz="2000" dirty="0">
                <a:latin typeface="Tahoma" pitchFamily="34" charset="0"/>
                <a:cs typeface="Tahoma" pitchFamily="34" charset="0"/>
              </a:rPr>
              <a:t>    La réalisation des ressources doit être antérieure à la dépense.</a:t>
            </a:r>
          </a:p>
          <a:p>
            <a:pPr algn="just">
              <a:buNone/>
            </a:pPr>
            <a:r>
              <a:rPr lang="fr-FR" sz="2000" dirty="0">
                <a:latin typeface="Tahoma" pitchFamily="34" charset="0"/>
                <a:cs typeface="Tahoma" pitchFamily="34" charset="0"/>
              </a:rPr>
              <a:t>    L'excédent de ressources des comptes de dépenses sur dotations de chaque année budgétaire est reporté sur l'année suivante. S'il n'est pas consommé l'année suivante, il est pris en recette à la deuxième partie du deuxième budget qui suit celui au cours duquel il est réalisé.</a:t>
            </a:r>
          </a:p>
          <a:p>
            <a:pPr algn="just">
              <a:buNone/>
            </a:pPr>
            <a:endParaRPr lang="fr-FR" sz="2000" dirty="0">
              <a:latin typeface="Tahoma" pitchFamily="34" charset="0"/>
              <a:cs typeface="Tahoma" pitchFamily="34" charset="0"/>
            </a:endParaRPr>
          </a:p>
          <a:p>
            <a:pPr algn="just">
              <a:buNone/>
            </a:pPr>
            <a:r>
              <a:rPr lang="fr-FR" sz="2000" dirty="0">
                <a:latin typeface="Tahoma" pitchFamily="34" charset="0"/>
                <a:cs typeface="Tahoma" pitchFamily="34" charset="0"/>
              </a:rPr>
              <a:t>    Les comptes de dépenses sur dotations sont préparés, visés, exécutés et contrôlés dans les mêmes conditions que celles prévues pour le budget.</a:t>
            </a:r>
          </a:p>
          <a:p>
            <a:endParaRPr lang="fr-F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274638"/>
            <a:ext cx="8100392" cy="634082"/>
          </a:xfrm>
        </p:spPr>
        <p:txBody>
          <a:bodyPr>
            <a:normAutofit/>
          </a:bodyPr>
          <a:lstStyle/>
          <a:p>
            <a:r>
              <a:rPr lang="fr-FR" sz="1800" b="1" dirty="0">
                <a:latin typeface="Tahoma" pitchFamily="34" charset="0"/>
                <a:cs typeface="Tahoma" pitchFamily="34" charset="0"/>
              </a:rPr>
              <a:t>Axe II : Gestion financière et budget de la collectivité</a:t>
            </a:r>
            <a:endParaRPr lang="fr-FR" sz="1800" dirty="0"/>
          </a:p>
        </p:txBody>
      </p:sp>
      <p:sp>
        <p:nvSpPr>
          <p:cNvPr id="3" name="Espace réservé du contenu 2"/>
          <p:cNvSpPr>
            <a:spLocks noGrp="1"/>
          </p:cNvSpPr>
          <p:nvPr>
            <p:ph idx="1"/>
          </p:nvPr>
        </p:nvSpPr>
        <p:spPr>
          <a:xfrm>
            <a:off x="1043608" y="1052736"/>
            <a:ext cx="8100392" cy="5256584"/>
          </a:xfrm>
        </p:spPr>
        <p:txBody>
          <a:bodyPr>
            <a:noAutofit/>
          </a:bodyPr>
          <a:lstStyle/>
          <a:p>
            <a:pPr algn="just">
              <a:buNone/>
            </a:pPr>
            <a:r>
              <a:rPr lang="fr-FR" sz="2000" b="1" dirty="0">
                <a:latin typeface="Tahoma" panose="020B0604030504040204" pitchFamily="34" charset="0"/>
                <a:ea typeface="Tahoma" panose="020B0604030504040204" pitchFamily="34" charset="0"/>
                <a:cs typeface="Tahoma" panose="020B0604030504040204" pitchFamily="34" charset="0"/>
              </a:rPr>
              <a:t>C- </a:t>
            </a:r>
            <a:r>
              <a:rPr lang="fr-FR" sz="2000" b="1" dirty="0">
                <a:latin typeface="Tahoma" pitchFamily="34" charset="0"/>
                <a:cs typeface="Tahoma" pitchFamily="34" charset="0"/>
              </a:rPr>
              <a:t>Les principes budgétaires </a:t>
            </a:r>
          </a:p>
          <a:p>
            <a:pPr marL="90488" indent="-7938" algn="just">
              <a:buNone/>
            </a:pPr>
            <a:r>
              <a:rPr lang="fr-FR" sz="1800" dirty="0">
                <a:latin typeface="Tahoma" panose="020B0604030504040204" pitchFamily="34" charset="0"/>
                <a:ea typeface="Tahoma" panose="020B0604030504040204" pitchFamily="34" charset="0"/>
                <a:cs typeface="Tahoma" panose="020B0604030504040204" pitchFamily="34" charset="0"/>
              </a:rPr>
              <a:t>Le budget doit être </a:t>
            </a:r>
            <a:r>
              <a:rPr lang="fr-FR" sz="1800" b="1" dirty="0">
                <a:latin typeface="Tahoma" panose="020B0604030504040204" pitchFamily="34" charset="0"/>
                <a:ea typeface="Tahoma" panose="020B0604030504040204" pitchFamily="34" charset="0"/>
                <a:cs typeface="Tahoma" panose="020B0604030504040204" pitchFamily="34" charset="0"/>
              </a:rPr>
              <a:t>équilibré dans chacune de ses parties</a:t>
            </a:r>
            <a:r>
              <a:rPr lang="fr-FR" sz="1800" dirty="0">
                <a:latin typeface="Tahoma" panose="020B0604030504040204" pitchFamily="34" charset="0"/>
                <a:ea typeface="Tahoma" panose="020B0604030504040204" pitchFamily="34" charset="0"/>
                <a:cs typeface="Tahoma" panose="020B0604030504040204" pitchFamily="34" charset="0"/>
              </a:rPr>
              <a:t>.</a:t>
            </a:r>
          </a:p>
          <a:p>
            <a:pPr marL="90488" indent="-7938" algn="just">
              <a:buNone/>
            </a:pPr>
            <a:r>
              <a:rPr lang="fr-FR" sz="1800" dirty="0">
                <a:latin typeface="Tahoma" panose="020B0604030504040204" pitchFamily="34" charset="0"/>
                <a:ea typeface="Tahoma" panose="020B0604030504040204" pitchFamily="34" charset="0"/>
                <a:cs typeface="Tahoma" panose="020B0604030504040204" pitchFamily="34" charset="0"/>
              </a:rPr>
              <a:t>L’excédent prévisionnel dégagé de la première partie, est affecté, obligatoirement, à la deuxième partie.</a:t>
            </a:r>
          </a:p>
          <a:p>
            <a:pPr marL="90488" indent="-7938" algn="just">
              <a:buNone/>
            </a:pPr>
            <a:r>
              <a:rPr lang="fr-FR" sz="1800" dirty="0">
                <a:latin typeface="Tahoma" panose="020B0604030504040204" pitchFamily="34" charset="0"/>
                <a:ea typeface="Tahoma" panose="020B0604030504040204" pitchFamily="34" charset="0"/>
                <a:cs typeface="Tahoma" panose="020B0604030504040204" pitchFamily="34" charset="0"/>
              </a:rPr>
              <a:t>Les dépenses de la première partie ne peuvent avoir pour contrepartie des  recettes de la deuxième partie.</a:t>
            </a:r>
          </a:p>
          <a:p>
            <a:pPr marL="90488" indent="-7938" algn="just">
              <a:buNone/>
            </a:pPr>
            <a:r>
              <a:rPr lang="fr-FR" sz="1800" dirty="0">
                <a:latin typeface="Tahoma" panose="020B0604030504040204" pitchFamily="34" charset="0"/>
                <a:ea typeface="Tahoma" panose="020B0604030504040204" pitchFamily="34" charset="0"/>
                <a:cs typeface="Tahoma" panose="020B0604030504040204" pitchFamily="34" charset="0"/>
              </a:rPr>
              <a:t>Les recettes de la deuxième partie ne peuvent avoir pour contrepartie des dépenses de la première partie</a:t>
            </a:r>
          </a:p>
          <a:p>
            <a:pPr marL="90488" indent="-7938" algn="just">
              <a:buNone/>
            </a:pPr>
            <a:endParaRPr lang="fr-FR" sz="1800" dirty="0">
              <a:latin typeface="Tahoma" panose="020B0604030504040204" pitchFamily="34" charset="0"/>
              <a:ea typeface="Tahoma" panose="020B0604030504040204" pitchFamily="34" charset="0"/>
              <a:cs typeface="Tahoma" panose="020B0604030504040204" pitchFamily="34" charset="0"/>
            </a:endParaRPr>
          </a:p>
          <a:p>
            <a:pPr marL="90488" indent="-7938">
              <a:spcBef>
                <a:spcPts val="0"/>
              </a:spcBef>
              <a:buNone/>
            </a:pPr>
            <a:r>
              <a:rPr lang="fr-FR" sz="1800" dirty="0">
                <a:latin typeface="Tahoma" panose="020B0604030504040204" pitchFamily="34" charset="0"/>
                <a:ea typeface="Tahoma" panose="020B0604030504040204" pitchFamily="34" charset="0"/>
                <a:cs typeface="Tahoma" panose="020B0604030504040204" pitchFamily="34" charset="0"/>
              </a:rPr>
              <a:t>Les dépenses du budget de la commune sont présentées par chapitres dans des articles subdivisés en programmes et projets ou actions.</a:t>
            </a:r>
          </a:p>
          <a:p>
            <a:pPr marL="90488" indent="-7938">
              <a:spcBef>
                <a:spcPts val="0"/>
              </a:spcBef>
              <a:buNone/>
            </a:pPr>
            <a:r>
              <a:rPr lang="fr-FR" sz="1800" dirty="0">
                <a:latin typeface="Tahoma" panose="020B0604030504040204" pitchFamily="34" charset="0"/>
                <a:ea typeface="Tahoma" panose="020B0604030504040204" pitchFamily="34" charset="0"/>
                <a:cs typeface="Tahoma" panose="020B0604030504040204" pitchFamily="34" charset="0"/>
              </a:rPr>
              <a:t>Le projet ou l'action est divisé en lignes dans le budget montrant la nature économique des dépenses afférentes aux activités et opérations entreprises</a:t>
            </a:r>
            <a:r>
              <a:rPr lang="fr-FR" sz="3600" dirty="0">
                <a:latin typeface="Tahoma" panose="020B0604030504040204" pitchFamily="34" charset="0"/>
                <a:ea typeface="Tahoma" panose="020B0604030504040204" pitchFamily="34" charset="0"/>
                <a:cs typeface="Tahoma" panose="020B0604030504040204" pitchFamily="34" charset="0"/>
              </a:rPr>
              <a:t>.</a:t>
            </a:r>
          </a:p>
          <a:p>
            <a:pPr marL="90488" indent="-7938">
              <a:spcBef>
                <a:spcPts val="0"/>
              </a:spcBef>
              <a:buNone/>
            </a:pPr>
            <a:r>
              <a:rPr lang="fr-FR" sz="1800" dirty="0">
                <a:latin typeface="Tahoma" panose="020B0604030504040204" pitchFamily="34" charset="0"/>
                <a:ea typeface="Tahoma" panose="020B0604030504040204" pitchFamily="34" charset="0"/>
                <a:cs typeface="Tahoma" panose="020B0604030504040204" pitchFamily="34" charset="0"/>
              </a:rPr>
              <a:t>les conventions, les garanties accordées, la gestion de la dette de la commune, les crédits d’engagement et les autorisations des programmes entrainant des charges </a:t>
            </a:r>
            <a:r>
              <a:rPr lang="fr-FR" sz="1800" dirty="0" err="1">
                <a:latin typeface="Tahoma" panose="020B0604030504040204" pitchFamily="34" charset="0"/>
                <a:ea typeface="Tahoma" panose="020B0604030504040204" pitchFamily="34" charset="0"/>
                <a:cs typeface="Tahoma" panose="020B0604030504040204" pitchFamily="34" charset="0"/>
              </a:rPr>
              <a:t>ﬁnancières</a:t>
            </a:r>
            <a:r>
              <a:rPr lang="fr-FR" sz="1800" dirty="0">
                <a:latin typeface="Tahoma" panose="020B0604030504040204" pitchFamily="34" charset="0"/>
                <a:ea typeface="Tahoma" panose="020B0604030504040204" pitchFamily="34" charset="0"/>
                <a:cs typeface="Tahoma" panose="020B0604030504040204" pitchFamily="34" charset="0"/>
              </a:rPr>
              <a:t> pour la collectivité </a:t>
            </a:r>
            <a:r>
              <a:rPr lang="fr-FR" sz="1800" b="1" dirty="0">
                <a:latin typeface="Tahoma" panose="020B0604030504040204" pitchFamily="34" charset="0"/>
                <a:ea typeface="Tahoma" panose="020B0604030504040204" pitchFamily="34" charset="0"/>
                <a:cs typeface="Tahoma" panose="020B0604030504040204" pitchFamily="34" charset="0"/>
              </a:rPr>
              <a:t>engagent l’équilibre des budgets des années ultérieures</a:t>
            </a:r>
            <a:r>
              <a:rPr lang="fr-FR" sz="1800" dirty="0">
                <a:latin typeface="Tahoma" panose="020B0604030504040204" pitchFamily="34" charset="0"/>
                <a:ea typeface="Tahoma" panose="020B0604030504040204" pitchFamily="34" charset="0"/>
                <a:cs typeface="Tahoma" panose="020B0604030504040204" pitchFamily="34" charset="0"/>
              </a:rPr>
              <a:t>.</a:t>
            </a:r>
          </a:p>
          <a:p>
            <a:pPr marL="90488" indent="-7938" algn="just">
              <a:buNone/>
            </a:pPr>
            <a:endParaRPr lang="fr-FR" sz="2000" dirty="0"/>
          </a:p>
          <a:p>
            <a:pPr marL="90488" indent="-7938" algn="just">
              <a:buNone/>
            </a:pPr>
            <a:endParaRPr lang="fr-FR"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184</TotalTime>
  <Words>3821</Words>
  <Application>Microsoft Office PowerPoint</Application>
  <PresentationFormat>Affichage à l'écran (4:3)</PresentationFormat>
  <Paragraphs>380</Paragraphs>
  <Slides>39</Slides>
  <Notes>2</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Solstice</vt:lpstr>
      <vt:lpstr>Présentation PowerPoint</vt:lpstr>
      <vt:lpstr>Axe II : Gestion financière et budget de la collectivité</vt:lpstr>
      <vt:lpstr>Présentation PowerPoint</vt:lpstr>
      <vt:lpstr>Axe II : Gestion financière et budget de la collectivité</vt:lpstr>
      <vt:lpstr>Axe II : Gestion financière et budget de la collectivité</vt:lpstr>
      <vt:lpstr>Axe II : Gestion financière et budget de la collectivité</vt:lpstr>
      <vt:lpstr>Axe II : Gestion financière et budget de la collectivité</vt:lpstr>
      <vt:lpstr>Axe II : Gestion financière et budget de la collectivité</vt:lpstr>
      <vt:lpstr>Axe II : Gestion financière et budget de la collectivité</vt:lpstr>
      <vt:lpstr>Axe II : Gestion financière et budget de la collectivité</vt:lpstr>
      <vt:lpstr>Axe II : Gestion financière et budget de la collectivité</vt:lpstr>
      <vt:lpstr>Axe II : Gestion financière et budget de la collectivité</vt:lpstr>
      <vt:lpstr>Axe II : Gestion financière et budget de la collectivité</vt:lpstr>
      <vt:lpstr>Axe II : Gestion financière et budget de la collectivité</vt:lpstr>
      <vt:lpstr>Axe II : Gestion financière et budget de la collectivité</vt:lpstr>
      <vt:lpstr>Axe III: Établissement, vote et présentation du budget au visa</vt:lpstr>
      <vt:lpstr>Axe III: Établissement, vote et présentation du budget au visa</vt:lpstr>
      <vt:lpstr>Axe III: Établissement, vote et présentation du budget pour  visa</vt:lpstr>
      <vt:lpstr>Axe III: Établissement, vote et présentation du budget pour  visa</vt:lpstr>
      <vt:lpstr>Présentation PowerPoint</vt:lpstr>
      <vt:lpstr>Présentation PowerPoint</vt:lpstr>
      <vt:lpstr>Axe III: Établissement, vote et présentation du budget pour visa</vt:lpstr>
      <vt:lpstr>Axe III: Établissement, vote et présentation du budget pour visa</vt:lpstr>
      <vt:lpstr>Présentation PowerPoint</vt:lpstr>
      <vt:lpstr>Axe III: Établissement, vote et présentation du budget pour visa</vt:lpstr>
      <vt:lpstr>Axe III: Établissement, vote et présentation du budget pour visa</vt:lpstr>
      <vt:lpstr>Présentation PowerPoint</vt:lpstr>
      <vt:lpstr>Présentation PowerPoint</vt:lpstr>
      <vt:lpstr>Présentation PowerPoint</vt:lpstr>
      <vt:lpstr>Axe V: L’exécution du  budget</vt:lpstr>
      <vt:lpstr>Axe  V: L’exécution du  budget</vt:lpstr>
      <vt:lpstr>Axe V: L’exécution du  budget</vt:lpstr>
      <vt:lpstr>Axe V: L’exécution du  budget</vt:lpstr>
      <vt:lpstr>Axe V: L’exécution du  budget</vt:lpstr>
      <vt:lpstr>Axe V: L’exécution du budget</vt:lpstr>
      <vt:lpstr>Axe V: L’exécution du  budget</vt:lpstr>
      <vt:lpstr>Axe VI-Contrôle et audit</vt:lpstr>
      <vt:lpstr> Axe VI-Contrôle et audit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acer</dc:creator>
  <cp:lastModifiedBy>Abderrahmane Bouhami</cp:lastModifiedBy>
  <cp:revision>16</cp:revision>
  <dcterms:created xsi:type="dcterms:W3CDTF">2018-12-14T22:07:33Z</dcterms:created>
  <dcterms:modified xsi:type="dcterms:W3CDTF">2018-12-22T14:01:21Z</dcterms:modified>
</cp:coreProperties>
</file>